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9" r:id="rId2"/>
  </p:sldMasterIdLst>
  <p:notesMasterIdLst>
    <p:notesMasterId r:id="rId52"/>
  </p:notesMasterIdLst>
  <p:sldIdLst>
    <p:sldId id="1238" r:id="rId3"/>
    <p:sldId id="1274" r:id="rId4"/>
    <p:sldId id="1081" r:id="rId5"/>
    <p:sldId id="260" r:id="rId6"/>
    <p:sldId id="1319" r:id="rId7"/>
    <p:sldId id="1293" r:id="rId8"/>
    <p:sldId id="1320" r:id="rId9"/>
    <p:sldId id="883" r:id="rId10"/>
    <p:sldId id="1313" r:id="rId11"/>
    <p:sldId id="1241" r:id="rId12"/>
    <p:sldId id="1314" r:id="rId13"/>
    <p:sldId id="994" r:id="rId14"/>
    <p:sldId id="1224" r:id="rId15"/>
    <p:sldId id="1225" r:id="rId16"/>
    <p:sldId id="1315" r:id="rId17"/>
    <p:sldId id="1246" r:id="rId18"/>
    <p:sldId id="1082" r:id="rId19"/>
    <p:sldId id="1145" r:id="rId20"/>
    <p:sldId id="1263" r:id="rId21"/>
    <p:sldId id="1297" r:id="rId22"/>
    <p:sldId id="1312" r:id="rId23"/>
    <p:sldId id="1306" r:id="rId24"/>
    <p:sldId id="1251" r:id="rId25"/>
    <p:sldId id="1223" r:id="rId26"/>
    <p:sldId id="1084" r:id="rId27"/>
    <p:sldId id="1237" r:id="rId28"/>
    <p:sldId id="1327" r:id="rId29"/>
    <p:sldId id="1330" r:id="rId30"/>
    <p:sldId id="1321" r:id="rId31"/>
    <p:sldId id="1322" r:id="rId32"/>
    <p:sldId id="1323" r:id="rId33"/>
    <p:sldId id="1005" r:id="rId34"/>
    <p:sldId id="1062" r:id="rId35"/>
    <p:sldId id="1324" r:id="rId36"/>
    <p:sldId id="1244" r:id="rId37"/>
    <p:sldId id="1245" r:id="rId38"/>
    <p:sldId id="1087" r:id="rId39"/>
    <p:sldId id="976" r:id="rId40"/>
    <p:sldId id="977" r:id="rId41"/>
    <p:sldId id="978" r:id="rId42"/>
    <p:sldId id="979" r:id="rId43"/>
    <p:sldId id="1071" r:id="rId44"/>
    <p:sldId id="1285" r:id="rId45"/>
    <p:sldId id="1307" r:id="rId46"/>
    <p:sldId id="1316" r:id="rId47"/>
    <p:sldId id="1309" r:id="rId48"/>
    <p:sldId id="1325" r:id="rId49"/>
    <p:sldId id="1072" r:id="rId50"/>
    <p:sldId id="257" r:id="rId51"/>
  </p:sldIdLst>
  <p:sldSz cx="12961938" cy="7921625"/>
  <p:notesSz cx="6858000" cy="9144000"/>
  <p:defaultTextStyle>
    <a:defPPr>
      <a:defRPr lang="zh-CN"/>
    </a:defPPr>
    <a:lvl1pPr marL="0" algn="l" defTabSz="1002365" rtl="0" eaLnBrk="1" latinLnBrk="0" hangingPunct="1">
      <a:defRPr sz="2000" kern="1200">
        <a:solidFill>
          <a:schemeClr val="tx1"/>
        </a:solidFill>
        <a:latin typeface="+mn-lt"/>
        <a:ea typeface="+mn-ea"/>
        <a:cs typeface="+mn-cs"/>
      </a:defRPr>
    </a:lvl1pPr>
    <a:lvl2pPr marL="501183" algn="l" defTabSz="1002365" rtl="0" eaLnBrk="1" latinLnBrk="0" hangingPunct="1">
      <a:defRPr sz="2000" kern="1200">
        <a:solidFill>
          <a:schemeClr val="tx1"/>
        </a:solidFill>
        <a:latin typeface="+mn-lt"/>
        <a:ea typeface="+mn-ea"/>
        <a:cs typeface="+mn-cs"/>
      </a:defRPr>
    </a:lvl2pPr>
    <a:lvl3pPr marL="1002365" algn="l" defTabSz="1002365" rtl="0" eaLnBrk="1" latinLnBrk="0" hangingPunct="1">
      <a:defRPr sz="2000" kern="1200">
        <a:solidFill>
          <a:schemeClr val="tx1"/>
        </a:solidFill>
        <a:latin typeface="+mn-lt"/>
        <a:ea typeface="+mn-ea"/>
        <a:cs typeface="+mn-cs"/>
      </a:defRPr>
    </a:lvl3pPr>
    <a:lvl4pPr marL="1503548" algn="l" defTabSz="1002365" rtl="0" eaLnBrk="1" latinLnBrk="0" hangingPunct="1">
      <a:defRPr sz="2000" kern="1200">
        <a:solidFill>
          <a:schemeClr val="tx1"/>
        </a:solidFill>
        <a:latin typeface="+mn-lt"/>
        <a:ea typeface="+mn-ea"/>
        <a:cs typeface="+mn-cs"/>
      </a:defRPr>
    </a:lvl4pPr>
    <a:lvl5pPr marL="2004731" algn="l" defTabSz="1002365" rtl="0" eaLnBrk="1" latinLnBrk="0" hangingPunct="1">
      <a:defRPr sz="2000" kern="1200">
        <a:solidFill>
          <a:schemeClr val="tx1"/>
        </a:solidFill>
        <a:latin typeface="+mn-lt"/>
        <a:ea typeface="+mn-ea"/>
        <a:cs typeface="+mn-cs"/>
      </a:defRPr>
    </a:lvl5pPr>
    <a:lvl6pPr marL="2505913" algn="l" defTabSz="1002365" rtl="0" eaLnBrk="1" latinLnBrk="0" hangingPunct="1">
      <a:defRPr sz="2000" kern="1200">
        <a:solidFill>
          <a:schemeClr val="tx1"/>
        </a:solidFill>
        <a:latin typeface="+mn-lt"/>
        <a:ea typeface="+mn-ea"/>
        <a:cs typeface="+mn-cs"/>
      </a:defRPr>
    </a:lvl6pPr>
    <a:lvl7pPr marL="3007096" algn="l" defTabSz="1002365" rtl="0" eaLnBrk="1" latinLnBrk="0" hangingPunct="1">
      <a:defRPr sz="2000" kern="1200">
        <a:solidFill>
          <a:schemeClr val="tx1"/>
        </a:solidFill>
        <a:latin typeface="+mn-lt"/>
        <a:ea typeface="+mn-ea"/>
        <a:cs typeface="+mn-cs"/>
      </a:defRPr>
    </a:lvl7pPr>
    <a:lvl8pPr marL="3508278" algn="l" defTabSz="1002365" rtl="0" eaLnBrk="1" latinLnBrk="0" hangingPunct="1">
      <a:defRPr sz="2000" kern="1200">
        <a:solidFill>
          <a:schemeClr val="tx1"/>
        </a:solidFill>
        <a:latin typeface="+mn-lt"/>
        <a:ea typeface="+mn-ea"/>
        <a:cs typeface="+mn-cs"/>
      </a:defRPr>
    </a:lvl8pPr>
    <a:lvl9pPr marL="4009461" algn="l" defTabSz="1002365"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78">
          <p15:clr>
            <a:srgbClr val="A4A3A4"/>
          </p15:clr>
        </p15:guide>
        <p15:guide id="2" pos="38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ACFF"/>
    <a:srgbClr val="2A69B3"/>
    <a:srgbClr val="5F6161"/>
    <a:srgbClr val="585B5B"/>
    <a:srgbClr val="FE3C37"/>
    <a:srgbClr val="EB3561"/>
    <a:srgbClr val="C31E2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32" autoAdjust="0"/>
    <p:restoredTop sz="88312" autoAdjust="0"/>
  </p:normalViewPr>
  <p:slideViewPr>
    <p:cSldViewPr snapToGrid="0">
      <p:cViewPr>
        <p:scale>
          <a:sx n="60" d="100"/>
          <a:sy n="60" d="100"/>
        </p:scale>
        <p:origin x="-660" y="-204"/>
      </p:cViewPr>
      <p:guideLst>
        <p:guide orient="horz" pos="2516"/>
        <p:guide pos="4090"/>
      </p:guideLst>
    </p:cSldViewPr>
  </p:slideViewPr>
  <p:outlineViewPr>
    <p:cViewPr>
      <p:scale>
        <a:sx n="33" d="100"/>
        <a:sy n="33" d="100"/>
      </p:scale>
      <p:origin x="0" y="528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2017/12/13 Wednesday</a:t>
            </a:fld>
            <a:endParaRPr lang="zh-CN" altLang="en-US"/>
          </a:p>
        </p:txBody>
      </p:sp>
      <p:sp>
        <p:nvSpPr>
          <p:cNvPr id="4" name="幻灯片图像占位符 3"/>
          <p:cNvSpPr>
            <a:spLocks noGrp="1" noRot="1" noChangeAspect="1"/>
          </p:cNvSpPr>
          <p:nvPr>
            <p:ph type="sldImg" idx="2"/>
          </p:nvPr>
        </p:nvSpPr>
        <p:spPr>
          <a:xfrm>
            <a:off x="904875" y="1143000"/>
            <a:ext cx="504825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extLst>
      <p:ext uri="{BB962C8B-B14F-4D97-AF65-F5344CB8AC3E}">
        <p14:creationId xmlns:p14="http://schemas.microsoft.com/office/powerpoint/2010/main" xmlns="" val="1615974741"/>
      </p:ext>
    </p:extLst>
  </p:cSld>
  <p:clrMap bg1="lt1" tx1="dk1" bg2="lt2" tx2="dk2" accent1="accent1" accent2="accent2" accent3="accent3" accent4="accent4" accent5="accent5" accent6="accent6" hlink="hlink" folHlink="folHlink"/>
  <p:notesStyle>
    <a:lvl1pPr marL="0" algn="l" defTabSz="1002365" rtl="0" eaLnBrk="1" latinLnBrk="0" hangingPunct="1">
      <a:defRPr sz="1300" kern="1200">
        <a:solidFill>
          <a:schemeClr val="tx1"/>
        </a:solidFill>
        <a:latin typeface="+mn-lt"/>
        <a:ea typeface="+mn-ea"/>
        <a:cs typeface="+mn-cs"/>
      </a:defRPr>
    </a:lvl1pPr>
    <a:lvl2pPr marL="501183" algn="l" defTabSz="1002365" rtl="0" eaLnBrk="1" latinLnBrk="0" hangingPunct="1">
      <a:defRPr sz="1300" kern="1200">
        <a:solidFill>
          <a:schemeClr val="tx1"/>
        </a:solidFill>
        <a:latin typeface="+mn-lt"/>
        <a:ea typeface="+mn-ea"/>
        <a:cs typeface="+mn-cs"/>
      </a:defRPr>
    </a:lvl2pPr>
    <a:lvl3pPr marL="1002365" algn="l" defTabSz="1002365" rtl="0" eaLnBrk="1" latinLnBrk="0" hangingPunct="1">
      <a:defRPr sz="1300" kern="1200">
        <a:solidFill>
          <a:schemeClr val="tx1"/>
        </a:solidFill>
        <a:latin typeface="+mn-lt"/>
        <a:ea typeface="+mn-ea"/>
        <a:cs typeface="+mn-cs"/>
      </a:defRPr>
    </a:lvl3pPr>
    <a:lvl4pPr marL="1503548" algn="l" defTabSz="1002365" rtl="0" eaLnBrk="1" latinLnBrk="0" hangingPunct="1">
      <a:defRPr sz="1300" kern="1200">
        <a:solidFill>
          <a:schemeClr val="tx1"/>
        </a:solidFill>
        <a:latin typeface="+mn-lt"/>
        <a:ea typeface="+mn-ea"/>
        <a:cs typeface="+mn-cs"/>
      </a:defRPr>
    </a:lvl4pPr>
    <a:lvl5pPr marL="2004731" algn="l" defTabSz="1002365" rtl="0" eaLnBrk="1" latinLnBrk="0" hangingPunct="1">
      <a:defRPr sz="1300" kern="1200">
        <a:solidFill>
          <a:schemeClr val="tx1"/>
        </a:solidFill>
        <a:latin typeface="+mn-lt"/>
        <a:ea typeface="+mn-ea"/>
        <a:cs typeface="+mn-cs"/>
      </a:defRPr>
    </a:lvl5pPr>
    <a:lvl6pPr marL="2505913" algn="l" defTabSz="1002365" rtl="0" eaLnBrk="1" latinLnBrk="0" hangingPunct="1">
      <a:defRPr sz="1300" kern="1200">
        <a:solidFill>
          <a:schemeClr val="tx1"/>
        </a:solidFill>
        <a:latin typeface="+mn-lt"/>
        <a:ea typeface="+mn-ea"/>
        <a:cs typeface="+mn-cs"/>
      </a:defRPr>
    </a:lvl6pPr>
    <a:lvl7pPr marL="3007096" algn="l" defTabSz="1002365" rtl="0" eaLnBrk="1" latinLnBrk="0" hangingPunct="1">
      <a:defRPr sz="1300" kern="1200">
        <a:solidFill>
          <a:schemeClr val="tx1"/>
        </a:solidFill>
        <a:latin typeface="+mn-lt"/>
        <a:ea typeface="+mn-ea"/>
        <a:cs typeface="+mn-cs"/>
      </a:defRPr>
    </a:lvl7pPr>
    <a:lvl8pPr marL="3508278" algn="l" defTabSz="1002365" rtl="0" eaLnBrk="1" latinLnBrk="0" hangingPunct="1">
      <a:defRPr sz="1300" kern="1200">
        <a:solidFill>
          <a:schemeClr val="tx1"/>
        </a:solidFill>
        <a:latin typeface="+mn-lt"/>
        <a:ea typeface="+mn-ea"/>
        <a:cs typeface="+mn-cs"/>
      </a:defRPr>
    </a:lvl8pPr>
    <a:lvl9pPr marL="4009461" algn="l" defTabSz="10023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75" y="1143000"/>
            <a:ext cx="5048250" cy="30861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1</a:t>
            </a:fld>
            <a:endParaRPr lang="zh-CN" altLang="en-US"/>
          </a:p>
        </p:txBody>
      </p:sp>
    </p:spTree>
    <p:extLst>
      <p:ext uri="{BB962C8B-B14F-4D97-AF65-F5344CB8AC3E}">
        <p14:creationId xmlns:p14="http://schemas.microsoft.com/office/powerpoint/2010/main" xmlns="" val="461788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75" y="1143000"/>
            <a:ext cx="504825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45</a:t>
            </a:fld>
            <a:endParaRPr lang="zh-CN" altLang="en-US"/>
          </a:p>
        </p:txBody>
      </p:sp>
    </p:spTree>
    <p:extLst>
      <p:ext uri="{BB962C8B-B14F-4D97-AF65-F5344CB8AC3E}">
        <p14:creationId xmlns:p14="http://schemas.microsoft.com/office/powerpoint/2010/main" xmlns="" val="1054293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75" y="1143000"/>
            <a:ext cx="504825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46</a:t>
            </a:fld>
            <a:endParaRPr lang="zh-CN" altLang="en-US"/>
          </a:p>
        </p:txBody>
      </p:sp>
    </p:spTree>
    <p:extLst>
      <p:ext uri="{BB962C8B-B14F-4D97-AF65-F5344CB8AC3E}">
        <p14:creationId xmlns:p14="http://schemas.microsoft.com/office/powerpoint/2010/main" xmlns="" val="1643056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04875" y="1143000"/>
            <a:ext cx="5048250" cy="3086100"/>
          </a:xfrm>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47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04875" y="1143000"/>
            <a:ext cx="5048250" cy="3086100"/>
          </a:xfrm>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49</a:t>
            </a:fld>
            <a:endParaRPr lang="zh-CN" altLang="en-US"/>
          </a:p>
        </p:txBody>
      </p:sp>
    </p:spTree>
    <p:extLst>
      <p:ext uri="{BB962C8B-B14F-4D97-AF65-F5344CB8AC3E}">
        <p14:creationId xmlns:p14="http://schemas.microsoft.com/office/powerpoint/2010/main" xmlns="" val="1984248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75" y="1143000"/>
            <a:ext cx="504825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4</a:t>
            </a:fld>
            <a:endParaRPr lang="zh-CN" altLang="en-US"/>
          </a:p>
        </p:txBody>
      </p:sp>
    </p:spTree>
    <p:extLst>
      <p:ext uri="{BB962C8B-B14F-4D97-AF65-F5344CB8AC3E}">
        <p14:creationId xmlns:p14="http://schemas.microsoft.com/office/powerpoint/2010/main" xmlns="" val="271368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75" y="1143000"/>
            <a:ext cx="504825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19</a:t>
            </a:fld>
            <a:endParaRPr lang="zh-CN" altLang="en-US"/>
          </a:p>
        </p:txBody>
      </p:sp>
    </p:spTree>
    <p:extLst>
      <p:ext uri="{BB962C8B-B14F-4D97-AF65-F5344CB8AC3E}">
        <p14:creationId xmlns:p14="http://schemas.microsoft.com/office/powerpoint/2010/main" xmlns="" val="1302069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75" y="1143000"/>
            <a:ext cx="504825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20</a:t>
            </a:fld>
            <a:endParaRPr lang="zh-CN" altLang="en-US"/>
          </a:p>
        </p:txBody>
      </p:sp>
    </p:spTree>
    <p:extLst>
      <p:ext uri="{BB962C8B-B14F-4D97-AF65-F5344CB8AC3E}">
        <p14:creationId xmlns:p14="http://schemas.microsoft.com/office/powerpoint/2010/main" xmlns="" val="1523038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75" y="1143000"/>
            <a:ext cx="504825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21</a:t>
            </a:fld>
            <a:endParaRPr lang="zh-CN" altLang="en-US"/>
          </a:p>
        </p:txBody>
      </p:sp>
    </p:spTree>
    <p:extLst>
      <p:ext uri="{BB962C8B-B14F-4D97-AF65-F5344CB8AC3E}">
        <p14:creationId xmlns:p14="http://schemas.microsoft.com/office/powerpoint/2010/main" xmlns="" val="152303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04875" y="1143000"/>
            <a:ext cx="50482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xmlns="" val="250788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04875" y="1143000"/>
            <a:ext cx="504825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75" y="1143000"/>
            <a:ext cx="504825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pPr/>
              <a:t>37</a:t>
            </a:fld>
            <a:endParaRPr lang="zh-CN" altLang="en-US"/>
          </a:p>
        </p:txBody>
      </p:sp>
    </p:spTree>
    <p:extLst>
      <p:ext uri="{BB962C8B-B14F-4D97-AF65-F5344CB8AC3E}">
        <p14:creationId xmlns:p14="http://schemas.microsoft.com/office/powerpoint/2010/main" xmlns="" val="763297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75" y="1143000"/>
            <a:ext cx="504825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pPr/>
              <a:t>44</a:t>
            </a:fld>
            <a:endParaRPr lang="zh-CN" altLang="en-US"/>
          </a:p>
        </p:txBody>
      </p:sp>
    </p:spTree>
    <p:extLst>
      <p:ext uri="{BB962C8B-B14F-4D97-AF65-F5344CB8AC3E}">
        <p14:creationId xmlns:p14="http://schemas.microsoft.com/office/powerpoint/2010/main" xmlns="" val="2006514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620392" y="1296433"/>
            <a:ext cx="9722355" cy="2757899"/>
          </a:xfrm>
        </p:spPr>
        <p:txBody>
          <a:bodyPr anchor="b"/>
          <a:lstStyle>
            <a:lvl1pPr algn="ctr">
              <a:defRPr sz="66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620392" y="4160688"/>
            <a:ext cx="9722355" cy="1912558"/>
          </a:xfrm>
        </p:spPr>
        <p:txBody>
          <a:bodyPr/>
          <a:lstStyle>
            <a:lvl1pPr marL="0" indent="0" algn="ctr">
              <a:buNone/>
              <a:defRPr sz="2600"/>
            </a:lvl1pPr>
            <a:lvl2pPr marL="501183" indent="0" algn="ctr">
              <a:buNone/>
              <a:defRPr sz="2200"/>
            </a:lvl2pPr>
            <a:lvl3pPr marL="1002365" indent="0" algn="ctr">
              <a:buNone/>
              <a:defRPr sz="2000"/>
            </a:lvl3pPr>
            <a:lvl4pPr marL="1503548" indent="0" algn="ctr">
              <a:buNone/>
              <a:defRPr sz="1800"/>
            </a:lvl4pPr>
            <a:lvl5pPr marL="2004731" indent="0" algn="ctr">
              <a:buNone/>
              <a:defRPr sz="1800"/>
            </a:lvl5pPr>
            <a:lvl6pPr marL="2505913" indent="0" algn="ctr">
              <a:buNone/>
              <a:defRPr sz="1800"/>
            </a:lvl6pPr>
            <a:lvl7pPr marL="3007096" indent="0" algn="ctr">
              <a:buNone/>
              <a:defRPr sz="1800"/>
            </a:lvl7pPr>
            <a:lvl8pPr marL="3508278" indent="0" algn="ctr">
              <a:buNone/>
              <a:defRPr sz="1800"/>
            </a:lvl8pPr>
            <a:lvl9pPr marL="4009461" indent="0" algn="ctr">
              <a:buNone/>
              <a:defRPr sz="18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2017/12/13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91217" y="421753"/>
            <a:ext cx="11180708" cy="67132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pPr/>
              <a:t>2017/12/13 Wednesday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620317" y="1296433"/>
            <a:ext cx="9721904" cy="2757899"/>
          </a:xfrm>
        </p:spPr>
        <p:txBody>
          <a:bodyPr anchor="b"/>
          <a:lstStyle>
            <a:lvl1pPr algn="ctr">
              <a:defRPr sz="66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620317" y="4160688"/>
            <a:ext cx="9721904" cy="1912558"/>
          </a:xfrm>
        </p:spPr>
        <p:txBody>
          <a:bodyPr/>
          <a:lstStyle>
            <a:lvl1pPr marL="0" indent="0" algn="ctr">
              <a:buNone/>
              <a:defRPr sz="2600"/>
            </a:lvl1pPr>
            <a:lvl2pPr marL="501183" indent="0" algn="ctr">
              <a:buNone/>
              <a:defRPr sz="2200"/>
            </a:lvl2pPr>
            <a:lvl3pPr marL="1002365" indent="0" algn="ctr">
              <a:buNone/>
              <a:defRPr sz="2000"/>
            </a:lvl3pPr>
            <a:lvl4pPr marL="1503548" indent="0" algn="ctr">
              <a:buNone/>
              <a:defRPr sz="1800"/>
            </a:lvl4pPr>
            <a:lvl5pPr marL="2004731" indent="0" algn="ctr">
              <a:buNone/>
              <a:defRPr sz="1800"/>
            </a:lvl5pPr>
            <a:lvl6pPr marL="2505913" indent="0" algn="ctr">
              <a:buNone/>
              <a:defRPr sz="1800"/>
            </a:lvl6pPr>
            <a:lvl7pPr marL="3007096" indent="0" algn="ctr">
              <a:buNone/>
              <a:defRPr sz="1800"/>
            </a:lvl7pPr>
            <a:lvl8pPr marL="3508278" indent="0" algn="ctr">
              <a:buNone/>
              <a:defRPr sz="1800"/>
            </a:lvl8pPr>
            <a:lvl9pPr marL="4009461" indent="0" algn="ctr">
              <a:buNone/>
              <a:defRPr sz="18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2017/12/13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2017/12/13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84423" y="1974906"/>
            <a:ext cx="11180190" cy="3295175"/>
          </a:xfrm>
        </p:spPr>
        <p:txBody>
          <a:bodyPr anchor="b"/>
          <a:lstStyle>
            <a:lvl1pPr>
              <a:defRPr sz="66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423" y="5301255"/>
            <a:ext cx="11180190" cy="1732855"/>
          </a:xfrm>
        </p:spPr>
        <p:txBody>
          <a:bodyPr/>
          <a:lstStyle>
            <a:lvl1pPr marL="0" indent="0">
              <a:buNone/>
              <a:defRPr sz="2600">
                <a:solidFill>
                  <a:schemeClr val="tx1">
                    <a:tint val="75000"/>
                  </a:schemeClr>
                </a:solidFill>
              </a:defRPr>
            </a:lvl1pPr>
            <a:lvl2pPr marL="501183" indent="0">
              <a:buNone/>
              <a:defRPr sz="2200">
                <a:solidFill>
                  <a:schemeClr val="tx1">
                    <a:tint val="75000"/>
                  </a:schemeClr>
                </a:solidFill>
              </a:defRPr>
            </a:lvl2pPr>
            <a:lvl3pPr marL="1002365" indent="0">
              <a:buNone/>
              <a:defRPr sz="2000">
                <a:solidFill>
                  <a:schemeClr val="tx1">
                    <a:tint val="75000"/>
                  </a:schemeClr>
                </a:solidFill>
              </a:defRPr>
            </a:lvl3pPr>
            <a:lvl4pPr marL="1503548" indent="0">
              <a:buNone/>
              <a:defRPr sz="1800">
                <a:solidFill>
                  <a:schemeClr val="tx1">
                    <a:tint val="75000"/>
                  </a:schemeClr>
                </a:solidFill>
              </a:defRPr>
            </a:lvl4pPr>
            <a:lvl5pPr marL="2004731" indent="0">
              <a:buNone/>
              <a:defRPr sz="1800">
                <a:solidFill>
                  <a:schemeClr val="tx1">
                    <a:tint val="75000"/>
                  </a:schemeClr>
                </a:solidFill>
              </a:defRPr>
            </a:lvl5pPr>
            <a:lvl6pPr marL="2505913" indent="0">
              <a:buNone/>
              <a:defRPr sz="1800">
                <a:solidFill>
                  <a:schemeClr val="tx1">
                    <a:tint val="75000"/>
                  </a:schemeClr>
                </a:solidFill>
              </a:defRPr>
            </a:lvl6pPr>
            <a:lvl7pPr marL="3007096" indent="0">
              <a:buNone/>
              <a:defRPr sz="1800">
                <a:solidFill>
                  <a:schemeClr val="tx1">
                    <a:tint val="75000"/>
                  </a:schemeClr>
                </a:solidFill>
              </a:defRPr>
            </a:lvl7pPr>
            <a:lvl8pPr marL="3508278" indent="0">
              <a:buNone/>
              <a:defRPr sz="1800">
                <a:solidFill>
                  <a:schemeClr val="tx1">
                    <a:tint val="75000"/>
                  </a:schemeClr>
                </a:solidFill>
              </a:defRPr>
            </a:lvl8pPr>
            <a:lvl9pPr marL="4009461" indent="0">
              <a:buNone/>
              <a:defRPr sz="18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2017/12/13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91175" y="2108766"/>
            <a:ext cx="5509079" cy="502619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62285" y="2108766"/>
            <a:ext cx="5509079" cy="502619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pPr/>
              <a:t>2017/12/13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92863" y="421754"/>
            <a:ext cx="11180190" cy="1531148"/>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261778" y="2054260"/>
            <a:ext cx="5181586" cy="951695"/>
          </a:xfrm>
        </p:spPr>
        <p:txBody>
          <a:bodyPr anchor="ctr" anchorCtr="0"/>
          <a:lstStyle>
            <a:lvl1pPr marL="0" indent="0">
              <a:buNone/>
              <a:defRPr sz="3100"/>
            </a:lvl1pPr>
            <a:lvl2pPr marL="501183" indent="0">
              <a:buNone/>
              <a:defRPr sz="2600"/>
            </a:lvl2pPr>
            <a:lvl3pPr marL="1002365" indent="0">
              <a:buNone/>
              <a:defRPr sz="2200"/>
            </a:lvl3pPr>
            <a:lvl4pPr marL="1503548" indent="0">
              <a:buNone/>
              <a:defRPr sz="2000"/>
            </a:lvl4pPr>
            <a:lvl5pPr marL="2004731" indent="0">
              <a:buNone/>
              <a:defRPr sz="2000"/>
            </a:lvl5pPr>
            <a:lvl6pPr marL="2505913" indent="0">
              <a:buNone/>
              <a:defRPr sz="2000"/>
            </a:lvl6pPr>
            <a:lvl7pPr marL="3007096" indent="0">
              <a:buNone/>
              <a:defRPr sz="2000"/>
            </a:lvl7pPr>
            <a:lvl8pPr marL="3508278" indent="0">
              <a:buNone/>
              <a:defRPr sz="2000"/>
            </a:lvl8pPr>
            <a:lvl9pPr marL="4009461" indent="0">
              <a:buNone/>
              <a:defRPr sz="2000"/>
            </a:lvl9pPr>
          </a:lstStyle>
          <a:p>
            <a:pPr lvl="0"/>
            <a:r>
              <a:rPr lang="zh-CN" altLang="en-US" smtClean="0"/>
              <a:t>单击此处编辑母版文本样式</a:t>
            </a:r>
          </a:p>
        </p:txBody>
      </p:sp>
      <p:sp>
        <p:nvSpPr>
          <p:cNvPr id="4" name="内容占位符 3"/>
          <p:cNvSpPr>
            <a:spLocks noGrp="1"/>
          </p:cNvSpPr>
          <p:nvPr>
            <p:ph sz="half" idx="2"/>
          </p:nvPr>
        </p:nvSpPr>
        <p:spPr>
          <a:xfrm>
            <a:off x="1261778" y="3078760"/>
            <a:ext cx="5181586" cy="407087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652379" y="2054260"/>
            <a:ext cx="5207105" cy="951695"/>
          </a:xfrm>
        </p:spPr>
        <p:txBody>
          <a:bodyPr anchor="ctr" anchorCtr="0"/>
          <a:lstStyle>
            <a:lvl1pPr marL="0" indent="0">
              <a:buNone/>
              <a:defRPr sz="3100"/>
            </a:lvl1pPr>
            <a:lvl2pPr marL="501183" indent="0">
              <a:buNone/>
              <a:defRPr sz="2600"/>
            </a:lvl2pPr>
            <a:lvl3pPr marL="1002365" indent="0">
              <a:buNone/>
              <a:defRPr sz="2200"/>
            </a:lvl3pPr>
            <a:lvl4pPr marL="1503548" indent="0">
              <a:buNone/>
              <a:defRPr sz="2000"/>
            </a:lvl4pPr>
            <a:lvl5pPr marL="2004731" indent="0">
              <a:buNone/>
              <a:defRPr sz="2000"/>
            </a:lvl5pPr>
            <a:lvl6pPr marL="2505913" indent="0">
              <a:buNone/>
              <a:defRPr sz="2000"/>
            </a:lvl6pPr>
            <a:lvl7pPr marL="3007096" indent="0">
              <a:buNone/>
              <a:defRPr sz="2000"/>
            </a:lvl7pPr>
            <a:lvl8pPr marL="3508278" indent="0">
              <a:buNone/>
              <a:defRPr sz="2000"/>
            </a:lvl8pPr>
            <a:lvl9pPr marL="4009461" indent="0">
              <a:buNone/>
              <a:defRPr sz="2000"/>
            </a:lvl9pPr>
          </a:lstStyle>
          <a:p>
            <a:pPr lvl="0"/>
            <a:r>
              <a:rPr lang="zh-CN" altLang="en-US" smtClean="0"/>
              <a:t>单击此处编辑母版文本样式</a:t>
            </a:r>
          </a:p>
        </p:txBody>
      </p:sp>
      <p:sp>
        <p:nvSpPr>
          <p:cNvPr id="6" name="内容占位符 5"/>
          <p:cNvSpPr>
            <a:spLocks noGrp="1"/>
          </p:cNvSpPr>
          <p:nvPr>
            <p:ph sz="quarter" idx="4"/>
          </p:nvPr>
        </p:nvSpPr>
        <p:spPr>
          <a:xfrm>
            <a:off x="6652379" y="3078760"/>
            <a:ext cx="5207105" cy="407087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pPr/>
              <a:t>2017/12/13 Wednesday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pPr/>
              <a:t>2017/12/13 Wednesday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pPr/>
              <a:t>2017/12/13 Wednesday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92863" y="528108"/>
            <a:ext cx="4428600" cy="1848379"/>
          </a:xfrm>
        </p:spPr>
        <p:txBody>
          <a:bodyPr anchor="b"/>
          <a:lstStyle>
            <a:lvl1pPr>
              <a:defRPr sz="35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510767" y="528110"/>
            <a:ext cx="6562285" cy="6241947"/>
          </a:xfrm>
        </p:spPr>
        <p:txBody>
          <a:bodyPr/>
          <a:lstStyle>
            <a:lvl1pPr marL="0" indent="0">
              <a:buNone/>
              <a:defRPr sz="3500"/>
            </a:lvl1pPr>
            <a:lvl2pPr marL="501183" indent="0">
              <a:buNone/>
              <a:defRPr sz="3100"/>
            </a:lvl2pPr>
            <a:lvl3pPr marL="1002365" indent="0">
              <a:buNone/>
              <a:defRPr sz="2600"/>
            </a:lvl3pPr>
            <a:lvl4pPr marL="1503548" indent="0">
              <a:buNone/>
              <a:defRPr sz="2200"/>
            </a:lvl4pPr>
            <a:lvl5pPr marL="2004731" indent="0">
              <a:buNone/>
              <a:defRPr sz="2200"/>
            </a:lvl5pPr>
            <a:lvl6pPr marL="2505913" indent="0">
              <a:buNone/>
              <a:defRPr sz="2200"/>
            </a:lvl6pPr>
            <a:lvl7pPr marL="3007096" indent="0">
              <a:buNone/>
              <a:defRPr sz="2200"/>
            </a:lvl7pPr>
            <a:lvl8pPr marL="3508278" indent="0">
              <a:buNone/>
              <a:defRPr sz="2200"/>
            </a:lvl8pPr>
            <a:lvl9pPr marL="4009461" indent="0">
              <a:buNone/>
              <a:defRPr sz="2200"/>
            </a:lvl9pPr>
          </a:lstStyle>
          <a:p>
            <a:endParaRPr lang="zh-CN" altLang="en-US"/>
          </a:p>
        </p:txBody>
      </p:sp>
      <p:sp>
        <p:nvSpPr>
          <p:cNvPr id="4" name="文本占位符 3"/>
          <p:cNvSpPr>
            <a:spLocks noGrp="1"/>
          </p:cNvSpPr>
          <p:nvPr>
            <p:ph type="body" sz="half" idx="2"/>
          </p:nvPr>
        </p:nvSpPr>
        <p:spPr>
          <a:xfrm>
            <a:off x="892863" y="2376488"/>
            <a:ext cx="4428600" cy="4402737"/>
          </a:xfrm>
        </p:spPr>
        <p:txBody>
          <a:bodyPr/>
          <a:lstStyle>
            <a:lvl1pPr marL="0" indent="0">
              <a:buNone/>
              <a:defRPr sz="2200"/>
            </a:lvl1pPr>
            <a:lvl2pPr marL="501183" indent="0">
              <a:buNone/>
              <a:defRPr sz="2000"/>
            </a:lvl2pPr>
            <a:lvl3pPr marL="1002365" indent="0">
              <a:buNone/>
              <a:defRPr sz="1800"/>
            </a:lvl3pPr>
            <a:lvl4pPr marL="1503548" indent="0">
              <a:buNone/>
              <a:defRPr sz="1500"/>
            </a:lvl4pPr>
            <a:lvl5pPr marL="2004731" indent="0">
              <a:buNone/>
              <a:defRPr sz="1500"/>
            </a:lvl5pPr>
            <a:lvl6pPr marL="2505913" indent="0">
              <a:buNone/>
              <a:defRPr sz="1500"/>
            </a:lvl6pPr>
            <a:lvl7pPr marL="3007096" indent="0">
              <a:buNone/>
              <a:defRPr sz="1500"/>
            </a:lvl7pPr>
            <a:lvl8pPr marL="3508278" indent="0">
              <a:buNone/>
              <a:defRPr sz="1500"/>
            </a:lvl8pPr>
            <a:lvl9pPr marL="4009461" indent="0">
              <a:buNone/>
              <a:defRPr sz="15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pPr/>
              <a:t>2017/12/13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76316" y="421753"/>
            <a:ext cx="2795048" cy="671321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91175" y="421753"/>
            <a:ext cx="8223111" cy="671321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2017/12/13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2017/12/13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91175" y="421753"/>
            <a:ext cx="11180190" cy="67132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pPr/>
              <a:t>2017/12/13 Wednesday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84465" y="1974906"/>
            <a:ext cx="11180708" cy="3295175"/>
          </a:xfrm>
        </p:spPr>
        <p:txBody>
          <a:bodyPr anchor="b"/>
          <a:lstStyle>
            <a:lvl1pPr>
              <a:defRPr sz="66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465" y="5301255"/>
            <a:ext cx="11180708" cy="1732855"/>
          </a:xfrm>
        </p:spPr>
        <p:txBody>
          <a:bodyPr/>
          <a:lstStyle>
            <a:lvl1pPr marL="0" indent="0">
              <a:buNone/>
              <a:defRPr sz="2600">
                <a:solidFill>
                  <a:schemeClr val="tx1">
                    <a:tint val="75000"/>
                  </a:schemeClr>
                </a:solidFill>
              </a:defRPr>
            </a:lvl1pPr>
            <a:lvl2pPr marL="501183" indent="0">
              <a:buNone/>
              <a:defRPr sz="2200">
                <a:solidFill>
                  <a:schemeClr val="tx1">
                    <a:tint val="75000"/>
                  </a:schemeClr>
                </a:solidFill>
              </a:defRPr>
            </a:lvl2pPr>
            <a:lvl3pPr marL="1002365" indent="0">
              <a:buNone/>
              <a:defRPr sz="2000">
                <a:solidFill>
                  <a:schemeClr val="tx1">
                    <a:tint val="75000"/>
                  </a:schemeClr>
                </a:solidFill>
              </a:defRPr>
            </a:lvl3pPr>
            <a:lvl4pPr marL="1503548" indent="0">
              <a:buNone/>
              <a:defRPr sz="1800">
                <a:solidFill>
                  <a:schemeClr val="tx1">
                    <a:tint val="75000"/>
                  </a:schemeClr>
                </a:solidFill>
              </a:defRPr>
            </a:lvl4pPr>
            <a:lvl5pPr marL="2004731" indent="0">
              <a:buNone/>
              <a:defRPr sz="1800">
                <a:solidFill>
                  <a:schemeClr val="tx1">
                    <a:tint val="75000"/>
                  </a:schemeClr>
                </a:solidFill>
              </a:defRPr>
            </a:lvl5pPr>
            <a:lvl6pPr marL="2505913" indent="0">
              <a:buNone/>
              <a:defRPr sz="1800">
                <a:solidFill>
                  <a:schemeClr val="tx1">
                    <a:tint val="75000"/>
                  </a:schemeClr>
                </a:solidFill>
              </a:defRPr>
            </a:lvl6pPr>
            <a:lvl7pPr marL="3007096" indent="0">
              <a:buNone/>
              <a:defRPr sz="1800">
                <a:solidFill>
                  <a:schemeClr val="tx1">
                    <a:tint val="75000"/>
                  </a:schemeClr>
                </a:solidFill>
              </a:defRPr>
            </a:lvl7pPr>
            <a:lvl8pPr marL="3508278" indent="0">
              <a:buNone/>
              <a:defRPr sz="1800">
                <a:solidFill>
                  <a:schemeClr val="tx1">
                    <a:tint val="75000"/>
                  </a:schemeClr>
                </a:solidFill>
              </a:defRPr>
            </a:lvl8pPr>
            <a:lvl9pPr marL="4009461" indent="0">
              <a:buNone/>
              <a:defRPr sz="18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2017/12/13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91216" y="2108766"/>
            <a:ext cx="5509334" cy="502619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62590" y="2108766"/>
            <a:ext cx="5509334" cy="502619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pPr/>
              <a:t>2017/12/13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92905" y="421754"/>
            <a:ext cx="11180708" cy="1531148"/>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261837" y="2054260"/>
            <a:ext cx="5181826" cy="951695"/>
          </a:xfrm>
        </p:spPr>
        <p:txBody>
          <a:bodyPr anchor="ctr" anchorCtr="0"/>
          <a:lstStyle>
            <a:lvl1pPr marL="0" indent="0">
              <a:buNone/>
              <a:defRPr sz="3100"/>
            </a:lvl1pPr>
            <a:lvl2pPr marL="501183" indent="0">
              <a:buNone/>
              <a:defRPr sz="2600"/>
            </a:lvl2pPr>
            <a:lvl3pPr marL="1002365" indent="0">
              <a:buNone/>
              <a:defRPr sz="2200"/>
            </a:lvl3pPr>
            <a:lvl4pPr marL="1503548" indent="0">
              <a:buNone/>
              <a:defRPr sz="2000"/>
            </a:lvl4pPr>
            <a:lvl5pPr marL="2004731" indent="0">
              <a:buNone/>
              <a:defRPr sz="2000"/>
            </a:lvl5pPr>
            <a:lvl6pPr marL="2505913" indent="0">
              <a:buNone/>
              <a:defRPr sz="2000"/>
            </a:lvl6pPr>
            <a:lvl7pPr marL="3007096" indent="0">
              <a:buNone/>
              <a:defRPr sz="2000"/>
            </a:lvl7pPr>
            <a:lvl8pPr marL="3508278" indent="0">
              <a:buNone/>
              <a:defRPr sz="2000"/>
            </a:lvl8pPr>
            <a:lvl9pPr marL="4009461" indent="0">
              <a:buNone/>
              <a:defRPr sz="2000"/>
            </a:lvl9pPr>
          </a:lstStyle>
          <a:p>
            <a:pPr lvl="0"/>
            <a:r>
              <a:rPr lang="zh-CN" altLang="en-US" smtClean="0"/>
              <a:t>单击此处编辑母版文本样式</a:t>
            </a:r>
          </a:p>
        </p:txBody>
      </p:sp>
      <p:sp>
        <p:nvSpPr>
          <p:cNvPr id="4" name="内容占位符 3"/>
          <p:cNvSpPr>
            <a:spLocks noGrp="1"/>
          </p:cNvSpPr>
          <p:nvPr>
            <p:ph sz="half" idx="2"/>
          </p:nvPr>
        </p:nvSpPr>
        <p:spPr>
          <a:xfrm>
            <a:off x="1261837" y="3078760"/>
            <a:ext cx="5181826" cy="407087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652687" y="2054260"/>
            <a:ext cx="5207346" cy="951695"/>
          </a:xfrm>
        </p:spPr>
        <p:txBody>
          <a:bodyPr anchor="ctr" anchorCtr="0"/>
          <a:lstStyle>
            <a:lvl1pPr marL="0" indent="0">
              <a:buNone/>
              <a:defRPr sz="3100"/>
            </a:lvl1pPr>
            <a:lvl2pPr marL="501183" indent="0">
              <a:buNone/>
              <a:defRPr sz="2600"/>
            </a:lvl2pPr>
            <a:lvl3pPr marL="1002365" indent="0">
              <a:buNone/>
              <a:defRPr sz="2200"/>
            </a:lvl3pPr>
            <a:lvl4pPr marL="1503548" indent="0">
              <a:buNone/>
              <a:defRPr sz="2000"/>
            </a:lvl4pPr>
            <a:lvl5pPr marL="2004731" indent="0">
              <a:buNone/>
              <a:defRPr sz="2000"/>
            </a:lvl5pPr>
            <a:lvl6pPr marL="2505913" indent="0">
              <a:buNone/>
              <a:defRPr sz="2000"/>
            </a:lvl6pPr>
            <a:lvl7pPr marL="3007096" indent="0">
              <a:buNone/>
              <a:defRPr sz="2000"/>
            </a:lvl7pPr>
            <a:lvl8pPr marL="3508278" indent="0">
              <a:buNone/>
              <a:defRPr sz="2000"/>
            </a:lvl8pPr>
            <a:lvl9pPr marL="4009461" indent="0">
              <a:buNone/>
              <a:defRPr sz="2000"/>
            </a:lvl9pPr>
          </a:lstStyle>
          <a:p>
            <a:pPr lvl="0"/>
            <a:r>
              <a:rPr lang="zh-CN" altLang="en-US" smtClean="0"/>
              <a:t>单击此处编辑母版文本样式</a:t>
            </a:r>
          </a:p>
        </p:txBody>
      </p:sp>
      <p:sp>
        <p:nvSpPr>
          <p:cNvPr id="6" name="内容占位符 5"/>
          <p:cNvSpPr>
            <a:spLocks noGrp="1"/>
          </p:cNvSpPr>
          <p:nvPr>
            <p:ph sz="quarter" idx="4"/>
          </p:nvPr>
        </p:nvSpPr>
        <p:spPr>
          <a:xfrm>
            <a:off x="6652687" y="3078760"/>
            <a:ext cx="5207346" cy="407087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pPr/>
              <a:t>2017/12/13 Wednesday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pPr/>
              <a:t>2017/12/13 Wednesday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pPr/>
              <a:t>2017/12/13 Wednesday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92905" y="528108"/>
            <a:ext cx="4428806" cy="1848379"/>
          </a:xfrm>
        </p:spPr>
        <p:txBody>
          <a:bodyPr anchor="b"/>
          <a:lstStyle>
            <a:lvl1pPr>
              <a:defRPr sz="35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511023" y="528110"/>
            <a:ext cx="6562590" cy="6241947"/>
          </a:xfrm>
        </p:spPr>
        <p:txBody>
          <a:bodyPr/>
          <a:lstStyle>
            <a:lvl1pPr marL="0" indent="0">
              <a:buNone/>
              <a:defRPr sz="3500"/>
            </a:lvl1pPr>
            <a:lvl2pPr marL="501183" indent="0">
              <a:buNone/>
              <a:defRPr sz="3100"/>
            </a:lvl2pPr>
            <a:lvl3pPr marL="1002365" indent="0">
              <a:buNone/>
              <a:defRPr sz="2600"/>
            </a:lvl3pPr>
            <a:lvl4pPr marL="1503548" indent="0">
              <a:buNone/>
              <a:defRPr sz="2200"/>
            </a:lvl4pPr>
            <a:lvl5pPr marL="2004731" indent="0">
              <a:buNone/>
              <a:defRPr sz="2200"/>
            </a:lvl5pPr>
            <a:lvl6pPr marL="2505913" indent="0">
              <a:buNone/>
              <a:defRPr sz="2200"/>
            </a:lvl6pPr>
            <a:lvl7pPr marL="3007096" indent="0">
              <a:buNone/>
              <a:defRPr sz="2200"/>
            </a:lvl7pPr>
            <a:lvl8pPr marL="3508278" indent="0">
              <a:buNone/>
              <a:defRPr sz="2200"/>
            </a:lvl8pPr>
            <a:lvl9pPr marL="4009461" indent="0">
              <a:buNone/>
              <a:defRPr sz="2200"/>
            </a:lvl9pPr>
          </a:lstStyle>
          <a:p>
            <a:endParaRPr lang="zh-CN" altLang="en-US"/>
          </a:p>
        </p:txBody>
      </p:sp>
      <p:sp>
        <p:nvSpPr>
          <p:cNvPr id="4" name="文本占位符 3"/>
          <p:cNvSpPr>
            <a:spLocks noGrp="1"/>
          </p:cNvSpPr>
          <p:nvPr>
            <p:ph type="body" sz="half" idx="2"/>
          </p:nvPr>
        </p:nvSpPr>
        <p:spPr>
          <a:xfrm>
            <a:off x="892905" y="2376488"/>
            <a:ext cx="4428806" cy="4402737"/>
          </a:xfrm>
        </p:spPr>
        <p:txBody>
          <a:bodyPr/>
          <a:lstStyle>
            <a:lvl1pPr marL="0" indent="0">
              <a:buNone/>
              <a:defRPr sz="2200"/>
            </a:lvl1pPr>
            <a:lvl2pPr marL="501183" indent="0">
              <a:buNone/>
              <a:defRPr sz="2000"/>
            </a:lvl2pPr>
            <a:lvl3pPr marL="1002365" indent="0">
              <a:buNone/>
              <a:defRPr sz="1800"/>
            </a:lvl3pPr>
            <a:lvl4pPr marL="1503548" indent="0">
              <a:buNone/>
              <a:defRPr sz="1500"/>
            </a:lvl4pPr>
            <a:lvl5pPr marL="2004731" indent="0">
              <a:buNone/>
              <a:defRPr sz="1500"/>
            </a:lvl5pPr>
            <a:lvl6pPr marL="2505913" indent="0">
              <a:buNone/>
              <a:defRPr sz="1500"/>
            </a:lvl6pPr>
            <a:lvl7pPr marL="3007096" indent="0">
              <a:buNone/>
              <a:defRPr sz="1500"/>
            </a:lvl7pPr>
            <a:lvl8pPr marL="3508278" indent="0">
              <a:buNone/>
              <a:defRPr sz="1500"/>
            </a:lvl8pPr>
            <a:lvl9pPr marL="4009461" indent="0">
              <a:buNone/>
              <a:defRPr sz="15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pPr/>
              <a:t>2017/12/13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76747" y="421753"/>
            <a:ext cx="2795177" cy="671321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91216" y="421753"/>
            <a:ext cx="8223493" cy="671321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2017/12/13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cstate="prin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91217" y="421754"/>
            <a:ext cx="11180708" cy="1531148"/>
          </a:xfrm>
          <a:prstGeom prst="rect">
            <a:avLst/>
          </a:prstGeom>
        </p:spPr>
        <p:txBody>
          <a:bodyPr vert="horz" lIns="100237" tIns="50118" rIns="100237" bIns="50118"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1217" y="2108766"/>
            <a:ext cx="11180708" cy="5026198"/>
          </a:xfrm>
          <a:prstGeom prst="rect">
            <a:avLst/>
          </a:prstGeom>
        </p:spPr>
        <p:txBody>
          <a:bodyPr vert="horz" lIns="100237" tIns="50118" rIns="100237" bIns="50118"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91216" y="7342173"/>
            <a:ext cx="2916706" cy="421753"/>
          </a:xfrm>
          <a:prstGeom prst="rect">
            <a:avLst/>
          </a:prstGeom>
        </p:spPr>
        <p:txBody>
          <a:bodyPr vert="horz" lIns="100237" tIns="50118" rIns="100237" bIns="50118" rtlCol="0" anchor="ctr"/>
          <a:lstStyle>
            <a:lvl1pPr algn="l">
              <a:defRPr sz="1300">
                <a:solidFill>
                  <a:schemeClr val="tx1">
                    <a:tint val="75000"/>
                  </a:schemeClr>
                </a:solidFill>
              </a:defRPr>
            </a:lvl1pPr>
          </a:lstStyle>
          <a:p>
            <a:fld id="{82F288E0-7875-42C4-84C8-98DBBD3BF4D2}" type="datetimeFigureOut">
              <a:rPr lang="zh-CN" altLang="en-US" smtClean="0"/>
              <a:pPr/>
              <a:t>2017/12/13 Wednesday</a:t>
            </a:fld>
            <a:endParaRPr lang="zh-CN" altLang="en-US"/>
          </a:p>
        </p:txBody>
      </p:sp>
      <p:sp>
        <p:nvSpPr>
          <p:cNvPr id="5" name="页脚占位符 4"/>
          <p:cNvSpPr>
            <a:spLocks noGrp="1"/>
          </p:cNvSpPr>
          <p:nvPr>
            <p:ph type="ftr" sz="quarter" idx="3"/>
          </p:nvPr>
        </p:nvSpPr>
        <p:spPr>
          <a:xfrm>
            <a:off x="4294041" y="7342173"/>
            <a:ext cx="4375060" cy="421753"/>
          </a:xfrm>
          <a:prstGeom prst="rect">
            <a:avLst/>
          </a:prstGeom>
        </p:spPr>
        <p:txBody>
          <a:bodyPr vert="horz" lIns="100237" tIns="50118" rIns="100237" bIns="50118" rtlCol="0" anchor="ctr"/>
          <a:lstStyle>
            <a:lvl1pPr algn="ctr">
              <a:defRPr sz="13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155218" y="7342173"/>
            <a:ext cx="2916706" cy="421753"/>
          </a:xfrm>
          <a:prstGeom prst="rect">
            <a:avLst/>
          </a:prstGeom>
        </p:spPr>
        <p:txBody>
          <a:bodyPr vert="horz" lIns="100237" tIns="50118" rIns="100237" bIns="50118" rtlCol="0" anchor="ctr"/>
          <a:lstStyle>
            <a:lvl1pPr algn="r">
              <a:defRPr sz="1300">
                <a:solidFill>
                  <a:schemeClr val="tx1">
                    <a:tint val="75000"/>
                  </a:schemeClr>
                </a:solidFill>
              </a:defRPr>
            </a:lvl1pPr>
          </a:lstStyle>
          <a:p>
            <a:fld id="{7D9BB5D0-35E4-459D-AEF3-FE4D7C45CC1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1002365"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50591" indent="-250591" algn="l" defTabSz="1002365" rtl="0" eaLnBrk="1" latinLnBrk="0" hangingPunct="1">
        <a:lnSpc>
          <a:spcPct val="90000"/>
        </a:lnSpc>
        <a:spcBef>
          <a:spcPts val="1096"/>
        </a:spcBef>
        <a:buFont typeface="Arial" panose="020B0604020202020204" pitchFamily="34" charset="0"/>
        <a:buChar char="•"/>
        <a:defRPr sz="3100" kern="1200">
          <a:solidFill>
            <a:schemeClr val="tx1"/>
          </a:solidFill>
          <a:latin typeface="+mn-lt"/>
          <a:ea typeface="+mn-ea"/>
          <a:cs typeface="+mn-cs"/>
        </a:defRPr>
      </a:lvl1pPr>
      <a:lvl2pPr marL="751774" indent="-250591" algn="l" defTabSz="1002365" rtl="0" eaLnBrk="1" latinLnBrk="0" hangingPunct="1">
        <a:lnSpc>
          <a:spcPct val="90000"/>
        </a:lnSpc>
        <a:spcBef>
          <a:spcPts val="548"/>
        </a:spcBef>
        <a:buFont typeface="Arial" panose="020B0604020202020204" pitchFamily="34" charset="0"/>
        <a:buChar char="•"/>
        <a:defRPr sz="2600" kern="1200">
          <a:solidFill>
            <a:schemeClr val="tx1"/>
          </a:solidFill>
          <a:latin typeface="+mn-lt"/>
          <a:ea typeface="+mn-ea"/>
          <a:cs typeface="+mn-cs"/>
        </a:defRPr>
      </a:lvl2pPr>
      <a:lvl3pPr marL="1252957" indent="-250591" algn="l" defTabSz="1002365" rtl="0" eaLnBrk="1" latinLnBrk="0" hangingPunct="1">
        <a:lnSpc>
          <a:spcPct val="90000"/>
        </a:lnSpc>
        <a:spcBef>
          <a:spcPts val="548"/>
        </a:spcBef>
        <a:buFont typeface="Arial" panose="020B0604020202020204" pitchFamily="34" charset="0"/>
        <a:buChar char="•"/>
        <a:defRPr sz="2200" kern="1200">
          <a:solidFill>
            <a:schemeClr val="tx1"/>
          </a:solidFill>
          <a:latin typeface="+mn-lt"/>
          <a:ea typeface="+mn-ea"/>
          <a:cs typeface="+mn-cs"/>
        </a:defRPr>
      </a:lvl3pPr>
      <a:lvl4pPr marL="1754139" indent="-250591" algn="l" defTabSz="1002365" rtl="0" eaLnBrk="1" latinLnBrk="0" hangingPunct="1">
        <a:lnSpc>
          <a:spcPct val="90000"/>
        </a:lnSpc>
        <a:spcBef>
          <a:spcPts val="548"/>
        </a:spcBef>
        <a:buFont typeface="Arial" panose="020B0604020202020204" pitchFamily="34" charset="0"/>
        <a:buChar char="•"/>
        <a:defRPr sz="2000" kern="1200">
          <a:solidFill>
            <a:schemeClr val="tx1"/>
          </a:solidFill>
          <a:latin typeface="+mn-lt"/>
          <a:ea typeface="+mn-ea"/>
          <a:cs typeface="+mn-cs"/>
        </a:defRPr>
      </a:lvl4pPr>
      <a:lvl5pPr marL="2255322" indent="-250591" algn="l" defTabSz="1002365" rtl="0" eaLnBrk="1" latinLnBrk="0" hangingPunct="1">
        <a:lnSpc>
          <a:spcPct val="90000"/>
        </a:lnSpc>
        <a:spcBef>
          <a:spcPts val="548"/>
        </a:spcBef>
        <a:buFont typeface="Arial" panose="020B0604020202020204" pitchFamily="34" charset="0"/>
        <a:buChar char="•"/>
        <a:defRPr sz="2000" kern="1200">
          <a:solidFill>
            <a:schemeClr val="tx1"/>
          </a:solidFill>
          <a:latin typeface="+mn-lt"/>
          <a:ea typeface="+mn-ea"/>
          <a:cs typeface="+mn-cs"/>
        </a:defRPr>
      </a:lvl5pPr>
      <a:lvl6pPr marL="2756505" indent="-250591" algn="l" defTabSz="1002365" rtl="0" eaLnBrk="1" latinLnBrk="0" hangingPunct="1">
        <a:lnSpc>
          <a:spcPct val="90000"/>
        </a:lnSpc>
        <a:spcBef>
          <a:spcPts val="548"/>
        </a:spcBef>
        <a:buFont typeface="Arial" panose="020B0604020202020204" pitchFamily="34" charset="0"/>
        <a:buChar char="•"/>
        <a:defRPr sz="2000" kern="1200">
          <a:solidFill>
            <a:schemeClr val="tx1"/>
          </a:solidFill>
          <a:latin typeface="+mn-lt"/>
          <a:ea typeface="+mn-ea"/>
          <a:cs typeface="+mn-cs"/>
        </a:defRPr>
      </a:lvl6pPr>
      <a:lvl7pPr marL="3257687" indent="-250591" algn="l" defTabSz="1002365" rtl="0" eaLnBrk="1" latinLnBrk="0" hangingPunct="1">
        <a:lnSpc>
          <a:spcPct val="90000"/>
        </a:lnSpc>
        <a:spcBef>
          <a:spcPts val="548"/>
        </a:spcBef>
        <a:buFont typeface="Arial" panose="020B0604020202020204" pitchFamily="34" charset="0"/>
        <a:buChar char="•"/>
        <a:defRPr sz="2000" kern="1200">
          <a:solidFill>
            <a:schemeClr val="tx1"/>
          </a:solidFill>
          <a:latin typeface="+mn-lt"/>
          <a:ea typeface="+mn-ea"/>
          <a:cs typeface="+mn-cs"/>
        </a:defRPr>
      </a:lvl7pPr>
      <a:lvl8pPr marL="3758870" indent="-250591" algn="l" defTabSz="1002365" rtl="0" eaLnBrk="1" latinLnBrk="0" hangingPunct="1">
        <a:lnSpc>
          <a:spcPct val="90000"/>
        </a:lnSpc>
        <a:spcBef>
          <a:spcPts val="548"/>
        </a:spcBef>
        <a:buFont typeface="Arial" panose="020B0604020202020204" pitchFamily="34" charset="0"/>
        <a:buChar char="•"/>
        <a:defRPr sz="2000" kern="1200">
          <a:solidFill>
            <a:schemeClr val="tx1"/>
          </a:solidFill>
          <a:latin typeface="+mn-lt"/>
          <a:ea typeface="+mn-ea"/>
          <a:cs typeface="+mn-cs"/>
        </a:defRPr>
      </a:lvl8pPr>
      <a:lvl9pPr marL="4260052" indent="-250591" algn="l" defTabSz="1002365" rtl="0" eaLnBrk="1" latinLnBrk="0" hangingPunct="1">
        <a:lnSpc>
          <a:spcPct val="90000"/>
        </a:lnSpc>
        <a:spcBef>
          <a:spcPts val="548"/>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1002365" rtl="0" eaLnBrk="1" latinLnBrk="0" hangingPunct="1">
        <a:defRPr sz="2000" kern="1200">
          <a:solidFill>
            <a:schemeClr val="tx1"/>
          </a:solidFill>
          <a:latin typeface="+mn-lt"/>
          <a:ea typeface="+mn-ea"/>
          <a:cs typeface="+mn-cs"/>
        </a:defRPr>
      </a:lvl1pPr>
      <a:lvl2pPr marL="501183" algn="l" defTabSz="1002365" rtl="0" eaLnBrk="1" latinLnBrk="0" hangingPunct="1">
        <a:defRPr sz="2000" kern="1200">
          <a:solidFill>
            <a:schemeClr val="tx1"/>
          </a:solidFill>
          <a:latin typeface="+mn-lt"/>
          <a:ea typeface="+mn-ea"/>
          <a:cs typeface="+mn-cs"/>
        </a:defRPr>
      </a:lvl2pPr>
      <a:lvl3pPr marL="1002365" algn="l" defTabSz="1002365" rtl="0" eaLnBrk="1" latinLnBrk="0" hangingPunct="1">
        <a:defRPr sz="2000" kern="1200">
          <a:solidFill>
            <a:schemeClr val="tx1"/>
          </a:solidFill>
          <a:latin typeface="+mn-lt"/>
          <a:ea typeface="+mn-ea"/>
          <a:cs typeface="+mn-cs"/>
        </a:defRPr>
      </a:lvl3pPr>
      <a:lvl4pPr marL="1503548" algn="l" defTabSz="1002365" rtl="0" eaLnBrk="1" latinLnBrk="0" hangingPunct="1">
        <a:defRPr sz="2000" kern="1200">
          <a:solidFill>
            <a:schemeClr val="tx1"/>
          </a:solidFill>
          <a:latin typeface="+mn-lt"/>
          <a:ea typeface="+mn-ea"/>
          <a:cs typeface="+mn-cs"/>
        </a:defRPr>
      </a:lvl4pPr>
      <a:lvl5pPr marL="2004731" algn="l" defTabSz="1002365" rtl="0" eaLnBrk="1" latinLnBrk="0" hangingPunct="1">
        <a:defRPr sz="2000" kern="1200">
          <a:solidFill>
            <a:schemeClr val="tx1"/>
          </a:solidFill>
          <a:latin typeface="+mn-lt"/>
          <a:ea typeface="+mn-ea"/>
          <a:cs typeface="+mn-cs"/>
        </a:defRPr>
      </a:lvl5pPr>
      <a:lvl6pPr marL="2505913" algn="l" defTabSz="1002365" rtl="0" eaLnBrk="1" latinLnBrk="0" hangingPunct="1">
        <a:defRPr sz="2000" kern="1200">
          <a:solidFill>
            <a:schemeClr val="tx1"/>
          </a:solidFill>
          <a:latin typeface="+mn-lt"/>
          <a:ea typeface="+mn-ea"/>
          <a:cs typeface="+mn-cs"/>
        </a:defRPr>
      </a:lvl6pPr>
      <a:lvl7pPr marL="3007096" algn="l" defTabSz="1002365" rtl="0" eaLnBrk="1" latinLnBrk="0" hangingPunct="1">
        <a:defRPr sz="2000" kern="1200">
          <a:solidFill>
            <a:schemeClr val="tx1"/>
          </a:solidFill>
          <a:latin typeface="+mn-lt"/>
          <a:ea typeface="+mn-ea"/>
          <a:cs typeface="+mn-cs"/>
        </a:defRPr>
      </a:lvl7pPr>
      <a:lvl8pPr marL="3508278" algn="l" defTabSz="1002365" rtl="0" eaLnBrk="1" latinLnBrk="0" hangingPunct="1">
        <a:defRPr sz="2000" kern="1200">
          <a:solidFill>
            <a:schemeClr val="tx1"/>
          </a:solidFill>
          <a:latin typeface="+mn-lt"/>
          <a:ea typeface="+mn-ea"/>
          <a:cs typeface="+mn-cs"/>
        </a:defRPr>
      </a:lvl8pPr>
      <a:lvl9pPr marL="4009461" algn="l" defTabSz="1002365"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cstate="prin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91175" y="421754"/>
            <a:ext cx="11180190" cy="1531148"/>
          </a:xfrm>
          <a:prstGeom prst="rect">
            <a:avLst/>
          </a:prstGeom>
        </p:spPr>
        <p:txBody>
          <a:bodyPr vert="horz" lIns="100237" tIns="50118" rIns="100237" bIns="50118"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1175" y="2108766"/>
            <a:ext cx="11180190" cy="5026198"/>
          </a:xfrm>
          <a:prstGeom prst="rect">
            <a:avLst/>
          </a:prstGeom>
        </p:spPr>
        <p:txBody>
          <a:bodyPr vert="horz" lIns="100237" tIns="50118" rIns="100237" bIns="50118"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91175" y="7342173"/>
            <a:ext cx="2916571" cy="421753"/>
          </a:xfrm>
          <a:prstGeom prst="rect">
            <a:avLst/>
          </a:prstGeom>
        </p:spPr>
        <p:txBody>
          <a:bodyPr vert="horz" lIns="100237" tIns="50118" rIns="100237" bIns="50118" rtlCol="0" anchor="ctr"/>
          <a:lstStyle>
            <a:lvl1pPr algn="l">
              <a:defRPr sz="1300">
                <a:solidFill>
                  <a:schemeClr val="tx1">
                    <a:tint val="75000"/>
                  </a:schemeClr>
                </a:solidFill>
              </a:defRPr>
            </a:lvl1pPr>
          </a:lstStyle>
          <a:p>
            <a:fld id="{82F288E0-7875-42C4-84C8-98DBBD3BF4D2}" type="datetimeFigureOut">
              <a:rPr lang="zh-CN" altLang="en-US" smtClean="0"/>
              <a:pPr/>
              <a:t>2017/12/13 Wednesday</a:t>
            </a:fld>
            <a:endParaRPr lang="zh-CN" altLang="en-US"/>
          </a:p>
        </p:txBody>
      </p:sp>
      <p:sp>
        <p:nvSpPr>
          <p:cNvPr id="5" name="页脚占位符 4"/>
          <p:cNvSpPr>
            <a:spLocks noGrp="1"/>
          </p:cNvSpPr>
          <p:nvPr>
            <p:ph type="ftr" sz="quarter" idx="3"/>
          </p:nvPr>
        </p:nvSpPr>
        <p:spPr>
          <a:xfrm>
            <a:off x="4293841" y="7342173"/>
            <a:ext cx="4374857" cy="421753"/>
          </a:xfrm>
          <a:prstGeom prst="rect">
            <a:avLst/>
          </a:prstGeom>
        </p:spPr>
        <p:txBody>
          <a:bodyPr vert="horz" lIns="100237" tIns="50118" rIns="100237" bIns="50118" rtlCol="0" anchor="ctr"/>
          <a:lstStyle>
            <a:lvl1pPr algn="ctr">
              <a:defRPr sz="13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154793" y="7342173"/>
            <a:ext cx="2916571" cy="421753"/>
          </a:xfrm>
          <a:prstGeom prst="rect">
            <a:avLst/>
          </a:prstGeom>
        </p:spPr>
        <p:txBody>
          <a:bodyPr vert="horz" lIns="100237" tIns="50118" rIns="100237" bIns="50118" rtlCol="0" anchor="ctr"/>
          <a:lstStyle>
            <a:lvl1pPr algn="r">
              <a:defRPr sz="1300">
                <a:solidFill>
                  <a:schemeClr val="tx1">
                    <a:tint val="75000"/>
                  </a:schemeClr>
                </a:solidFill>
              </a:defRPr>
            </a:lvl1pPr>
          </a:lstStyle>
          <a:p>
            <a:fld id="{7D9BB5D0-35E4-459D-AEF3-FE4D7C45CC1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1002365"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50591" indent="-250591" algn="l" defTabSz="1002365" rtl="0" eaLnBrk="1" latinLnBrk="0" hangingPunct="1">
        <a:lnSpc>
          <a:spcPct val="90000"/>
        </a:lnSpc>
        <a:spcBef>
          <a:spcPts val="1096"/>
        </a:spcBef>
        <a:buFont typeface="Arial" panose="020B0604020202020204" pitchFamily="34" charset="0"/>
        <a:buChar char="•"/>
        <a:defRPr sz="3100" kern="1200">
          <a:solidFill>
            <a:schemeClr val="tx1"/>
          </a:solidFill>
          <a:latin typeface="+mn-lt"/>
          <a:ea typeface="+mn-ea"/>
          <a:cs typeface="+mn-cs"/>
        </a:defRPr>
      </a:lvl1pPr>
      <a:lvl2pPr marL="751774" indent="-250591" algn="l" defTabSz="1002365" rtl="0" eaLnBrk="1" latinLnBrk="0" hangingPunct="1">
        <a:lnSpc>
          <a:spcPct val="90000"/>
        </a:lnSpc>
        <a:spcBef>
          <a:spcPts val="548"/>
        </a:spcBef>
        <a:buFont typeface="Arial" panose="020B0604020202020204" pitchFamily="34" charset="0"/>
        <a:buChar char="•"/>
        <a:defRPr sz="2600" kern="1200">
          <a:solidFill>
            <a:schemeClr val="tx1"/>
          </a:solidFill>
          <a:latin typeface="+mn-lt"/>
          <a:ea typeface="+mn-ea"/>
          <a:cs typeface="+mn-cs"/>
        </a:defRPr>
      </a:lvl2pPr>
      <a:lvl3pPr marL="1252957" indent="-250591" algn="l" defTabSz="1002365" rtl="0" eaLnBrk="1" latinLnBrk="0" hangingPunct="1">
        <a:lnSpc>
          <a:spcPct val="90000"/>
        </a:lnSpc>
        <a:spcBef>
          <a:spcPts val="548"/>
        </a:spcBef>
        <a:buFont typeface="Arial" panose="020B0604020202020204" pitchFamily="34" charset="0"/>
        <a:buChar char="•"/>
        <a:defRPr sz="2200" kern="1200">
          <a:solidFill>
            <a:schemeClr val="tx1"/>
          </a:solidFill>
          <a:latin typeface="+mn-lt"/>
          <a:ea typeface="+mn-ea"/>
          <a:cs typeface="+mn-cs"/>
        </a:defRPr>
      </a:lvl3pPr>
      <a:lvl4pPr marL="1754139" indent="-250591" algn="l" defTabSz="1002365" rtl="0" eaLnBrk="1" latinLnBrk="0" hangingPunct="1">
        <a:lnSpc>
          <a:spcPct val="90000"/>
        </a:lnSpc>
        <a:spcBef>
          <a:spcPts val="548"/>
        </a:spcBef>
        <a:buFont typeface="Arial" panose="020B0604020202020204" pitchFamily="34" charset="0"/>
        <a:buChar char="•"/>
        <a:defRPr sz="2000" kern="1200">
          <a:solidFill>
            <a:schemeClr val="tx1"/>
          </a:solidFill>
          <a:latin typeface="+mn-lt"/>
          <a:ea typeface="+mn-ea"/>
          <a:cs typeface="+mn-cs"/>
        </a:defRPr>
      </a:lvl4pPr>
      <a:lvl5pPr marL="2255322" indent="-250591" algn="l" defTabSz="1002365" rtl="0" eaLnBrk="1" latinLnBrk="0" hangingPunct="1">
        <a:lnSpc>
          <a:spcPct val="90000"/>
        </a:lnSpc>
        <a:spcBef>
          <a:spcPts val="548"/>
        </a:spcBef>
        <a:buFont typeface="Arial" panose="020B0604020202020204" pitchFamily="34" charset="0"/>
        <a:buChar char="•"/>
        <a:defRPr sz="2000" kern="1200">
          <a:solidFill>
            <a:schemeClr val="tx1"/>
          </a:solidFill>
          <a:latin typeface="+mn-lt"/>
          <a:ea typeface="+mn-ea"/>
          <a:cs typeface="+mn-cs"/>
        </a:defRPr>
      </a:lvl5pPr>
      <a:lvl6pPr marL="2756505" indent="-250591" algn="l" defTabSz="1002365" rtl="0" eaLnBrk="1" latinLnBrk="0" hangingPunct="1">
        <a:lnSpc>
          <a:spcPct val="90000"/>
        </a:lnSpc>
        <a:spcBef>
          <a:spcPts val="548"/>
        </a:spcBef>
        <a:buFont typeface="Arial" panose="020B0604020202020204" pitchFamily="34" charset="0"/>
        <a:buChar char="•"/>
        <a:defRPr sz="2000" kern="1200">
          <a:solidFill>
            <a:schemeClr val="tx1"/>
          </a:solidFill>
          <a:latin typeface="+mn-lt"/>
          <a:ea typeface="+mn-ea"/>
          <a:cs typeface="+mn-cs"/>
        </a:defRPr>
      </a:lvl6pPr>
      <a:lvl7pPr marL="3257687" indent="-250591" algn="l" defTabSz="1002365" rtl="0" eaLnBrk="1" latinLnBrk="0" hangingPunct="1">
        <a:lnSpc>
          <a:spcPct val="90000"/>
        </a:lnSpc>
        <a:spcBef>
          <a:spcPts val="548"/>
        </a:spcBef>
        <a:buFont typeface="Arial" panose="020B0604020202020204" pitchFamily="34" charset="0"/>
        <a:buChar char="•"/>
        <a:defRPr sz="2000" kern="1200">
          <a:solidFill>
            <a:schemeClr val="tx1"/>
          </a:solidFill>
          <a:latin typeface="+mn-lt"/>
          <a:ea typeface="+mn-ea"/>
          <a:cs typeface="+mn-cs"/>
        </a:defRPr>
      </a:lvl7pPr>
      <a:lvl8pPr marL="3758870" indent="-250591" algn="l" defTabSz="1002365" rtl="0" eaLnBrk="1" latinLnBrk="0" hangingPunct="1">
        <a:lnSpc>
          <a:spcPct val="90000"/>
        </a:lnSpc>
        <a:spcBef>
          <a:spcPts val="548"/>
        </a:spcBef>
        <a:buFont typeface="Arial" panose="020B0604020202020204" pitchFamily="34" charset="0"/>
        <a:buChar char="•"/>
        <a:defRPr sz="2000" kern="1200">
          <a:solidFill>
            <a:schemeClr val="tx1"/>
          </a:solidFill>
          <a:latin typeface="+mn-lt"/>
          <a:ea typeface="+mn-ea"/>
          <a:cs typeface="+mn-cs"/>
        </a:defRPr>
      </a:lvl8pPr>
      <a:lvl9pPr marL="4260052" indent="-250591" algn="l" defTabSz="1002365" rtl="0" eaLnBrk="1" latinLnBrk="0" hangingPunct="1">
        <a:lnSpc>
          <a:spcPct val="90000"/>
        </a:lnSpc>
        <a:spcBef>
          <a:spcPts val="548"/>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1002365" rtl="0" eaLnBrk="1" latinLnBrk="0" hangingPunct="1">
        <a:defRPr sz="2000" kern="1200">
          <a:solidFill>
            <a:schemeClr val="tx1"/>
          </a:solidFill>
          <a:latin typeface="+mn-lt"/>
          <a:ea typeface="+mn-ea"/>
          <a:cs typeface="+mn-cs"/>
        </a:defRPr>
      </a:lvl1pPr>
      <a:lvl2pPr marL="501183" algn="l" defTabSz="1002365" rtl="0" eaLnBrk="1" latinLnBrk="0" hangingPunct="1">
        <a:defRPr sz="2000" kern="1200">
          <a:solidFill>
            <a:schemeClr val="tx1"/>
          </a:solidFill>
          <a:latin typeface="+mn-lt"/>
          <a:ea typeface="+mn-ea"/>
          <a:cs typeface="+mn-cs"/>
        </a:defRPr>
      </a:lvl2pPr>
      <a:lvl3pPr marL="1002365" algn="l" defTabSz="1002365" rtl="0" eaLnBrk="1" latinLnBrk="0" hangingPunct="1">
        <a:defRPr sz="2000" kern="1200">
          <a:solidFill>
            <a:schemeClr val="tx1"/>
          </a:solidFill>
          <a:latin typeface="+mn-lt"/>
          <a:ea typeface="+mn-ea"/>
          <a:cs typeface="+mn-cs"/>
        </a:defRPr>
      </a:lvl3pPr>
      <a:lvl4pPr marL="1503548" algn="l" defTabSz="1002365" rtl="0" eaLnBrk="1" latinLnBrk="0" hangingPunct="1">
        <a:defRPr sz="2000" kern="1200">
          <a:solidFill>
            <a:schemeClr val="tx1"/>
          </a:solidFill>
          <a:latin typeface="+mn-lt"/>
          <a:ea typeface="+mn-ea"/>
          <a:cs typeface="+mn-cs"/>
        </a:defRPr>
      </a:lvl4pPr>
      <a:lvl5pPr marL="2004731" algn="l" defTabSz="1002365" rtl="0" eaLnBrk="1" latinLnBrk="0" hangingPunct="1">
        <a:defRPr sz="2000" kern="1200">
          <a:solidFill>
            <a:schemeClr val="tx1"/>
          </a:solidFill>
          <a:latin typeface="+mn-lt"/>
          <a:ea typeface="+mn-ea"/>
          <a:cs typeface="+mn-cs"/>
        </a:defRPr>
      </a:lvl5pPr>
      <a:lvl6pPr marL="2505913" algn="l" defTabSz="1002365" rtl="0" eaLnBrk="1" latinLnBrk="0" hangingPunct="1">
        <a:defRPr sz="2000" kern="1200">
          <a:solidFill>
            <a:schemeClr val="tx1"/>
          </a:solidFill>
          <a:latin typeface="+mn-lt"/>
          <a:ea typeface="+mn-ea"/>
          <a:cs typeface="+mn-cs"/>
        </a:defRPr>
      </a:lvl6pPr>
      <a:lvl7pPr marL="3007096" algn="l" defTabSz="1002365" rtl="0" eaLnBrk="1" latinLnBrk="0" hangingPunct="1">
        <a:defRPr sz="2000" kern="1200">
          <a:solidFill>
            <a:schemeClr val="tx1"/>
          </a:solidFill>
          <a:latin typeface="+mn-lt"/>
          <a:ea typeface="+mn-ea"/>
          <a:cs typeface="+mn-cs"/>
        </a:defRPr>
      </a:lvl7pPr>
      <a:lvl8pPr marL="3508278" algn="l" defTabSz="1002365" rtl="0" eaLnBrk="1" latinLnBrk="0" hangingPunct="1">
        <a:defRPr sz="2000" kern="1200">
          <a:solidFill>
            <a:schemeClr val="tx1"/>
          </a:solidFill>
          <a:latin typeface="+mn-lt"/>
          <a:ea typeface="+mn-ea"/>
          <a:cs typeface="+mn-cs"/>
        </a:defRPr>
      </a:lvl8pPr>
      <a:lvl9pPr marL="4009461" algn="l" defTabSz="1002365"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14.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11.png"/><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11.png"/><Relationship Id="rId4" Type="http://schemas.openxmlformats.org/officeDocument/2006/relationships/image" Target="../media/image74.png"/><Relationship Id="rId9" Type="http://schemas.openxmlformats.org/officeDocument/2006/relationships/image" Target="../media/image78.png"/></Relationships>
</file>

<file path=ppt/slides/_rels/slide4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3.png"/><Relationship Id="rId7" Type="http://schemas.openxmlformats.org/officeDocument/2006/relationships/image" Target="../media/image8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11.png"/><Relationship Id="rId4" Type="http://schemas.openxmlformats.org/officeDocument/2006/relationships/image" Target="../media/image74.png"/><Relationship Id="rId9"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jpeg"/><Relationship Id="rId3" Type="http://schemas.openxmlformats.org/officeDocument/2006/relationships/image" Target="../media/image5.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12.xml"/><Relationship Id="rId16" Type="http://schemas.openxmlformats.org/officeDocument/2006/relationships/image" Target="../media/image94.png"/><Relationship Id="rId20" Type="http://schemas.openxmlformats.org/officeDocument/2006/relationships/image" Target="../media/image98.jpe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image" Target="../media/image11.png"/><Relationship Id="rId9" Type="http://schemas.openxmlformats.org/officeDocument/2006/relationships/image" Target="../media/image87.png"/><Relationship Id="rId14"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print"/>
          <a:srcRect l="12387" t="20253" b="38432"/>
          <a:stretch>
            <a:fillRect/>
          </a:stretch>
        </p:blipFill>
        <p:spPr>
          <a:xfrm>
            <a:off x="1599989" y="1951801"/>
            <a:ext cx="11364649" cy="3869127"/>
          </a:xfrm>
          <a:prstGeom prst="rect">
            <a:avLst/>
          </a:prstGeom>
          <a:noFill/>
          <a:effectLst/>
        </p:spPr>
      </p:pic>
      <p:sp>
        <p:nvSpPr>
          <p:cNvPr id="13" name="任意多边形 12"/>
          <p:cNvSpPr/>
          <p:nvPr/>
        </p:nvSpPr>
        <p:spPr>
          <a:xfrm rot="13500000">
            <a:off x="1921" y="2440992"/>
            <a:ext cx="3005083" cy="3001499"/>
          </a:xfrm>
          <a:custGeom>
            <a:avLst/>
            <a:gdLst>
              <a:gd name="connsiteX0" fmla="*/ 214 w 3858"/>
              <a:gd name="connsiteY0" fmla="*/ 3849 h 4225"/>
              <a:gd name="connsiteX1" fmla="*/ 0 w 3858"/>
              <a:gd name="connsiteY1" fmla="*/ 0 h 4225"/>
              <a:gd name="connsiteX2" fmla="*/ 3858 w 3858"/>
              <a:gd name="connsiteY2" fmla="*/ 4225 h 4225"/>
              <a:gd name="connsiteX3" fmla="*/ 214 w 3858"/>
              <a:gd name="connsiteY3" fmla="*/ 3849 h 4225"/>
            </a:gdLst>
            <a:ahLst/>
            <a:cxnLst>
              <a:cxn ang="0">
                <a:pos x="connsiteX0" y="connsiteY0"/>
              </a:cxn>
              <a:cxn ang="0">
                <a:pos x="connsiteX1" y="connsiteY1"/>
              </a:cxn>
              <a:cxn ang="0">
                <a:pos x="connsiteX2" y="connsiteY2"/>
              </a:cxn>
              <a:cxn ang="0">
                <a:pos x="connsiteX3" y="connsiteY3"/>
              </a:cxn>
            </a:cxnLst>
            <a:rect l="l" t="t" r="r" b="b"/>
            <a:pathLst>
              <a:path w="3858" h="4225">
                <a:moveTo>
                  <a:pt x="214" y="3849"/>
                </a:moveTo>
                <a:lnTo>
                  <a:pt x="0" y="0"/>
                </a:lnTo>
                <a:lnTo>
                  <a:pt x="3858" y="4225"/>
                </a:lnTo>
                <a:lnTo>
                  <a:pt x="214" y="38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en-US" altLang="zh-CN"/>
          </a:p>
        </p:txBody>
      </p:sp>
      <p:sp>
        <p:nvSpPr>
          <p:cNvPr id="9" name="任意多边形 8"/>
          <p:cNvSpPr/>
          <p:nvPr/>
        </p:nvSpPr>
        <p:spPr>
          <a:xfrm rot="5400000">
            <a:off x="5327711" y="-1775991"/>
            <a:ext cx="3974015" cy="11343046"/>
          </a:xfrm>
          <a:custGeom>
            <a:avLst/>
            <a:gdLst>
              <a:gd name="connsiteX0" fmla="*/ 0 w 4646"/>
              <a:gd name="connsiteY0" fmla="*/ 0 h 15030"/>
              <a:gd name="connsiteX1" fmla="*/ 4646 w 4646"/>
              <a:gd name="connsiteY1" fmla="*/ 0 h 15030"/>
              <a:gd name="connsiteX2" fmla="*/ 4597 w 4646"/>
              <a:gd name="connsiteY2" fmla="*/ 15030 h 15030"/>
              <a:gd name="connsiteX3" fmla="*/ 2429 w 4646"/>
              <a:gd name="connsiteY3" fmla="*/ 13066 h 15030"/>
              <a:gd name="connsiteX4" fmla="*/ 54 w 4646"/>
              <a:gd name="connsiteY4" fmla="*/ 14908 h 15030"/>
              <a:gd name="connsiteX5" fmla="*/ 0 w 4646"/>
              <a:gd name="connsiteY5" fmla="*/ 0 h 15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6" h="15030">
                <a:moveTo>
                  <a:pt x="0" y="0"/>
                </a:moveTo>
                <a:lnTo>
                  <a:pt x="4646" y="0"/>
                </a:lnTo>
                <a:lnTo>
                  <a:pt x="4597" y="15030"/>
                </a:lnTo>
                <a:lnTo>
                  <a:pt x="2429" y="13066"/>
                </a:lnTo>
                <a:lnTo>
                  <a:pt x="54" y="14908"/>
                </a:lnTo>
                <a:lnTo>
                  <a:pt x="0" y="0"/>
                </a:lnTo>
                <a:close/>
              </a:path>
            </a:pathLst>
          </a:custGeom>
          <a:solidFill>
            <a:srgbClr val="3F3C4F">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r>
              <a:rPr lang="en-US" altLang="zh-CN"/>
              <a:t> </a:t>
            </a:r>
          </a:p>
        </p:txBody>
      </p:sp>
      <p:sp>
        <p:nvSpPr>
          <p:cNvPr id="6" name="任意多边形 5"/>
          <p:cNvSpPr/>
          <p:nvPr/>
        </p:nvSpPr>
        <p:spPr>
          <a:xfrm rot="16200000">
            <a:off x="4190798" y="-1615536"/>
            <a:ext cx="2838582" cy="11220178"/>
          </a:xfrm>
          <a:custGeom>
            <a:avLst/>
            <a:gdLst>
              <a:gd name="connsiteX0" fmla="*/ 0 w 3420"/>
              <a:gd name="connsiteY0" fmla="*/ 0 h 16620"/>
              <a:gd name="connsiteX1" fmla="*/ 3420 w 3420"/>
              <a:gd name="connsiteY1" fmla="*/ 0 h 16620"/>
              <a:gd name="connsiteX2" fmla="*/ 3384 w 3420"/>
              <a:gd name="connsiteY2" fmla="*/ 15030 h 16620"/>
              <a:gd name="connsiteX3" fmla="*/ 1696 w 3420"/>
              <a:gd name="connsiteY3" fmla="*/ 16620 h 16620"/>
              <a:gd name="connsiteX4" fmla="*/ 40 w 3420"/>
              <a:gd name="connsiteY4" fmla="*/ 14908 h 16620"/>
              <a:gd name="connsiteX5" fmla="*/ 0 w 3420"/>
              <a:gd name="connsiteY5" fmla="*/ 0 h 1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0" h="16620">
                <a:moveTo>
                  <a:pt x="0" y="0"/>
                </a:moveTo>
                <a:lnTo>
                  <a:pt x="3420" y="0"/>
                </a:lnTo>
                <a:lnTo>
                  <a:pt x="3384" y="15030"/>
                </a:lnTo>
                <a:lnTo>
                  <a:pt x="1696" y="16620"/>
                </a:lnTo>
                <a:lnTo>
                  <a:pt x="40" y="14908"/>
                </a:lnTo>
                <a:lnTo>
                  <a:pt x="0" y="0"/>
                </a:lnTo>
                <a:close/>
              </a:path>
            </a:pathLst>
          </a:custGeom>
          <a:solidFill>
            <a:srgbClr val="199EE0"/>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sp>
        <p:nvSpPr>
          <p:cNvPr id="12" name="文本框 11"/>
          <p:cNvSpPr txBox="1"/>
          <p:nvPr/>
        </p:nvSpPr>
        <p:spPr>
          <a:xfrm>
            <a:off x="586374" y="2994815"/>
            <a:ext cx="10107225" cy="839879"/>
          </a:xfrm>
          <a:prstGeom prst="rect">
            <a:avLst/>
          </a:prstGeom>
          <a:noFill/>
        </p:spPr>
        <p:txBody>
          <a:bodyPr wrap="square" lIns="100237" tIns="50118" rIns="100237" bIns="50118" rtlCol="0">
            <a:spAutoFit/>
          </a:bodyPr>
          <a:lstStyle/>
          <a:p>
            <a:r>
              <a:rPr lang="en-US" altLang="zh-CN" sz="4800" b="1" dirty="0" smtClean="0">
                <a:solidFill>
                  <a:schemeClr val="bg1"/>
                </a:solidFill>
                <a:latin typeface="+mn-ea"/>
              </a:rPr>
              <a:t>《</a:t>
            </a:r>
            <a:r>
              <a:rPr lang="zh-CN" altLang="en-US" sz="4800" b="1" dirty="0" smtClean="0">
                <a:solidFill>
                  <a:schemeClr val="bg1"/>
                </a:solidFill>
                <a:latin typeface="+mn-ea"/>
              </a:rPr>
              <a:t>浴足报钟系统</a:t>
            </a:r>
            <a:r>
              <a:rPr lang="en-US" altLang="zh-CN" sz="4800" b="1" dirty="0" smtClean="0">
                <a:solidFill>
                  <a:schemeClr val="bg1"/>
                </a:solidFill>
                <a:latin typeface="+mn-ea"/>
              </a:rPr>
              <a:t>WEB》</a:t>
            </a:r>
            <a:r>
              <a:rPr lang="zh-CN" altLang="en-US" sz="4800" b="1" dirty="0" smtClean="0">
                <a:solidFill>
                  <a:schemeClr val="bg1"/>
                </a:solidFill>
                <a:latin typeface="+mn-ea"/>
              </a:rPr>
              <a:t>项目开发提案</a:t>
            </a:r>
            <a:endParaRPr lang="zh-CN" altLang="en-US" sz="4800" b="1" dirty="0">
              <a:solidFill>
                <a:schemeClr val="bg1"/>
              </a:solidFill>
              <a:latin typeface="+mn-ea"/>
            </a:endParaRPr>
          </a:p>
        </p:txBody>
      </p:sp>
      <p:sp>
        <p:nvSpPr>
          <p:cNvPr id="23" name="文本框 22"/>
          <p:cNvSpPr txBox="1"/>
          <p:nvPr/>
        </p:nvSpPr>
        <p:spPr>
          <a:xfrm>
            <a:off x="6453797" y="4030975"/>
            <a:ext cx="1422438" cy="439769"/>
          </a:xfrm>
          <a:prstGeom prst="rect">
            <a:avLst/>
          </a:prstGeom>
          <a:noFill/>
          <a:effectLst/>
        </p:spPr>
        <p:txBody>
          <a:bodyPr wrap="square" lIns="100237" tIns="50118" rIns="100237" bIns="50118" rtlCol="0">
            <a:spAutoFit/>
          </a:bodyPr>
          <a:lstStyle/>
          <a:p>
            <a:r>
              <a:rPr lang="zh-CN" altLang="en-US" sz="2200" dirty="0">
                <a:solidFill>
                  <a:schemeClr val="bg1"/>
                </a:solidFill>
                <a:latin typeface="微软雅黑" panose="020B0503020204020204" charset="-122"/>
                <a:ea typeface="微软雅黑" panose="020B0503020204020204" charset="-122"/>
              </a:rPr>
              <a:t>极联开发</a:t>
            </a:r>
          </a:p>
        </p:txBody>
      </p:sp>
      <p:sp>
        <p:nvSpPr>
          <p:cNvPr id="19" name="文本框 18"/>
          <p:cNvSpPr txBox="1"/>
          <p:nvPr/>
        </p:nvSpPr>
        <p:spPr>
          <a:xfrm>
            <a:off x="5505449" y="5956622"/>
            <a:ext cx="6023449" cy="408991"/>
          </a:xfrm>
          <a:prstGeom prst="rect">
            <a:avLst/>
          </a:prstGeom>
          <a:noFill/>
        </p:spPr>
        <p:txBody>
          <a:bodyPr wrap="none" lIns="100237" tIns="50118" rIns="100237" bIns="50118" rtlCol="0" anchor="t">
            <a:spAutoFit/>
          </a:bodyPr>
          <a:lstStyle/>
          <a:p>
            <a:r>
              <a:rPr lang="en-US" altLang="zh-CN" dirty="0">
                <a:solidFill>
                  <a:schemeClr val="tx1">
                    <a:lumMod val="65000"/>
                    <a:lumOff val="35000"/>
                    <a:alpha val="37000"/>
                  </a:schemeClr>
                </a:solidFill>
                <a:latin typeface="微软雅黑" panose="020B0503020204020204" charset="-122"/>
                <a:ea typeface="微软雅黑" panose="020B0503020204020204" charset="-122"/>
                <a:sym typeface="+mn-ea"/>
              </a:rPr>
              <a:t>SHENZHEN JILIANKAIFA TECHNOLOGY CO.,LTD</a:t>
            </a:r>
          </a:p>
        </p:txBody>
      </p:sp>
      <p:cxnSp>
        <p:nvCxnSpPr>
          <p:cNvPr id="14" name="直接连接符 13"/>
          <p:cNvCxnSpPr/>
          <p:nvPr/>
        </p:nvCxnSpPr>
        <p:spPr>
          <a:xfrm>
            <a:off x="-6751" y="1609263"/>
            <a:ext cx="12999744" cy="0"/>
          </a:xfrm>
          <a:prstGeom prst="line">
            <a:avLst/>
          </a:prstGeom>
          <a:ln>
            <a:solidFill>
              <a:srgbClr val="3F3C4F">
                <a:alpha val="20000"/>
              </a:srgb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420386" y="6044640"/>
            <a:ext cx="83037" cy="249500"/>
          </a:xfrm>
          <a:prstGeom prst="rect">
            <a:avLst/>
          </a:prstGeom>
          <a:solidFill>
            <a:srgbClr val="3F3C4F">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sp>
        <p:nvSpPr>
          <p:cNvPr id="2" name="文本框 1"/>
          <p:cNvSpPr txBox="1"/>
          <p:nvPr/>
        </p:nvSpPr>
        <p:spPr>
          <a:xfrm>
            <a:off x="2311572" y="4017605"/>
            <a:ext cx="4183845" cy="470547"/>
          </a:xfrm>
          <a:prstGeom prst="rect">
            <a:avLst/>
          </a:prstGeom>
          <a:noFill/>
          <a:effectLst/>
        </p:spPr>
        <p:txBody>
          <a:bodyPr wrap="square" lIns="100237" tIns="50118" rIns="100237" bIns="50118" rtlCol="0">
            <a:spAutoFit/>
          </a:bodyPr>
          <a:lstStyle/>
          <a:p>
            <a:r>
              <a:rPr lang="zh-CN" altLang="en-US" sz="2400" dirty="0" smtClean="0">
                <a:solidFill>
                  <a:schemeClr val="bg1"/>
                </a:solidFill>
              </a:rPr>
              <a:t>深圳市艺德软件有限公司</a:t>
            </a:r>
            <a:endParaRPr lang="zh-CN" altLang="en-US" sz="2400" dirty="0">
              <a:solidFill>
                <a:schemeClr val="bg1"/>
              </a:solidFill>
            </a:endParaRPr>
          </a:p>
        </p:txBody>
      </p:sp>
      <p:sp>
        <p:nvSpPr>
          <p:cNvPr id="3" name="文本框 2"/>
          <p:cNvSpPr txBox="1"/>
          <p:nvPr/>
        </p:nvSpPr>
        <p:spPr>
          <a:xfrm>
            <a:off x="1403555" y="4626390"/>
            <a:ext cx="8132728" cy="391061"/>
          </a:xfrm>
          <a:prstGeom prst="rect">
            <a:avLst/>
          </a:prstGeom>
          <a:noFill/>
          <a:effectLst/>
        </p:spPr>
        <p:txBody>
          <a:bodyPr wrap="square" lIns="100237" tIns="50118" rIns="100237" bIns="50118" rtlCol="0">
            <a:spAutoFit/>
          </a:bodyPr>
          <a:lstStyle/>
          <a:p>
            <a:r>
              <a:rPr lang="zh-CN" altLang="en-US" sz="1800" dirty="0" smtClean="0">
                <a:solidFill>
                  <a:schemeClr val="bg1">
                    <a:alpha val="68000"/>
                  </a:schemeClr>
                </a:solidFill>
                <a:latin typeface="微软雅黑" panose="020B0503020204020204" charset="-122"/>
                <a:ea typeface="微软雅黑" panose="020B0503020204020204" charset="-122"/>
              </a:rPr>
              <a:t>汇报方：</a:t>
            </a:r>
            <a:r>
              <a:rPr lang="zh-CN" altLang="en-US" sz="1800" dirty="0">
                <a:solidFill>
                  <a:schemeClr val="bg1">
                    <a:alpha val="68000"/>
                  </a:schemeClr>
                </a:solidFill>
                <a:latin typeface="微软雅黑" panose="020B0503020204020204" charset="-122"/>
                <a:ea typeface="微软雅黑" panose="020B0503020204020204" charset="-122"/>
              </a:rPr>
              <a:t>深圳极联开发科技有限公</a:t>
            </a:r>
            <a:r>
              <a:rPr lang="zh-CN" altLang="en-US" sz="1800" dirty="0" smtClean="0">
                <a:solidFill>
                  <a:schemeClr val="bg1">
                    <a:alpha val="68000"/>
                  </a:schemeClr>
                </a:solidFill>
                <a:latin typeface="微软雅黑" panose="020B0503020204020204" charset="-122"/>
                <a:ea typeface="微软雅黑" panose="020B0503020204020204" charset="-122"/>
              </a:rPr>
              <a:t>司    </a:t>
            </a:r>
            <a:endParaRPr lang="zh-CN" altLang="en-US" sz="1800" dirty="0">
              <a:solidFill>
                <a:schemeClr val="bg1">
                  <a:alpha val="68000"/>
                </a:schemeClr>
              </a:solidFill>
              <a:latin typeface="微软雅黑" panose="020B0503020204020204" charset="-122"/>
              <a:ea typeface="微软雅黑" panose="020B0503020204020204" charset="-122"/>
            </a:endParaRP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84400" y="4073832"/>
            <a:ext cx="388183" cy="4364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2" descr="C:\Users\Administrator\Desktop\LOGO.png"/>
          <p:cNvPicPr>
            <a:picLocks noChangeAspect="1" noChangeArrowheads="1"/>
          </p:cNvPicPr>
          <p:nvPr/>
        </p:nvPicPr>
        <p:blipFill>
          <a:blip r:embed="rId5" cstate="print"/>
          <a:srcRect/>
          <a:stretch>
            <a:fillRect/>
          </a:stretch>
        </p:blipFill>
        <p:spPr bwMode="auto">
          <a:xfrm>
            <a:off x="1388194" y="4083268"/>
            <a:ext cx="1425432" cy="315311"/>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Users\123\Desktop\组-78.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90" y="9871"/>
            <a:ext cx="12971548" cy="7918691"/>
          </a:xfrm>
          <a:prstGeom prst="rect">
            <a:avLst/>
          </a:prstGeom>
          <a:noFill/>
          <a:extLst>
            <a:ext uri="{909E8E84-426E-40DD-AFC4-6F175D3DCCD1}">
              <a14:hiddenFill xmlns:a14="http://schemas.microsoft.com/office/drawing/2010/main" xmlns="">
                <a:solidFill>
                  <a:srgbClr val="FFFFFF"/>
                </a:solidFill>
              </a14:hiddenFill>
            </a:ext>
          </a:extLst>
        </p:spPr>
      </p:pic>
      <p:sp>
        <p:nvSpPr>
          <p:cNvPr id="3" name="文本框 2"/>
          <p:cNvSpPr txBox="1"/>
          <p:nvPr/>
        </p:nvSpPr>
        <p:spPr>
          <a:xfrm>
            <a:off x="363880" y="368209"/>
            <a:ext cx="1822097" cy="439769"/>
          </a:xfrm>
          <a:prstGeom prst="rect">
            <a:avLst/>
          </a:prstGeom>
          <a:noFill/>
        </p:spPr>
        <p:txBody>
          <a:bodyPr wrap="square" lIns="100237" tIns="50118" rIns="100237" bIns="50118" rtlCol="0">
            <a:spAutoFit/>
          </a:bodyPr>
          <a:lstStyle/>
          <a:p>
            <a:pPr algn="ctr"/>
            <a:r>
              <a:rPr lang="zh-CN" altLang="en-US" sz="2200" dirty="0">
                <a:latin typeface="方正兰亭黑简体" charset="0"/>
                <a:ea typeface="方正兰亭黑简体" charset="0"/>
              </a:rPr>
              <a:t>客户案例</a:t>
            </a:r>
          </a:p>
        </p:txBody>
      </p:sp>
      <p:sp>
        <p:nvSpPr>
          <p:cNvPr id="8" name="矩形 7"/>
          <p:cNvSpPr/>
          <p:nvPr/>
        </p:nvSpPr>
        <p:spPr>
          <a:xfrm>
            <a:off x="24304" y="44010"/>
            <a:ext cx="2501249" cy="1199246"/>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p>
        </p:txBody>
      </p:sp>
      <p:pic>
        <p:nvPicPr>
          <p:cNvPr id="13" name="Picture 2" descr="C:\Users\123\Desktop\矩形-6@3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182" y="239426"/>
            <a:ext cx="2185977" cy="683718"/>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文本框 10"/>
          <p:cNvSpPr txBox="1"/>
          <p:nvPr/>
        </p:nvSpPr>
        <p:spPr>
          <a:xfrm>
            <a:off x="255864" y="353539"/>
            <a:ext cx="1822097"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charset="0"/>
                <a:ea typeface="方正兰亭黑简体" charset="0"/>
              </a:rPr>
              <a:t>经典案例</a:t>
            </a:r>
            <a:endParaRPr lang="zh-CN" altLang="zh-CN" sz="2200" dirty="0">
              <a:solidFill>
                <a:schemeClr val="bg1"/>
              </a:solidFill>
              <a:latin typeface="方正兰亭黑简体" charset="0"/>
              <a:ea typeface="方正兰亭黑简体" charset="0"/>
            </a:endParaRPr>
          </a:p>
        </p:txBody>
      </p:sp>
      <p:pic>
        <p:nvPicPr>
          <p:cNvPr id="31" name="图片 30" descr="形状-5-拷贝@2x"/>
          <p:cNvPicPr>
            <a:picLocks noChangeAspect="1"/>
          </p:cNvPicPr>
          <p:nvPr/>
        </p:nvPicPr>
        <p:blipFill>
          <a:blip r:embed="rId4" cstate="print"/>
          <a:stretch>
            <a:fillRect/>
          </a:stretch>
        </p:blipFill>
        <p:spPr>
          <a:xfrm>
            <a:off x="166075" y="434957"/>
            <a:ext cx="330799" cy="275056"/>
          </a:xfrm>
          <a:prstGeom prst="rect">
            <a:avLst/>
          </a:prstGeom>
        </p:spPr>
      </p:pic>
      <p:pic>
        <p:nvPicPr>
          <p:cNvPr id="2" name="图片 1" descr="09-life-金融街.jp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979139" y="1401486"/>
            <a:ext cx="10574649" cy="5552859"/>
          </a:xfrm>
          <a:prstGeom prst="rect">
            <a:avLst/>
          </a:prstGeom>
        </p:spPr>
      </p:pic>
    </p:spTree>
    <p:extLst>
      <p:ext uri="{BB962C8B-B14F-4D97-AF65-F5344CB8AC3E}">
        <p14:creationId xmlns:p14="http://schemas.microsoft.com/office/powerpoint/2010/main" xmlns="" val="20686968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Users\123\Desktop\组-78.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528" y="10077"/>
            <a:ext cx="12970873" cy="7918279"/>
          </a:xfrm>
          <a:prstGeom prst="rect">
            <a:avLst/>
          </a:prstGeom>
          <a:noFill/>
        </p:spPr>
      </p:pic>
      <p:sp>
        <p:nvSpPr>
          <p:cNvPr id="3" name="文本框 2"/>
          <p:cNvSpPr txBox="1"/>
          <p:nvPr/>
        </p:nvSpPr>
        <p:spPr>
          <a:xfrm>
            <a:off x="364799" y="368396"/>
            <a:ext cx="1822003" cy="439769"/>
          </a:xfrm>
          <a:prstGeom prst="rect">
            <a:avLst/>
          </a:prstGeom>
          <a:noFill/>
        </p:spPr>
        <p:txBody>
          <a:bodyPr wrap="square" lIns="100237" tIns="50118" rIns="100237" bIns="50118" rtlCol="0">
            <a:spAutoFit/>
          </a:bodyPr>
          <a:lstStyle/>
          <a:p>
            <a:pPr algn="ctr"/>
            <a:r>
              <a:rPr lang="zh-CN" altLang="en-US" sz="2200" dirty="0">
                <a:latin typeface="方正兰亭黑简体" panose="02000000000000000000" charset="-122"/>
                <a:ea typeface="方正兰亭黑简体" panose="02000000000000000000" charset="-122"/>
              </a:rPr>
              <a:t>客户案例</a:t>
            </a:r>
          </a:p>
        </p:txBody>
      </p:sp>
      <p:sp>
        <p:nvSpPr>
          <p:cNvPr id="8" name="矩形 7"/>
          <p:cNvSpPr/>
          <p:nvPr/>
        </p:nvSpPr>
        <p:spPr>
          <a:xfrm>
            <a:off x="25241" y="44214"/>
            <a:ext cx="2501118" cy="1199184"/>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p>
        </p:txBody>
      </p:sp>
      <p:pic>
        <p:nvPicPr>
          <p:cNvPr id="13" name="Picture 2" descr="C:\Users\123\Desktop\矩形-6@3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241" y="239621"/>
            <a:ext cx="2185863" cy="683682"/>
          </a:xfrm>
          <a:prstGeom prst="rect">
            <a:avLst/>
          </a:prstGeom>
          <a:noFill/>
        </p:spPr>
      </p:pic>
      <p:sp>
        <p:nvSpPr>
          <p:cNvPr id="11" name="文本框 10"/>
          <p:cNvSpPr txBox="1"/>
          <p:nvPr/>
        </p:nvSpPr>
        <p:spPr>
          <a:xfrm>
            <a:off x="256788" y="353727"/>
            <a:ext cx="1822003"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经典案例</a:t>
            </a:r>
            <a:endParaRPr lang="zh-CN" altLang="zh-CN" sz="2200" dirty="0">
              <a:solidFill>
                <a:schemeClr val="bg1"/>
              </a:solidFill>
              <a:latin typeface="方正兰亭黑简体" panose="02000000000000000000" charset="-122"/>
              <a:ea typeface="方正兰亭黑简体" panose="02000000000000000000" charset="-122"/>
            </a:endParaRPr>
          </a:p>
        </p:txBody>
      </p:sp>
      <p:pic>
        <p:nvPicPr>
          <p:cNvPr id="31" name="图片 30" descr="形状-5-拷贝@2x"/>
          <p:cNvPicPr>
            <a:picLocks noChangeAspect="1"/>
          </p:cNvPicPr>
          <p:nvPr/>
        </p:nvPicPr>
        <p:blipFill>
          <a:blip r:embed="rId4" cstate="print"/>
          <a:stretch>
            <a:fillRect/>
          </a:stretch>
        </p:blipFill>
        <p:spPr>
          <a:xfrm>
            <a:off x="167005" y="435140"/>
            <a:ext cx="330782" cy="275043"/>
          </a:xfrm>
          <a:prstGeom prst="rect">
            <a:avLst/>
          </a:prstGeom>
        </p:spPr>
      </p:pic>
      <p:pic>
        <p:nvPicPr>
          <p:cNvPr id="2" name="图片 1" descr="04-汉能-小能人.jp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946006" y="1498288"/>
            <a:ext cx="10556397" cy="5543274"/>
          </a:xfrm>
          <a:prstGeom prst="rect">
            <a:avLst/>
          </a:prstGeom>
        </p:spPr>
      </p:pic>
    </p:spTree>
    <p:extLst>
      <p:ext uri="{BB962C8B-B14F-4D97-AF65-F5344CB8AC3E}">
        <p14:creationId xmlns:p14="http://schemas.microsoft.com/office/powerpoint/2010/main" xmlns="" val="18247635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4799" y="368396"/>
            <a:ext cx="1822003" cy="439769"/>
          </a:xfrm>
          <a:prstGeom prst="rect">
            <a:avLst/>
          </a:prstGeom>
          <a:noFill/>
        </p:spPr>
        <p:txBody>
          <a:bodyPr wrap="square" lIns="100237" tIns="50118" rIns="100237" bIns="50118" rtlCol="0">
            <a:spAutoFit/>
          </a:bodyPr>
          <a:lstStyle/>
          <a:p>
            <a:pPr algn="ctr"/>
            <a:r>
              <a:rPr lang="zh-CN" altLang="en-US" sz="2200" dirty="0">
                <a:latin typeface="方正兰亭黑简体" panose="02000000000000000000" charset="-122"/>
                <a:ea typeface="方正兰亭黑简体" panose="02000000000000000000" charset="-122"/>
              </a:rPr>
              <a:t>客户案例</a:t>
            </a:r>
          </a:p>
        </p:txBody>
      </p:sp>
      <p:sp>
        <p:nvSpPr>
          <p:cNvPr id="8" name="矩形 7"/>
          <p:cNvSpPr/>
          <p:nvPr/>
        </p:nvSpPr>
        <p:spPr>
          <a:xfrm>
            <a:off x="25241" y="44214"/>
            <a:ext cx="2501118" cy="1199184"/>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p>
        </p:txBody>
      </p:sp>
      <p:pic>
        <p:nvPicPr>
          <p:cNvPr id="13" name="Picture 2" descr="C:\Users\123\Desktop\矩形-6@3x.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241" y="239621"/>
            <a:ext cx="2185863" cy="683682"/>
          </a:xfrm>
          <a:prstGeom prst="rect">
            <a:avLst/>
          </a:prstGeom>
          <a:noFill/>
        </p:spPr>
      </p:pic>
      <p:sp>
        <p:nvSpPr>
          <p:cNvPr id="11" name="文本框 10"/>
          <p:cNvSpPr txBox="1"/>
          <p:nvPr/>
        </p:nvSpPr>
        <p:spPr>
          <a:xfrm>
            <a:off x="256788" y="353727"/>
            <a:ext cx="1822003"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经典案例</a:t>
            </a:r>
            <a:endParaRPr lang="zh-CN" altLang="zh-CN" sz="2200" dirty="0">
              <a:solidFill>
                <a:schemeClr val="bg1"/>
              </a:solidFill>
              <a:latin typeface="方正兰亭黑简体" panose="02000000000000000000" charset="-122"/>
              <a:ea typeface="方正兰亭黑简体" panose="02000000000000000000" charset="-122"/>
            </a:endParaRPr>
          </a:p>
        </p:txBody>
      </p:sp>
      <p:pic>
        <p:nvPicPr>
          <p:cNvPr id="31" name="图片 30" descr="形状-5-拷贝@2x"/>
          <p:cNvPicPr>
            <a:picLocks noChangeAspect="1"/>
          </p:cNvPicPr>
          <p:nvPr/>
        </p:nvPicPr>
        <p:blipFill>
          <a:blip r:embed="rId3" cstate="print"/>
          <a:stretch>
            <a:fillRect/>
          </a:stretch>
        </p:blipFill>
        <p:spPr>
          <a:xfrm>
            <a:off x="167005" y="435140"/>
            <a:ext cx="330782" cy="275043"/>
          </a:xfrm>
          <a:prstGeom prst="rect">
            <a:avLst/>
          </a:prstGeom>
        </p:spPr>
      </p:pic>
      <p:pic>
        <p:nvPicPr>
          <p:cNvPr id="5" name="图片 4" descr="06-picooc"/>
          <p:cNvPicPr>
            <a:picLocks noChangeAspect="1"/>
          </p:cNvPicPr>
          <p:nvPr/>
        </p:nvPicPr>
        <p:blipFill>
          <a:blip r:embed="rId4" cstate="print"/>
          <a:stretch>
            <a:fillRect/>
          </a:stretch>
        </p:blipFill>
        <p:spPr>
          <a:xfrm>
            <a:off x="850883" y="1446561"/>
            <a:ext cx="10693042" cy="561452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Users\123\Desktop\组-78.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90" y="9871"/>
            <a:ext cx="12971548" cy="7918691"/>
          </a:xfrm>
          <a:prstGeom prst="rect">
            <a:avLst/>
          </a:prstGeom>
          <a:noFill/>
          <a:extLst>
            <a:ext uri="{909E8E84-426E-40DD-AFC4-6F175D3DCCD1}">
              <a14:hiddenFill xmlns:a14="http://schemas.microsoft.com/office/drawing/2010/main" xmlns="">
                <a:solidFill>
                  <a:srgbClr val="FFFFFF"/>
                </a:solidFill>
              </a14:hiddenFill>
            </a:ext>
          </a:extLst>
        </p:spPr>
      </p:pic>
      <p:sp>
        <p:nvSpPr>
          <p:cNvPr id="3" name="文本框 2"/>
          <p:cNvSpPr txBox="1"/>
          <p:nvPr/>
        </p:nvSpPr>
        <p:spPr>
          <a:xfrm>
            <a:off x="363880" y="368209"/>
            <a:ext cx="1822097" cy="439769"/>
          </a:xfrm>
          <a:prstGeom prst="rect">
            <a:avLst/>
          </a:prstGeom>
          <a:noFill/>
        </p:spPr>
        <p:txBody>
          <a:bodyPr wrap="square" lIns="100237" tIns="50118" rIns="100237" bIns="50118" rtlCol="0">
            <a:spAutoFit/>
          </a:bodyPr>
          <a:lstStyle/>
          <a:p>
            <a:pPr algn="ctr"/>
            <a:r>
              <a:rPr lang="zh-CN" altLang="en-US" sz="2200" dirty="0">
                <a:latin typeface="方正兰亭黑简体" panose="02000000000000000000" charset="-122"/>
                <a:ea typeface="方正兰亭黑简体" panose="02000000000000000000" charset="-122"/>
              </a:rPr>
              <a:t>客户案例</a:t>
            </a:r>
          </a:p>
        </p:txBody>
      </p:sp>
      <p:sp>
        <p:nvSpPr>
          <p:cNvPr id="8" name="矩形 7"/>
          <p:cNvSpPr/>
          <p:nvPr/>
        </p:nvSpPr>
        <p:spPr>
          <a:xfrm>
            <a:off x="24304" y="44010"/>
            <a:ext cx="2501249" cy="1199246"/>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p>
        </p:txBody>
      </p:sp>
      <p:pic>
        <p:nvPicPr>
          <p:cNvPr id="13" name="Picture 2" descr="C:\Users\123\Desktop\矩形-6@3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182" y="239426"/>
            <a:ext cx="2185977" cy="683718"/>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文本框 10"/>
          <p:cNvSpPr txBox="1"/>
          <p:nvPr/>
        </p:nvSpPr>
        <p:spPr>
          <a:xfrm>
            <a:off x="255864" y="353539"/>
            <a:ext cx="1822097"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经典案例</a:t>
            </a:r>
            <a:endParaRPr lang="zh-CN" altLang="zh-CN" sz="2200" dirty="0">
              <a:solidFill>
                <a:schemeClr val="bg1"/>
              </a:solidFill>
              <a:latin typeface="方正兰亭黑简体" panose="02000000000000000000" charset="-122"/>
              <a:ea typeface="方正兰亭黑简体" panose="02000000000000000000" charset="-122"/>
            </a:endParaRPr>
          </a:p>
        </p:txBody>
      </p:sp>
      <p:pic>
        <p:nvPicPr>
          <p:cNvPr id="31" name="图片 30" descr="形状-5-拷贝@2x"/>
          <p:cNvPicPr>
            <a:picLocks noChangeAspect="1"/>
          </p:cNvPicPr>
          <p:nvPr/>
        </p:nvPicPr>
        <p:blipFill>
          <a:blip r:embed="rId4" cstate="print"/>
          <a:stretch>
            <a:fillRect/>
          </a:stretch>
        </p:blipFill>
        <p:spPr>
          <a:xfrm>
            <a:off x="166075" y="434957"/>
            <a:ext cx="330799" cy="275056"/>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012669" y="1405798"/>
            <a:ext cx="10400756" cy="546154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Users\123\Desktop\组-78.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90" y="9871"/>
            <a:ext cx="12971548" cy="7918691"/>
          </a:xfrm>
          <a:prstGeom prst="rect">
            <a:avLst/>
          </a:prstGeom>
          <a:noFill/>
          <a:extLst>
            <a:ext uri="{909E8E84-426E-40DD-AFC4-6F175D3DCCD1}">
              <a14:hiddenFill xmlns:a14="http://schemas.microsoft.com/office/drawing/2010/main" xmlns="">
                <a:solidFill>
                  <a:srgbClr val="FFFFFF"/>
                </a:solidFill>
              </a14:hiddenFill>
            </a:ext>
          </a:extLst>
        </p:spPr>
      </p:pic>
      <p:sp>
        <p:nvSpPr>
          <p:cNvPr id="3" name="文本框 2"/>
          <p:cNvSpPr txBox="1"/>
          <p:nvPr/>
        </p:nvSpPr>
        <p:spPr>
          <a:xfrm>
            <a:off x="363880" y="368209"/>
            <a:ext cx="1822097" cy="439769"/>
          </a:xfrm>
          <a:prstGeom prst="rect">
            <a:avLst/>
          </a:prstGeom>
          <a:noFill/>
        </p:spPr>
        <p:txBody>
          <a:bodyPr wrap="square" lIns="100237" tIns="50118" rIns="100237" bIns="50118" rtlCol="0">
            <a:spAutoFit/>
          </a:bodyPr>
          <a:lstStyle/>
          <a:p>
            <a:pPr algn="ctr"/>
            <a:r>
              <a:rPr lang="zh-CN" altLang="en-US" sz="2200" dirty="0">
                <a:latin typeface="方正兰亭黑简体" panose="02000000000000000000" charset="-122"/>
                <a:ea typeface="方正兰亭黑简体" panose="02000000000000000000" charset="-122"/>
              </a:rPr>
              <a:t>客户案例</a:t>
            </a:r>
          </a:p>
        </p:txBody>
      </p:sp>
      <p:sp>
        <p:nvSpPr>
          <p:cNvPr id="8" name="矩形 7"/>
          <p:cNvSpPr/>
          <p:nvPr/>
        </p:nvSpPr>
        <p:spPr>
          <a:xfrm>
            <a:off x="24304" y="44010"/>
            <a:ext cx="2501249" cy="1199246"/>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p>
        </p:txBody>
      </p:sp>
      <p:pic>
        <p:nvPicPr>
          <p:cNvPr id="13" name="Picture 2" descr="C:\Users\123\Desktop\矩形-6@3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182" y="239426"/>
            <a:ext cx="2185977" cy="683718"/>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文本框 10"/>
          <p:cNvSpPr txBox="1"/>
          <p:nvPr/>
        </p:nvSpPr>
        <p:spPr>
          <a:xfrm>
            <a:off x="255864" y="353539"/>
            <a:ext cx="1822097"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经典案例</a:t>
            </a:r>
            <a:endParaRPr lang="zh-CN" altLang="zh-CN" sz="2200" dirty="0">
              <a:solidFill>
                <a:schemeClr val="bg1"/>
              </a:solidFill>
              <a:latin typeface="方正兰亭黑简体" panose="02000000000000000000" charset="-122"/>
              <a:ea typeface="方正兰亭黑简体" panose="02000000000000000000" charset="-122"/>
            </a:endParaRPr>
          </a:p>
        </p:txBody>
      </p:sp>
      <p:pic>
        <p:nvPicPr>
          <p:cNvPr id="31" name="图片 30" descr="形状-5-拷贝@2x"/>
          <p:cNvPicPr>
            <a:picLocks noChangeAspect="1"/>
          </p:cNvPicPr>
          <p:nvPr/>
        </p:nvPicPr>
        <p:blipFill>
          <a:blip r:embed="rId4" cstate="print"/>
          <a:stretch>
            <a:fillRect/>
          </a:stretch>
        </p:blipFill>
        <p:spPr>
          <a:xfrm>
            <a:off x="166075" y="434957"/>
            <a:ext cx="330799" cy="275056"/>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003293" y="1420265"/>
            <a:ext cx="10576771" cy="5553974"/>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Users\123\Desktop\组-78.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90" y="9871"/>
            <a:ext cx="12971548" cy="7918691"/>
          </a:xfrm>
          <a:prstGeom prst="rect">
            <a:avLst/>
          </a:prstGeom>
          <a:noFill/>
          <a:extLst>
            <a:ext uri="{909E8E84-426E-40DD-AFC4-6F175D3DCCD1}">
              <a14:hiddenFill xmlns:a14="http://schemas.microsoft.com/office/drawing/2010/main" xmlns="">
                <a:solidFill>
                  <a:srgbClr val="FFFFFF"/>
                </a:solidFill>
              </a14:hiddenFill>
            </a:ext>
          </a:extLst>
        </p:spPr>
      </p:pic>
      <p:sp>
        <p:nvSpPr>
          <p:cNvPr id="3" name="文本框 2"/>
          <p:cNvSpPr txBox="1"/>
          <p:nvPr/>
        </p:nvSpPr>
        <p:spPr>
          <a:xfrm>
            <a:off x="363880" y="368209"/>
            <a:ext cx="1822097" cy="439769"/>
          </a:xfrm>
          <a:prstGeom prst="rect">
            <a:avLst/>
          </a:prstGeom>
          <a:noFill/>
        </p:spPr>
        <p:txBody>
          <a:bodyPr wrap="square" lIns="100237" tIns="50118" rIns="100237" bIns="50118" rtlCol="0">
            <a:spAutoFit/>
          </a:bodyPr>
          <a:lstStyle/>
          <a:p>
            <a:pPr algn="ctr"/>
            <a:r>
              <a:rPr lang="zh-CN" altLang="en-US" sz="2200" dirty="0">
                <a:latin typeface="方正兰亭黑简体" charset="0"/>
                <a:ea typeface="方正兰亭黑简体" charset="0"/>
              </a:rPr>
              <a:t>客户案例</a:t>
            </a:r>
          </a:p>
        </p:txBody>
      </p:sp>
      <p:sp>
        <p:nvSpPr>
          <p:cNvPr id="8" name="矩形 7"/>
          <p:cNvSpPr/>
          <p:nvPr/>
        </p:nvSpPr>
        <p:spPr>
          <a:xfrm>
            <a:off x="24304" y="44010"/>
            <a:ext cx="2501249" cy="1199246"/>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p>
        </p:txBody>
      </p:sp>
      <p:pic>
        <p:nvPicPr>
          <p:cNvPr id="13" name="Picture 2" descr="C:\Users\123\Desktop\矩形-6@3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182" y="239426"/>
            <a:ext cx="2185977" cy="683718"/>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文本框 10"/>
          <p:cNvSpPr txBox="1"/>
          <p:nvPr/>
        </p:nvSpPr>
        <p:spPr>
          <a:xfrm>
            <a:off x="255864" y="353539"/>
            <a:ext cx="1822097"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charset="0"/>
                <a:ea typeface="方正兰亭黑简体" charset="0"/>
              </a:rPr>
              <a:t>经典案例</a:t>
            </a:r>
            <a:endParaRPr lang="zh-CN" altLang="zh-CN" sz="2200" dirty="0">
              <a:solidFill>
                <a:schemeClr val="bg1"/>
              </a:solidFill>
              <a:latin typeface="方正兰亭黑简体" charset="0"/>
              <a:ea typeface="方正兰亭黑简体" charset="0"/>
            </a:endParaRPr>
          </a:p>
        </p:txBody>
      </p:sp>
      <p:pic>
        <p:nvPicPr>
          <p:cNvPr id="31" name="图片 30" descr="形状-5-拷贝@2x"/>
          <p:cNvPicPr>
            <a:picLocks noChangeAspect="1"/>
          </p:cNvPicPr>
          <p:nvPr/>
        </p:nvPicPr>
        <p:blipFill>
          <a:blip r:embed="rId4" cstate="print"/>
          <a:stretch>
            <a:fillRect/>
          </a:stretch>
        </p:blipFill>
        <p:spPr>
          <a:xfrm>
            <a:off x="166075" y="434957"/>
            <a:ext cx="330799" cy="275056"/>
          </a:xfrm>
          <a:prstGeom prst="rect">
            <a:avLst/>
          </a:prstGeom>
        </p:spPr>
      </p:pic>
      <p:pic>
        <p:nvPicPr>
          <p:cNvPr id="2" name="Picture 2" descr="C:\Users\Administrator\Desktop\DCW\商务资料\各项目图片\16-奋达教育.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134266" y="1421285"/>
            <a:ext cx="10714195" cy="562613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86038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Users\123\Desktop\组-78.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90" y="9871"/>
            <a:ext cx="12971548" cy="7918691"/>
          </a:xfrm>
          <a:prstGeom prst="rect">
            <a:avLst/>
          </a:prstGeom>
          <a:noFill/>
          <a:extLst>
            <a:ext uri="{909E8E84-426E-40DD-AFC4-6F175D3DCCD1}">
              <a14:hiddenFill xmlns:a14="http://schemas.microsoft.com/office/drawing/2010/main" xmlns="">
                <a:solidFill>
                  <a:srgbClr val="FFFFFF"/>
                </a:solidFill>
              </a14:hiddenFill>
            </a:ext>
          </a:extLst>
        </p:spPr>
      </p:pic>
      <p:sp>
        <p:nvSpPr>
          <p:cNvPr id="3" name="文本框 2"/>
          <p:cNvSpPr txBox="1"/>
          <p:nvPr/>
        </p:nvSpPr>
        <p:spPr>
          <a:xfrm>
            <a:off x="363880" y="368209"/>
            <a:ext cx="1822097" cy="439769"/>
          </a:xfrm>
          <a:prstGeom prst="rect">
            <a:avLst/>
          </a:prstGeom>
          <a:noFill/>
        </p:spPr>
        <p:txBody>
          <a:bodyPr wrap="square" lIns="100237" tIns="50118" rIns="100237" bIns="50118" rtlCol="0">
            <a:spAutoFit/>
          </a:bodyPr>
          <a:lstStyle/>
          <a:p>
            <a:pPr algn="ctr"/>
            <a:r>
              <a:rPr lang="zh-CN" altLang="en-US" sz="2200" dirty="0">
                <a:latin typeface="方正兰亭黑简体" charset="0"/>
                <a:ea typeface="方正兰亭黑简体" charset="0"/>
              </a:rPr>
              <a:t>客户案例</a:t>
            </a:r>
          </a:p>
        </p:txBody>
      </p:sp>
      <p:sp>
        <p:nvSpPr>
          <p:cNvPr id="8" name="矩形 7"/>
          <p:cNvSpPr/>
          <p:nvPr/>
        </p:nvSpPr>
        <p:spPr>
          <a:xfrm>
            <a:off x="24304" y="44010"/>
            <a:ext cx="2501249" cy="1199246"/>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p>
        </p:txBody>
      </p:sp>
      <p:pic>
        <p:nvPicPr>
          <p:cNvPr id="13" name="Picture 2" descr="C:\Users\123\Desktop\矩形-6@3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182" y="239426"/>
            <a:ext cx="2185977" cy="683718"/>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文本框 10"/>
          <p:cNvSpPr txBox="1"/>
          <p:nvPr/>
        </p:nvSpPr>
        <p:spPr>
          <a:xfrm>
            <a:off x="255864" y="353539"/>
            <a:ext cx="1822097"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charset="0"/>
                <a:ea typeface="方正兰亭黑简体" charset="0"/>
              </a:rPr>
              <a:t>类似案例</a:t>
            </a:r>
            <a:endParaRPr lang="zh-CN" altLang="zh-CN" sz="2200" dirty="0">
              <a:solidFill>
                <a:schemeClr val="bg1"/>
              </a:solidFill>
              <a:latin typeface="方正兰亭黑简体" charset="0"/>
              <a:ea typeface="方正兰亭黑简体" charset="0"/>
            </a:endParaRPr>
          </a:p>
        </p:txBody>
      </p:sp>
      <p:pic>
        <p:nvPicPr>
          <p:cNvPr id="31" name="图片 30" descr="形状-5-拷贝@2x"/>
          <p:cNvPicPr>
            <a:picLocks noChangeAspect="1"/>
          </p:cNvPicPr>
          <p:nvPr/>
        </p:nvPicPr>
        <p:blipFill>
          <a:blip r:embed="rId4" cstate="print"/>
          <a:stretch>
            <a:fillRect/>
          </a:stretch>
        </p:blipFill>
        <p:spPr>
          <a:xfrm>
            <a:off x="166075" y="434957"/>
            <a:ext cx="330799" cy="275056"/>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068929" y="1419922"/>
            <a:ext cx="10558021" cy="5544127"/>
          </a:xfrm>
          <a:prstGeom prst="rect">
            <a:avLst/>
          </a:prstGeom>
        </p:spPr>
      </p:pic>
    </p:spTree>
    <p:extLst>
      <p:ext uri="{BB962C8B-B14F-4D97-AF65-F5344CB8AC3E}">
        <p14:creationId xmlns:p14="http://schemas.microsoft.com/office/powerpoint/2010/main" xmlns="" val="6819162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3929146" y="1046100"/>
            <a:ext cx="5091347" cy="5531647"/>
          </a:xfrm>
          <a:prstGeom prst="ellipse">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just"/>
            <a:endParaRPr lang="zh-CN" altLang="en-US"/>
          </a:p>
        </p:txBody>
      </p:sp>
      <p:sp>
        <p:nvSpPr>
          <p:cNvPr id="16" name="矩形 15"/>
          <p:cNvSpPr/>
          <p:nvPr/>
        </p:nvSpPr>
        <p:spPr>
          <a:xfrm>
            <a:off x="2439276" y="4615047"/>
            <a:ext cx="8070412" cy="2550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sp>
        <p:nvSpPr>
          <p:cNvPr id="7" name="文本框 6"/>
          <p:cNvSpPr txBox="1"/>
          <p:nvPr/>
        </p:nvSpPr>
        <p:spPr>
          <a:xfrm>
            <a:off x="3447186" y="4846082"/>
            <a:ext cx="6027663" cy="1301543"/>
          </a:xfrm>
          <a:prstGeom prst="rect">
            <a:avLst/>
          </a:prstGeom>
          <a:noFill/>
        </p:spPr>
        <p:txBody>
          <a:bodyPr wrap="square" lIns="100237" tIns="50118" rIns="100237" bIns="50118" rtlCol="0">
            <a:spAutoFit/>
          </a:bodyPr>
          <a:lstStyle/>
          <a:p>
            <a:pPr algn="ctr"/>
            <a:r>
              <a:rPr lang="zh-CN" altLang="en-US" sz="3900" b="1" dirty="0">
                <a:solidFill>
                  <a:schemeClr val="bg2">
                    <a:lumMod val="25000"/>
                  </a:schemeClr>
                </a:solidFill>
                <a:latin typeface="微软雅黑" panose="020B0503020204020204" charset="-122"/>
                <a:ea typeface="微软雅黑" panose="020B0503020204020204" charset="-122"/>
              </a:rPr>
              <a:t>二、</a:t>
            </a:r>
            <a:r>
              <a:rPr lang="zh-CN" altLang="en-US" sz="3900" b="1" dirty="0" smtClean="0">
                <a:solidFill>
                  <a:schemeClr val="tx1">
                    <a:lumMod val="75000"/>
                    <a:lumOff val="25000"/>
                  </a:schemeClr>
                </a:solidFill>
                <a:sym typeface="+mn-ea"/>
              </a:rPr>
              <a:t>产品与技术方案</a:t>
            </a:r>
            <a:endParaRPr lang="zh-CN" altLang="en-US" sz="3900" b="1" dirty="0">
              <a:solidFill>
                <a:schemeClr val="tx1">
                  <a:lumMod val="75000"/>
                  <a:lumOff val="25000"/>
                </a:schemeClr>
              </a:solidFill>
            </a:endParaRPr>
          </a:p>
          <a:p>
            <a:pPr algn="ctr"/>
            <a:endParaRPr lang="zh-CN" altLang="en-US" sz="3900" b="1" dirty="0">
              <a:solidFill>
                <a:schemeClr val="bg2">
                  <a:lumMod val="25000"/>
                </a:schemeClr>
              </a:solidFill>
              <a:latin typeface="微软雅黑" panose="020B0503020204020204" charset="-122"/>
              <a:ea typeface="微软雅黑" panose="020B0503020204020204" charset="-122"/>
            </a:endParaRPr>
          </a:p>
        </p:txBody>
      </p:sp>
      <p:pic>
        <p:nvPicPr>
          <p:cNvPr id="8" name="图片 7" descr="案例1 (1)"/>
          <p:cNvPicPr>
            <a:picLocks noChangeAspect="1"/>
          </p:cNvPicPr>
          <p:nvPr/>
        </p:nvPicPr>
        <p:blipFill>
          <a:blip r:embed="rId2" cstate="print"/>
          <a:stretch>
            <a:fillRect/>
          </a:stretch>
        </p:blipFill>
        <p:spPr>
          <a:xfrm>
            <a:off x="5226623" y="1888095"/>
            <a:ext cx="2509895" cy="2726951"/>
          </a:xfrm>
          <a:prstGeom prst="rect">
            <a:avLst/>
          </a:prstGeom>
        </p:spPr>
      </p:pic>
      <p:sp>
        <p:nvSpPr>
          <p:cNvPr id="10" name="文本框 9"/>
          <p:cNvSpPr txBox="1"/>
          <p:nvPr/>
        </p:nvSpPr>
        <p:spPr>
          <a:xfrm>
            <a:off x="5125364" y="5586128"/>
            <a:ext cx="2994591" cy="439769"/>
          </a:xfrm>
          <a:prstGeom prst="rect">
            <a:avLst/>
          </a:prstGeom>
          <a:noFill/>
        </p:spPr>
        <p:txBody>
          <a:bodyPr wrap="square" lIns="100237" tIns="50118" rIns="100237" bIns="50118" rtlCol="0">
            <a:spAutoFit/>
          </a:bodyPr>
          <a:lstStyle/>
          <a:p>
            <a:pPr algn="ctr"/>
            <a:r>
              <a:rPr lang="en-US" altLang="zh-CN" sz="2200" cap="all" dirty="0">
                <a:latin typeface="微软雅黑" panose="020B0503020204020204" charset="-122"/>
                <a:ea typeface="微软雅黑" panose="020B0503020204020204" charset="-122"/>
              </a:rPr>
              <a:t>Technical scheme</a:t>
            </a:r>
          </a:p>
        </p:txBody>
      </p:sp>
      <p:sp>
        <p:nvSpPr>
          <p:cNvPr id="3" name="椭圆 2"/>
          <p:cNvSpPr/>
          <p:nvPr/>
        </p:nvSpPr>
        <p:spPr>
          <a:xfrm>
            <a:off x="5591159" y="2093460"/>
            <a:ext cx="1916512" cy="2082252"/>
          </a:xfrm>
          <a:prstGeom prst="ellipse">
            <a:avLst/>
          </a:prstGeom>
          <a:solidFill>
            <a:srgbClr val="3AACE6"/>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pic>
        <p:nvPicPr>
          <p:cNvPr id="2" name="图片 1" descr="项目"/>
          <p:cNvPicPr>
            <a:picLocks noChangeAspect="1"/>
          </p:cNvPicPr>
          <p:nvPr/>
        </p:nvPicPr>
        <p:blipFill>
          <a:blip r:embed="rId3" cstate="print"/>
          <a:stretch>
            <a:fillRect/>
          </a:stretch>
        </p:blipFill>
        <p:spPr>
          <a:xfrm>
            <a:off x="9606450" y="1409889"/>
            <a:ext cx="1123309" cy="1220454"/>
          </a:xfrm>
          <a:prstGeom prst="rect">
            <a:avLst/>
          </a:prstGeom>
        </p:spPr>
      </p:pic>
      <p:pic>
        <p:nvPicPr>
          <p:cNvPr id="4" name="图片 3" descr="项目管理"/>
          <p:cNvPicPr>
            <a:picLocks noChangeAspect="1"/>
          </p:cNvPicPr>
          <p:nvPr/>
        </p:nvPicPr>
        <p:blipFill>
          <a:blip r:embed="rId4" cstate="print"/>
          <a:stretch>
            <a:fillRect/>
          </a:stretch>
        </p:blipFill>
        <p:spPr>
          <a:xfrm>
            <a:off x="10216034" y="3232502"/>
            <a:ext cx="1458143" cy="1584243"/>
          </a:xfrm>
          <a:prstGeom prst="rect">
            <a:avLst/>
          </a:prstGeom>
        </p:spPr>
      </p:pic>
      <p:sp>
        <p:nvSpPr>
          <p:cNvPr id="9" name="椭圆 8"/>
          <p:cNvSpPr/>
          <p:nvPr/>
        </p:nvSpPr>
        <p:spPr>
          <a:xfrm>
            <a:off x="5309657" y="1972442"/>
            <a:ext cx="2355980" cy="2559726"/>
          </a:xfrm>
          <a:prstGeom prst="ellipse">
            <a:avLst/>
          </a:prstGeom>
          <a:solidFill>
            <a:srgbClr val="0093DD"/>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sp>
        <p:nvSpPr>
          <p:cNvPr id="57" name="KSO_Shape"/>
          <p:cNvSpPr>
            <a:spLocks noChangeAspect="1"/>
          </p:cNvSpPr>
          <p:nvPr/>
        </p:nvSpPr>
        <p:spPr bwMode="auto">
          <a:xfrm>
            <a:off x="5818656" y="2440381"/>
            <a:ext cx="1402786" cy="1420684"/>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lIns="100237" tIns="50118" rIns="100237" bIns="50118"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en-US" altLang="zh-CN" sz="2600" dirty="0">
              <a:solidFill>
                <a:srgbClr val="FFFFFF"/>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C:\Users\123\Desktop\矩形-6@3x.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117" y="246955"/>
            <a:ext cx="2185863" cy="683682"/>
          </a:xfrm>
          <a:prstGeom prst="rect">
            <a:avLst/>
          </a:prstGeom>
          <a:noFill/>
        </p:spPr>
      </p:pic>
      <p:sp>
        <p:nvSpPr>
          <p:cNvPr id="15" name="文本框 14"/>
          <p:cNvSpPr txBox="1"/>
          <p:nvPr/>
        </p:nvSpPr>
        <p:spPr>
          <a:xfrm>
            <a:off x="106922" y="352260"/>
            <a:ext cx="1822003"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公司概述</a:t>
            </a:r>
          </a:p>
        </p:txBody>
      </p:sp>
      <p:sp>
        <p:nvSpPr>
          <p:cNvPr id="6" name="TextBox 5"/>
          <p:cNvSpPr txBox="1"/>
          <p:nvPr/>
        </p:nvSpPr>
        <p:spPr>
          <a:xfrm>
            <a:off x="1024755" y="1292772"/>
            <a:ext cx="10591538" cy="4588212"/>
          </a:xfrm>
          <a:prstGeom prst="rect">
            <a:avLst/>
          </a:prstGeom>
          <a:noFill/>
        </p:spPr>
        <p:txBody>
          <a:bodyPr wrap="square" lIns="100237" tIns="50118" rIns="100237" bIns="50118" rtlCol="0">
            <a:spAutoFit/>
          </a:bodyPr>
          <a:lstStyle/>
          <a:p>
            <a:pPr>
              <a:lnSpc>
                <a:spcPct val="250000"/>
              </a:lnSpc>
            </a:pPr>
            <a:r>
              <a:rPr lang="zh-CN" altLang="en-US" dirty="0" smtClean="0"/>
              <a:t>深圳市艺德软件有限公司是全国领先的酒店娱乐智能管理解决方案供应商，我们围绕客户的需求持续创新，与合作伙伴开放合作，在酒店、娱乐会所、足疗会所、洗浴会所等休闲领域构筑了端到端的解决方案优势。我们致力于为酒店休闲行业决策者、经理管理者、从业工作者、消费者等提供有竞争力的解决方案和服务，持续提升客户管理品质效率，为客户创造最大价值。目前艺德的产品已经应用于近千家酒店、足疗、洗浴、温泉度假酒店企业，并获得了很高的赞誉</a:t>
            </a:r>
            <a:r>
              <a:rPr lang="en-US" altLang="zh-CN" dirty="0" smtClean="0"/>
              <a:t>.</a:t>
            </a:r>
            <a:endParaRPr lang="zh-CN" altLang="en-US" dirty="0"/>
          </a:p>
        </p:txBody>
      </p:sp>
      <p:pic>
        <p:nvPicPr>
          <p:cNvPr id="2050" name="Picture 2" descr="C:\Users\Administrator\Desktop\LOGO.png"/>
          <p:cNvPicPr>
            <a:picLocks noChangeAspect="1" noChangeArrowheads="1"/>
          </p:cNvPicPr>
          <p:nvPr/>
        </p:nvPicPr>
        <p:blipFill>
          <a:blip r:embed="rId3" cstate="print"/>
          <a:srcRect/>
          <a:stretch>
            <a:fillRect/>
          </a:stretch>
        </p:blipFill>
        <p:spPr bwMode="auto">
          <a:xfrm>
            <a:off x="8198068" y="5687041"/>
            <a:ext cx="4417028" cy="977064"/>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tretch>
            <a:fillRect/>
          </a:stretch>
        </p:blipFill>
        <p:spPr>
          <a:xfrm>
            <a:off x="9144000" y="4579991"/>
            <a:ext cx="1973373" cy="1607495"/>
          </a:xfrm>
          <a:prstGeom prst="rect">
            <a:avLst/>
          </a:prstGeom>
        </p:spPr>
      </p:pic>
      <p:pic>
        <p:nvPicPr>
          <p:cNvPr id="27" name="Picture 2" descr="C:\Users\123\Desktop\矩形-6@3x.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117" y="246955"/>
            <a:ext cx="2185863" cy="683682"/>
          </a:xfrm>
          <a:prstGeom prst="rect">
            <a:avLst/>
          </a:prstGeom>
          <a:noFill/>
        </p:spPr>
      </p:pic>
      <p:sp>
        <p:nvSpPr>
          <p:cNvPr id="15" name="文本框 14"/>
          <p:cNvSpPr txBox="1"/>
          <p:nvPr/>
        </p:nvSpPr>
        <p:spPr>
          <a:xfrm>
            <a:off x="106922" y="352260"/>
            <a:ext cx="1822003"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产品目标</a:t>
            </a:r>
          </a:p>
        </p:txBody>
      </p:sp>
      <p:sp>
        <p:nvSpPr>
          <p:cNvPr id="4" name="矩形 3"/>
          <p:cNvSpPr/>
          <p:nvPr/>
        </p:nvSpPr>
        <p:spPr>
          <a:xfrm>
            <a:off x="853660" y="1811180"/>
            <a:ext cx="10513277" cy="2409539"/>
          </a:xfrm>
          <a:prstGeom prst="rect">
            <a:avLst/>
          </a:prstGeom>
        </p:spPr>
        <p:txBody>
          <a:bodyPr wrap="square" lIns="100237" tIns="50118" rIns="100237" bIns="50118">
            <a:spAutoFit/>
          </a:bodyPr>
          <a:lstStyle/>
          <a:p>
            <a:pPr>
              <a:lnSpc>
                <a:spcPct val="250000"/>
              </a:lnSpc>
            </a:pPr>
            <a:r>
              <a:rPr lang="zh-CN" altLang="en-US" b="1" dirty="0" smtClean="0"/>
              <a:t>软件目标：</a:t>
            </a:r>
            <a:r>
              <a:rPr lang="zh-CN" altLang="en-US" dirty="0" smtClean="0"/>
              <a:t>对现有的收银系统进行改版和升级，从之前的</a:t>
            </a:r>
            <a:r>
              <a:rPr lang="en-US" altLang="zh-CN" dirty="0" smtClean="0"/>
              <a:t>C/S</a:t>
            </a:r>
            <a:r>
              <a:rPr lang="zh-CN" altLang="en-US" dirty="0" smtClean="0"/>
              <a:t>结构，</a:t>
            </a:r>
            <a:r>
              <a:rPr lang="zh-CN" altLang="en-US" dirty="0" smtClean="0"/>
              <a:t>改版为</a:t>
            </a:r>
            <a:r>
              <a:rPr lang="en-US" altLang="zh-CN" dirty="0" smtClean="0"/>
              <a:t>B/S</a:t>
            </a:r>
            <a:r>
              <a:rPr lang="zh-CN" altLang="en-US" dirty="0" smtClean="0"/>
              <a:t>结构</a:t>
            </a:r>
            <a:r>
              <a:rPr lang="zh-CN" altLang="en-US" dirty="0" smtClean="0"/>
              <a:t>。</a:t>
            </a:r>
            <a:endParaRPr lang="en-US" altLang="zh-CN" dirty="0" smtClean="0"/>
          </a:p>
          <a:p>
            <a:pPr>
              <a:lnSpc>
                <a:spcPct val="250000"/>
              </a:lnSpc>
            </a:pPr>
            <a:r>
              <a:rPr lang="zh-CN" altLang="en-US" b="1" dirty="0" smtClean="0"/>
              <a:t>主要</a:t>
            </a:r>
            <a:r>
              <a:rPr lang="zh-CN" altLang="en-US" b="1" dirty="0" smtClean="0"/>
              <a:t>功能</a:t>
            </a:r>
            <a:r>
              <a:rPr lang="zh-CN" altLang="en-US" b="1" dirty="0" smtClean="0"/>
              <a:t>：</a:t>
            </a:r>
            <a:r>
              <a:rPr lang="zh-CN" altLang="zh-CN" dirty="0" smtClean="0"/>
              <a:t>基础数据</a:t>
            </a:r>
            <a:r>
              <a:rPr lang="zh-CN" altLang="en-US" dirty="0" smtClean="0"/>
              <a:t>、</a:t>
            </a:r>
            <a:r>
              <a:rPr lang="zh-CN" altLang="zh-CN" dirty="0" smtClean="0"/>
              <a:t>系统设置</a:t>
            </a:r>
            <a:r>
              <a:rPr lang="zh-CN" altLang="en-US" dirty="0" smtClean="0"/>
              <a:t>、</a:t>
            </a:r>
            <a:r>
              <a:rPr lang="zh-CN" altLang="zh-CN" dirty="0" smtClean="0"/>
              <a:t>考勤管理</a:t>
            </a:r>
            <a:r>
              <a:rPr lang="zh-CN" altLang="en-US" dirty="0" smtClean="0"/>
              <a:t>、</a:t>
            </a:r>
            <a:r>
              <a:rPr lang="zh-CN" altLang="zh-CN" dirty="0" smtClean="0"/>
              <a:t>会员管理</a:t>
            </a:r>
            <a:r>
              <a:rPr lang="zh-CN" altLang="en-US" dirty="0" smtClean="0"/>
              <a:t>、</a:t>
            </a:r>
            <a:r>
              <a:rPr lang="zh-CN" altLang="zh-CN" dirty="0" smtClean="0"/>
              <a:t>库存管理</a:t>
            </a:r>
            <a:r>
              <a:rPr lang="zh-CN" altLang="en-US" dirty="0" smtClean="0"/>
              <a:t>、</a:t>
            </a:r>
            <a:r>
              <a:rPr lang="zh-CN" altLang="zh-CN" dirty="0" smtClean="0"/>
              <a:t>预定管理</a:t>
            </a:r>
            <a:r>
              <a:rPr lang="zh-CN" altLang="en-US" dirty="0" smtClean="0"/>
              <a:t>、</a:t>
            </a:r>
            <a:r>
              <a:rPr lang="zh-CN" altLang="zh-CN" dirty="0" smtClean="0"/>
              <a:t>销售管理</a:t>
            </a:r>
            <a:r>
              <a:rPr lang="zh-CN" altLang="en-US" dirty="0" smtClean="0"/>
              <a:t>、</a:t>
            </a:r>
            <a:endParaRPr lang="en-US" altLang="zh-CN" dirty="0" smtClean="0"/>
          </a:p>
          <a:p>
            <a:pPr>
              <a:lnSpc>
                <a:spcPct val="250000"/>
              </a:lnSpc>
            </a:pPr>
            <a:r>
              <a:rPr lang="zh-CN" altLang="zh-CN" dirty="0" smtClean="0"/>
              <a:t>统计</a:t>
            </a:r>
            <a:r>
              <a:rPr lang="zh-CN" altLang="zh-CN" dirty="0" smtClean="0"/>
              <a:t>报表</a:t>
            </a:r>
            <a:r>
              <a:rPr lang="zh-CN" altLang="en-US" dirty="0" smtClean="0"/>
              <a:t>、</a:t>
            </a:r>
            <a:r>
              <a:rPr lang="zh-CN" altLang="zh-CN" dirty="0" smtClean="0"/>
              <a:t>钟</a:t>
            </a:r>
            <a:r>
              <a:rPr lang="zh-CN" altLang="zh-CN" dirty="0" smtClean="0"/>
              <a:t>房</a:t>
            </a:r>
            <a:r>
              <a:rPr lang="zh-CN" altLang="zh-CN" dirty="0" smtClean="0"/>
              <a:t>模块</a:t>
            </a:r>
            <a:r>
              <a:rPr lang="zh-CN" altLang="en-US" dirty="0" smtClean="0"/>
              <a:t>、</a:t>
            </a:r>
            <a:r>
              <a:rPr lang="zh-CN" altLang="zh-CN" dirty="0" smtClean="0"/>
              <a:t>收</a:t>
            </a:r>
            <a:r>
              <a:rPr lang="zh-CN" altLang="zh-CN" dirty="0" smtClean="0"/>
              <a:t>银</a:t>
            </a:r>
            <a:r>
              <a:rPr lang="zh-CN" altLang="zh-CN" dirty="0" smtClean="0"/>
              <a:t>模块</a:t>
            </a:r>
            <a:r>
              <a:rPr lang="zh-CN" altLang="en-US" dirty="0" smtClean="0"/>
              <a:t>、</a:t>
            </a:r>
            <a:r>
              <a:rPr lang="zh-CN" altLang="zh-CN" dirty="0" smtClean="0"/>
              <a:t>外</a:t>
            </a:r>
            <a:r>
              <a:rPr lang="zh-CN" altLang="zh-CN" dirty="0" smtClean="0"/>
              <a:t>接设备</a:t>
            </a:r>
            <a:endParaRPr lang="en-US" altLang="zh-CN" dirty="0" smtClean="0"/>
          </a:p>
        </p:txBody>
      </p:sp>
    </p:spTree>
    <p:extLst>
      <p:ext uri="{BB962C8B-B14F-4D97-AF65-F5344CB8AC3E}">
        <p14:creationId xmlns:p14="http://schemas.microsoft.com/office/powerpoint/2010/main" xmlns="" val="1578511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123\Desktop\组-78.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726" y="1803"/>
            <a:ext cx="12971548" cy="7918691"/>
          </a:xfrm>
          <a:prstGeom prst="rect">
            <a:avLst/>
          </a:prstGeom>
          <a:noFill/>
        </p:spPr>
      </p:pic>
      <p:sp>
        <p:nvSpPr>
          <p:cNvPr id="19" name="矩形 18"/>
          <p:cNvSpPr/>
          <p:nvPr/>
        </p:nvSpPr>
        <p:spPr>
          <a:xfrm>
            <a:off x="187004" y="154032"/>
            <a:ext cx="3270864" cy="1034212"/>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solidFill>
                <a:schemeClr val="tx1">
                  <a:lumMod val="50000"/>
                  <a:lumOff val="50000"/>
                </a:schemeClr>
              </a:solidFill>
            </a:endParaRPr>
          </a:p>
        </p:txBody>
      </p:sp>
      <p:sp>
        <p:nvSpPr>
          <p:cNvPr id="16" name="TextBox 23"/>
          <p:cNvSpPr txBox="1"/>
          <p:nvPr/>
        </p:nvSpPr>
        <p:spPr>
          <a:xfrm>
            <a:off x="831232" y="821365"/>
            <a:ext cx="1506052" cy="778323"/>
          </a:xfrm>
          <a:prstGeom prst="rect">
            <a:avLst/>
          </a:prstGeom>
          <a:noFill/>
        </p:spPr>
        <p:txBody>
          <a:bodyPr wrap="square" lIns="0" tIns="50118" rIns="0" bIns="50118" rtlCol="0">
            <a:spAutoFit/>
          </a:bodyPr>
          <a:lstStyle/>
          <a:p>
            <a:pPr algn="ctr"/>
            <a:r>
              <a:rPr lang="zh-CN" altLang="en-US" sz="4400" b="1" dirty="0">
                <a:solidFill>
                  <a:srgbClr val="0093DD"/>
                </a:solidFill>
              </a:rPr>
              <a:t>目 录</a:t>
            </a:r>
          </a:p>
        </p:txBody>
      </p:sp>
      <p:sp>
        <p:nvSpPr>
          <p:cNvPr id="17" name="TextBox 24"/>
          <p:cNvSpPr txBox="1"/>
          <p:nvPr/>
        </p:nvSpPr>
        <p:spPr>
          <a:xfrm>
            <a:off x="920017" y="1624988"/>
            <a:ext cx="1326960" cy="347436"/>
          </a:xfrm>
          <a:prstGeom prst="rect">
            <a:avLst/>
          </a:prstGeom>
          <a:noFill/>
        </p:spPr>
        <p:txBody>
          <a:bodyPr wrap="square" lIns="100237" tIns="50118" rIns="100237" bIns="50118" rtlCol="0">
            <a:spAutoFit/>
          </a:bodyPr>
          <a:lstStyle/>
          <a:p>
            <a:pPr algn="ctr"/>
            <a:r>
              <a:rPr lang="en-US" altLang="zh-CN" sz="1600" b="1" dirty="0">
                <a:solidFill>
                  <a:schemeClr val="accent1"/>
                </a:solidFill>
              </a:rPr>
              <a:t>CATALOG</a:t>
            </a:r>
          </a:p>
        </p:txBody>
      </p:sp>
      <p:grpSp>
        <p:nvGrpSpPr>
          <p:cNvPr id="33" name="组合 36"/>
          <p:cNvGrpSpPr/>
          <p:nvPr/>
        </p:nvGrpSpPr>
        <p:grpSpPr>
          <a:xfrm>
            <a:off x="937588" y="5144235"/>
            <a:ext cx="1539274" cy="844240"/>
            <a:chOff x="886223" y="1770370"/>
            <a:chExt cx="1085881" cy="548163"/>
          </a:xfrm>
        </p:grpSpPr>
        <p:sp>
          <p:nvSpPr>
            <p:cNvPr id="34" name="TextBox 37"/>
            <p:cNvSpPr txBox="1"/>
            <p:nvPr/>
          </p:nvSpPr>
          <p:spPr>
            <a:xfrm>
              <a:off x="899592" y="1770370"/>
              <a:ext cx="1062445" cy="289766"/>
            </a:xfrm>
            <a:prstGeom prst="rect">
              <a:avLst/>
            </a:prstGeom>
            <a:noFill/>
          </p:spPr>
          <p:txBody>
            <a:bodyPr wrap="square" lIns="0" rIns="0" rtlCol="0">
              <a:spAutoFit/>
            </a:bodyPr>
            <a:lstStyle/>
            <a:p>
              <a:pPr algn="ctr"/>
              <a:r>
                <a:rPr lang="zh-CN" altLang="en-US" sz="2300" b="1" dirty="0">
                  <a:solidFill>
                    <a:schemeClr val="tx1">
                      <a:lumMod val="75000"/>
                      <a:lumOff val="25000"/>
                    </a:schemeClr>
                  </a:solidFill>
                </a:rPr>
                <a:t>公司介绍</a:t>
              </a:r>
            </a:p>
          </p:txBody>
        </p:sp>
        <p:sp>
          <p:nvSpPr>
            <p:cNvPr id="35" name="TextBox 38"/>
            <p:cNvSpPr txBox="1"/>
            <p:nvPr/>
          </p:nvSpPr>
          <p:spPr>
            <a:xfrm>
              <a:off x="886223" y="2078727"/>
              <a:ext cx="1085881" cy="239806"/>
            </a:xfrm>
            <a:prstGeom prst="rect">
              <a:avLst/>
            </a:prstGeom>
            <a:noFill/>
          </p:spPr>
          <p:txBody>
            <a:bodyPr wrap="square" rtlCol="0">
              <a:spAutoFit/>
            </a:bodyPr>
            <a:lstStyle/>
            <a:p>
              <a:pPr algn="ctr"/>
              <a:r>
                <a:rPr lang="en-US" altLang="zh-CN" sz="1800" dirty="0">
                  <a:solidFill>
                    <a:schemeClr val="accent1"/>
                  </a:solidFill>
                </a:rPr>
                <a:t>COMPANY</a:t>
              </a:r>
              <a:endParaRPr lang="zh-CN" altLang="en-US" sz="1800" dirty="0">
                <a:solidFill>
                  <a:schemeClr val="accent1"/>
                </a:solidFill>
              </a:endParaRPr>
            </a:p>
          </p:txBody>
        </p:sp>
      </p:grpSp>
      <p:grpSp>
        <p:nvGrpSpPr>
          <p:cNvPr id="36" name="组合 39"/>
          <p:cNvGrpSpPr/>
          <p:nvPr/>
        </p:nvGrpSpPr>
        <p:grpSpPr>
          <a:xfrm>
            <a:off x="3433479" y="5144236"/>
            <a:ext cx="1505475" cy="844174"/>
            <a:chOff x="899592" y="1770370"/>
            <a:chExt cx="1062445" cy="548196"/>
          </a:xfrm>
        </p:grpSpPr>
        <p:sp>
          <p:nvSpPr>
            <p:cNvPr id="37" name="TextBox 40"/>
            <p:cNvSpPr txBox="1"/>
            <p:nvPr/>
          </p:nvSpPr>
          <p:spPr>
            <a:xfrm>
              <a:off x="899592" y="1770370"/>
              <a:ext cx="1062445" cy="289806"/>
            </a:xfrm>
            <a:prstGeom prst="rect">
              <a:avLst/>
            </a:prstGeom>
            <a:noFill/>
          </p:spPr>
          <p:txBody>
            <a:bodyPr wrap="square" lIns="0" rIns="0" rtlCol="0">
              <a:spAutoFit/>
            </a:bodyPr>
            <a:lstStyle/>
            <a:p>
              <a:pPr algn="ctr"/>
              <a:r>
                <a:rPr lang="zh-CN" altLang="en-US" sz="2300" b="1" dirty="0" smtClean="0">
                  <a:solidFill>
                    <a:schemeClr val="tx1">
                      <a:lumMod val="75000"/>
                      <a:lumOff val="25000"/>
                    </a:schemeClr>
                  </a:solidFill>
                </a:rPr>
                <a:t>技术方案</a:t>
              </a:r>
              <a:endParaRPr lang="zh-CN" altLang="en-US" sz="2300" b="1" dirty="0">
                <a:solidFill>
                  <a:schemeClr val="tx1">
                    <a:lumMod val="75000"/>
                    <a:lumOff val="25000"/>
                  </a:schemeClr>
                </a:solidFill>
              </a:endParaRPr>
            </a:p>
          </p:txBody>
        </p:sp>
        <p:sp>
          <p:nvSpPr>
            <p:cNvPr id="38" name="TextBox 41"/>
            <p:cNvSpPr txBox="1"/>
            <p:nvPr/>
          </p:nvSpPr>
          <p:spPr>
            <a:xfrm>
              <a:off x="935581" y="2078727"/>
              <a:ext cx="987165" cy="239839"/>
            </a:xfrm>
            <a:prstGeom prst="rect">
              <a:avLst/>
            </a:prstGeom>
            <a:noFill/>
          </p:spPr>
          <p:txBody>
            <a:bodyPr wrap="square" rtlCol="0">
              <a:spAutoFit/>
            </a:bodyPr>
            <a:lstStyle/>
            <a:p>
              <a:pPr algn="ctr"/>
              <a:r>
                <a:rPr lang="en-US" altLang="zh-CN" sz="1800" dirty="0" smtClean="0">
                  <a:solidFill>
                    <a:srgbClr val="00B0F0"/>
                  </a:solidFill>
                </a:rPr>
                <a:t>PLANNING</a:t>
              </a:r>
              <a:endParaRPr lang="en-US" altLang="zh-CN" sz="1800" dirty="0">
                <a:solidFill>
                  <a:srgbClr val="00B0F0"/>
                </a:solidFill>
              </a:endParaRPr>
            </a:p>
          </p:txBody>
        </p:sp>
      </p:grpSp>
      <p:grpSp>
        <p:nvGrpSpPr>
          <p:cNvPr id="40" name="组合 42"/>
          <p:cNvGrpSpPr/>
          <p:nvPr/>
        </p:nvGrpSpPr>
        <p:grpSpPr>
          <a:xfrm>
            <a:off x="5885446" y="5144236"/>
            <a:ext cx="1533314" cy="843898"/>
            <a:chOff x="899592" y="1770370"/>
            <a:chExt cx="1082091" cy="548017"/>
          </a:xfrm>
        </p:grpSpPr>
        <p:sp>
          <p:nvSpPr>
            <p:cNvPr id="41" name="TextBox 43"/>
            <p:cNvSpPr txBox="1"/>
            <p:nvPr/>
          </p:nvSpPr>
          <p:spPr>
            <a:xfrm>
              <a:off x="899592" y="1770370"/>
              <a:ext cx="1062445" cy="289806"/>
            </a:xfrm>
            <a:prstGeom prst="rect">
              <a:avLst/>
            </a:prstGeom>
            <a:noFill/>
          </p:spPr>
          <p:txBody>
            <a:bodyPr wrap="square" lIns="0" rIns="0" rtlCol="0">
              <a:spAutoFit/>
            </a:bodyPr>
            <a:lstStyle/>
            <a:p>
              <a:pPr algn="ctr"/>
              <a:r>
                <a:rPr lang="zh-CN" altLang="en-US" sz="2300" b="1" dirty="0" smtClean="0">
                  <a:solidFill>
                    <a:schemeClr val="tx1">
                      <a:lumMod val="75000"/>
                      <a:lumOff val="25000"/>
                    </a:schemeClr>
                  </a:solidFill>
                </a:rPr>
                <a:t>实施方案</a:t>
              </a:r>
              <a:endParaRPr lang="zh-CN" altLang="en-US" sz="2300" b="1" dirty="0">
                <a:solidFill>
                  <a:schemeClr val="tx1">
                    <a:lumMod val="75000"/>
                    <a:lumOff val="25000"/>
                  </a:schemeClr>
                </a:solidFill>
              </a:endParaRPr>
            </a:p>
          </p:txBody>
        </p:sp>
        <p:sp>
          <p:nvSpPr>
            <p:cNvPr id="42" name="TextBox 44"/>
            <p:cNvSpPr txBox="1"/>
            <p:nvPr/>
          </p:nvSpPr>
          <p:spPr>
            <a:xfrm>
              <a:off x="944618" y="2078547"/>
              <a:ext cx="1037065" cy="239840"/>
            </a:xfrm>
            <a:prstGeom prst="rect">
              <a:avLst/>
            </a:prstGeom>
            <a:noFill/>
          </p:spPr>
          <p:txBody>
            <a:bodyPr wrap="square" rtlCol="0">
              <a:spAutoFit/>
            </a:bodyPr>
            <a:lstStyle/>
            <a:p>
              <a:pPr algn="ctr"/>
              <a:r>
                <a:rPr lang="en-US" altLang="zh-CN" sz="1800" dirty="0" smtClean="0">
                  <a:solidFill>
                    <a:schemeClr val="accent1"/>
                  </a:solidFill>
                </a:rPr>
                <a:t>TECHNOLOGY</a:t>
              </a:r>
              <a:endParaRPr lang="en-US" altLang="zh-CN" sz="1800" dirty="0">
                <a:solidFill>
                  <a:schemeClr val="accent1"/>
                </a:solidFill>
              </a:endParaRPr>
            </a:p>
          </p:txBody>
        </p:sp>
      </p:grpSp>
      <p:grpSp>
        <p:nvGrpSpPr>
          <p:cNvPr id="43" name="组合 45"/>
          <p:cNvGrpSpPr/>
          <p:nvPr/>
        </p:nvGrpSpPr>
        <p:grpSpPr>
          <a:xfrm>
            <a:off x="8286780" y="5144238"/>
            <a:ext cx="1506151" cy="843896"/>
            <a:chOff x="899592" y="1770370"/>
            <a:chExt cx="1062922" cy="548016"/>
          </a:xfrm>
        </p:grpSpPr>
        <p:sp>
          <p:nvSpPr>
            <p:cNvPr id="44" name="TextBox 46"/>
            <p:cNvSpPr txBox="1"/>
            <p:nvPr/>
          </p:nvSpPr>
          <p:spPr>
            <a:xfrm>
              <a:off x="899592" y="1770370"/>
              <a:ext cx="1062445" cy="289806"/>
            </a:xfrm>
            <a:prstGeom prst="rect">
              <a:avLst/>
            </a:prstGeom>
            <a:noFill/>
          </p:spPr>
          <p:txBody>
            <a:bodyPr wrap="square" lIns="0" rIns="0" rtlCol="0">
              <a:spAutoFit/>
            </a:bodyPr>
            <a:lstStyle/>
            <a:p>
              <a:pPr algn="ctr"/>
              <a:r>
                <a:rPr lang="zh-CN" altLang="en-US" sz="2300" b="1" dirty="0" smtClean="0">
                  <a:solidFill>
                    <a:schemeClr val="tx1">
                      <a:lumMod val="75000"/>
                      <a:lumOff val="25000"/>
                    </a:schemeClr>
                  </a:solidFill>
                </a:rPr>
                <a:t>服务体系</a:t>
              </a:r>
              <a:endParaRPr lang="zh-CN" altLang="en-US" sz="2300" b="1" dirty="0">
                <a:solidFill>
                  <a:schemeClr val="tx1">
                    <a:lumMod val="75000"/>
                    <a:lumOff val="25000"/>
                  </a:schemeClr>
                </a:solidFill>
              </a:endParaRPr>
            </a:p>
          </p:txBody>
        </p:sp>
        <p:sp>
          <p:nvSpPr>
            <p:cNvPr id="45" name="TextBox 47"/>
            <p:cNvSpPr txBox="1"/>
            <p:nvPr/>
          </p:nvSpPr>
          <p:spPr>
            <a:xfrm>
              <a:off x="935801" y="2078546"/>
              <a:ext cx="1026713" cy="239840"/>
            </a:xfrm>
            <a:prstGeom prst="rect">
              <a:avLst/>
            </a:prstGeom>
            <a:noFill/>
          </p:spPr>
          <p:txBody>
            <a:bodyPr wrap="square" rtlCol="0">
              <a:spAutoFit/>
            </a:bodyPr>
            <a:lstStyle/>
            <a:p>
              <a:pPr algn="ctr"/>
              <a:r>
                <a:rPr lang="en-US" altLang="zh-CN" sz="1800" dirty="0" smtClean="0">
                  <a:solidFill>
                    <a:schemeClr val="accent1"/>
                  </a:solidFill>
                </a:rPr>
                <a:t>SERVICE</a:t>
              </a:r>
              <a:endParaRPr lang="en-US" altLang="zh-CN" sz="1800" dirty="0">
                <a:solidFill>
                  <a:schemeClr val="accent1"/>
                </a:solidFill>
              </a:endParaRPr>
            </a:p>
          </p:txBody>
        </p:sp>
      </p:grpSp>
      <p:sp>
        <p:nvSpPr>
          <p:cNvPr id="4" name="椭圆 3"/>
          <p:cNvSpPr/>
          <p:nvPr/>
        </p:nvSpPr>
        <p:spPr>
          <a:xfrm>
            <a:off x="5587006" y="2848117"/>
            <a:ext cx="1892983" cy="2056689"/>
          </a:xfrm>
          <a:prstGeom prst="ellipse">
            <a:avLst/>
          </a:prstGeom>
          <a:solidFill>
            <a:srgbClr val="0093DD"/>
          </a:solidFill>
          <a:ln w="120650">
            <a:solidFill>
              <a:srgbClr val="E3F4FC"/>
            </a:solid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sp>
        <p:nvSpPr>
          <p:cNvPr id="5" name="椭圆 4"/>
          <p:cNvSpPr/>
          <p:nvPr/>
        </p:nvSpPr>
        <p:spPr>
          <a:xfrm>
            <a:off x="8005217" y="2848117"/>
            <a:ext cx="1892983" cy="2056689"/>
          </a:xfrm>
          <a:prstGeom prst="ellipse">
            <a:avLst/>
          </a:prstGeom>
          <a:solidFill>
            <a:srgbClr val="0093DD"/>
          </a:solidFill>
          <a:ln w="120650">
            <a:solidFill>
              <a:srgbClr val="E3F4FC"/>
            </a:solid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sp>
        <p:nvSpPr>
          <p:cNvPr id="6" name="椭圆 5"/>
          <p:cNvSpPr/>
          <p:nvPr/>
        </p:nvSpPr>
        <p:spPr>
          <a:xfrm>
            <a:off x="751933" y="2824646"/>
            <a:ext cx="1892983" cy="2056689"/>
          </a:xfrm>
          <a:prstGeom prst="ellipse">
            <a:avLst/>
          </a:prstGeom>
          <a:solidFill>
            <a:srgbClr val="0093DD"/>
          </a:solidFill>
          <a:ln w="120650">
            <a:solidFill>
              <a:srgbClr val="E3F4FC"/>
            </a:solid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sp>
        <p:nvSpPr>
          <p:cNvPr id="7" name="椭圆 6"/>
          <p:cNvSpPr/>
          <p:nvPr/>
        </p:nvSpPr>
        <p:spPr>
          <a:xfrm>
            <a:off x="3169469" y="2848117"/>
            <a:ext cx="1892983" cy="2056689"/>
          </a:xfrm>
          <a:prstGeom prst="ellipse">
            <a:avLst/>
          </a:prstGeom>
          <a:solidFill>
            <a:srgbClr val="0093DD"/>
          </a:solidFill>
          <a:ln w="120650">
            <a:solidFill>
              <a:srgbClr val="E3F4FC"/>
            </a:solid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sp>
        <p:nvSpPr>
          <p:cNvPr id="57" name="KSO_Shape"/>
          <p:cNvSpPr>
            <a:spLocks noChangeAspect="1"/>
          </p:cNvSpPr>
          <p:nvPr/>
        </p:nvSpPr>
        <p:spPr bwMode="auto">
          <a:xfrm>
            <a:off x="3667019" y="3418768"/>
            <a:ext cx="878306" cy="889716"/>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lIns="100237" tIns="50118" rIns="100237" bIns="50118"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en-US" altLang="zh-CN" sz="2600" dirty="0">
              <a:solidFill>
                <a:srgbClr val="FFFFFF"/>
              </a:solidFill>
            </a:endParaRPr>
          </a:p>
        </p:txBody>
      </p:sp>
      <p:sp>
        <p:nvSpPr>
          <p:cNvPr id="60" name="KSO_Shape"/>
          <p:cNvSpPr>
            <a:spLocks noChangeAspect="1"/>
          </p:cNvSpPr>
          <p:nvPr/>
        </p:nvSpPr>
        <p:spPr bwMode="auto">
          <a:xfrm>
            <a:off x="8286781" y="3526589"/>
            <a:ext cx="1219907" cy="699744"/>
          </a:xfrm>
          <a:custGeom>
            <a:avLst/>
            <a:gdLst>
              <a:gd name="T0" fmla="*/ 1080063 w 2505075"/>
              <a:gd name="T1" fmla="*/ 966238 h 1325562"/>
              <a:gd name="T2" fmla="*/ 1088548 w 2505075"/>
              <a:gd name="T3" fmla="*/ 914266 h 1325562"/>
              <a:gd name="T4" fmla="*/ 445929 w 2505075"/>
              <a:gd name="T5" fmla="*/ 319311 h 1325562"/>
              <a:gd name="T6" fmla="*/ 395237 w 2505075"/>
              <a:gd name="T7" fmla="*/ 468695 h 1325562"/>
              <a:gd name="T8" fmla="*/ 512532 w 2505075"/>
              <a:gd name="T9" fmla="*/ 623196 h 1325562"/>
              <a:gd name="T10" fmla="*/ 620333 w 2505075"/>
              <a:gd name="T11" fmla="*/ 560492 h 1325562"/>
              <a:gd name="T12" fmla="*/ 663973 w 2505075"/>
              <a:gd name="T13" fmla="*/ 607742 h 1325562"/>
              <a:gd name="T14" fmla="*/ 627744 w 2505075"/>
              <a:gd name="T15" fmla="*/ 704255 h 1325562"/>
              <a:gd name="T16" fmla="*/ 757606 w 2505075"/>
              <a:gd name="T17" fmla="*/ 646073 h 1325562"/>
              <a:gd name="T18" fmla="*/ 808359 w 2505075"/>
              <a:gd name="T19" fmla="*/ 688124 h 1325562"/>
              <a:gd name="T20" fmla="*/ 784197 w 2505075"/>
              <a:gd name="T21" fmla="*/ 779867 h 1325562"/>
              <a:gd name="T22" fmla="*/ 928622 w 2505075"/>
              <a:gd name="T23" fmla="*/ 732135 h 1325562"/>
              <a:gd name="T24" fmla="*/ 906958 w 2505075"/>
              <a:gd name="T25" fmla="*/ 833145 h 1325562"/>
              <a:gd name="T26" fmla="*/ 948878 w 2505075"/>
              <a:gd name="T27" fmla="*/ 791644 h 1325562"/>
              <a:gd name="T28" fmla="*/ 967469 w 2505075"/>
              <a:gd name="T29" fmla="*/ 765403 h 1325562"/>
              <a:gd name="T30" fmla="*/ 1192310 w 2505075"/>
              <a:gd name="T31" fmla="*/ 919736 h 1325562"/>
              <a:gd name="T32" fmla="*/ 1202207 w 2505075"/>
              <a:gd name="T33" fmla="*/ 871307 h 1325562"/>
              <a:gd name="T34" fmla="*/ 973023 w 2505075"/>
              <a:gd name="T35" fmla="*/ 652581 h 1325562"/>
              <a:gd name="T36" fmla="*/ 1002109 w 2505075"/>
              <a:gd name="T37" fmla="*/ 637876 h 1325562"/>
              <a:gd name="T38" fmla="*/ 1285729 w 2505075"/>
              <a:gd name="T39" fmla="*/ 841671 h 1325562"/>
              <a:gd name="T40" fmla="*/ 1311316 w 2505075"/>
              <a:gd name="T41" fmla="*/ 796856 h 1325562"/>
              <a:gd name="T42" fmla="*/ 1092057 w 2505075"/>
              <a:gd name="T43" fmla="*/ 582941 h 1325562"/>
              <a:gd name="T44" fmla="*/ 1113371 w 2505075"/>
              <a:gd name="T45" fmla="*/ 558323 h 1325562"/>
              <a:gd name="T46" fmla="*/ 1383250 w 2505075"/>
              <a:gd name="T47" fmla="*/ 746018 h 1325562"/>
              <a:gd name="T48" fmla="*/ 1396527 w 2505075"/>
              <a:gd name="T49" fmla="*/ 680240 h 1325562"/>
              <a:gd name="T50" fmla="*/ 1184656 w 2505075"/>
              <a:gd name="T51" fmla="*/ 460782 h 1325562"/>
              <a:gd name="T52" fmla="*/ 1032502 w 2505075"/>
              <a:gd name="T53" fmla="*/ 404883 h 1325562"/>
              <a:gd name="T54" fmla="*/ 933963 w 2505075"/>
              <a:gd name="T55" fmla="*/ 481262 h 1325562"/>
              <a:gd name="T56" fmla="*/ 789778 w 2505075"/>
              <a:gd name="T57" fmla="*/ 559328 h 1325562"/>
              <a:gd name="T58" fmla="*/ 748479 w 2505075"/>
              <a:gd name="T59" fmla="*/ 508971 h 1325562"/>
              <a:gd name="T60" fmla="*/ 835666 w 2505075"/>
              <a:gd name="T61" fmla="*/ 313325 h 1325562"/>
              <a:gd name="T62" fmla="*/ 973330 w 2505075"/>
              <a:gd name="T63" fmla="*/ 213093 h 1325562"/>
              <a:gd name="T64" fmla="*/ 1302757 w 2505075"/>
              <a:gd name="T65" fmla="*/ 188035 h 1325562"/>
              <a:gd name="T66" fmla="*/ 1466747 w 2505075"/>
              <a:gd name="T67" fmla="*/ 282003 h 1325562"/>
              <a:gd name="T68" fmla="*/ 1564078 w 2505075"/>
              <a:gd name="T69" fmla="*/ 493551 h 1325562"/>
              <a:gd name="T70" fmla="*/ 1442633 w 2505075"/>
              <a:gd name="T71" fmla="*/ 704094 h 1325562"/>
              <a:gd name="T72" fmla="*/ 1413666 w 2505075"/>
              <a:gd name="T73" fmla="*/ 773726 h 1325562"/>
              <a:gd name="T74" fmla="*/ 1355490 w 2505075"/>
              <a:gd name="T75" fmla="*/ 815650 h 1325562"/>
              <a:gd name="T76" fmla="*/ 1304074 w 2505075"/>
              <a:gd name="T77" fmla="*/ 877331 h 1325562"/>
              <a:gd name="T78" fmla="*/ 1255071 w 2505075"/>
              <a:gd name="T79" fmla="*/ 922146 h 1325562"/>
              <a:gd name="T80" fmla="*/ 1195931 w 2505075"/>
              <a:gd name="T81" fmla="*/ 958287 h 1325562"/>
              <a:gd name="T82" fmla="*/ 1126169 w 2505075"/>
              <a:gd name="T83" fmla="*/ 987441 h 1325562"/>
              <a:gd name="T84" fmla="*/ 1025026 w 2505075"/>
              <a:gd name="T85" fmla="*/ 983586 h 1325562"/>
              <a:gd name="T86" fmla="*/ 943732 w 2505075"/>
              <a:gd name="T87" fmla="*/ 991771 h 1325562"/>
              <a:gd name="T88" fmla="*/ 890447 w 2505075"/>
              <a:gd name="T89" fmla="*/ 926198 h 1325562"/>
              <a:gd name="T90" fmla="*/ 804898 w 2505075"/>
              <a:gd name="T91" fmla="*/ 942109 h 1325562"/>
              <a:gd name="T92" fmla="*/ 719687 w 2505075"/>
              <a:gd name="T93" fmla="*/ 932466 h 1325562"/>
              <a:gd name="T94" fmla="*/ 719687 w 2505075"/>
              <a:gd name="T95" fmla="*/ 847609 h 1325562"/>
              <a:gd name="T96" fmla="*/ 649845 w 2505075"/>
              <a:gd name="T97" fmla="*/ 864980 h 1325562"/>
              <a:gd name="T98" fmla="*/ 564935 w 2505075"/>
              <a:gd name="T99" fmla="*/ 841431 h 1325562"/>
              <a:gd name="T100" fmla="*/ 599332 w 2505075"/>
              <a:gd name="T101" fmla="*/ 735462 h 1325562"/>
              <a:gd name="T102" fmla="*/ 525336 w 2505075"/>
              <a:gd name="T103" fmla="*/ 717912 h 1325562"/>
              <a:gd name="T104" fmla="*/ 434824 w 2505075"/>
              <a:gd name="T105" fmla="*/ 613741 h 1325562"/>
              <a:gd name="T106" fmla="*/ 356614 w 2505075"/>
              <a:gd name="T107" fmla="*/ 485079 h 1325562"/>
              <a:gd name="T108" fmla="*/ 409961 w 2505075"/>
              <a:gd name="T109" fmla="*/ 302445 h 1325562"/>
              <a:gd name="T110" fmla="*/ 585452 w 2505075"/>
              <a:gd name="T111" fmla="*/ 140292 h 1325562"/>
              <a:gd name="T112" fmla="*/ 1604643 w 2505075"/>
              <a:gd name="T113" fmla="*/ 378724 h 1325562"/>
              <a:gd name="T114" fmla="*/ 1484403 w 2505075"/>
              <a:gd name="T115" fmla="*/ 188277 h 1325562"/>
              <a:gd name="T116" fmla="*/ 490090 w 2505075"/>
              <a:gd name="T117" fmla="*/ 133795 h 1325562"/>
              <a:gd name="T118" fmla="*/ 325035 w 2505075"/>
              <a:gd name="T119" fmla="*/ 287116 h 1325562"/>
              <a:gd name="T120" fmla="*/ 274770 w 2505075"/>
              <a:gd name="T121" fmla="*/ 490340 h 13255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505075" h="1325562">
                <a:moveTo>
                  <a:pt x="1393413" y="1171553"/>
                </a:moveTo>
                <a:lnTo>
                  <a:pt x="1392878" y="1173480"/>
                </a:lnTo>
                <a:lnTo>
                  <a:pt x="1390342" y="1178878"/>
                </a:lnTo>
                <a:lnTo>
                  <a:pt x="1387805" y="1184593"/>
                </a:lnTo>
                <a:lnTo>
                  <a:pt x="1384952" y="1190308"/>
                </a:lnTo>
                <a:lnTo>
                  <a:pt x="1381781" y="1196023"/>
                </a:lnTo>
                <a:lnTo>
                  <a:pt x="1378294" y="1201738"/>
                </a:lnTo>
                <a:lnTo>
                  <a:pt x="1374489" y="1207135"/>
                </a:lnTo>
                <a:lnTo>
                  <a:pt x="1370684" y="1212850"/>
                </a:lnTo>
                <a:lnTo>
                  <a:pt x="1362758" y="1223010"/>
                </a:lnTo>
                <a:lnTo>
                  <a:pt x="1354514" y="1233170"/>
                </a:lnTo>
                <a:lnTo>
                  <a:pt x="1350935" y="1237020"/>
                </a:lnTo>
                <a:lnTo>
                  <a:pt x="1356797" y="1240836"/>
                </a:lnTo>
                <a:lnTo>
                  <a:pt x="1369812" y="1248769"/>
                </a:lnTo>
                <a:lnTo>
                  <a:pt x="1382509" y="1256385"/>
                </a:lnTo>
                <a:lnTo>
                  <a:pt x="1394571" y="1262097"/>
                </a:lnTo>
                <a:lnTo>
                  <a:pt x="1405364" y="1267174"/>
                </a:lnTo>
                <a:lnTo>
                  <a:pt x="1410443" y="1269395"/>
                </a:lnTo>
                <a:lnTo>
                  <a:pt x="1415521" y="1271299"/>
                </a:lnTo>
                <a:lnTo>
                  <a:pt x="1420283" y="1272568"/>
                </a:lnTo>
                <a:lnTo>
                  <a:pt x="1424092" y="1273520"/>
                </a:lnTo>
                <a:lnTo>
                  <a:pt x="1428219" y="1274155"/>
                </a:lnTo>
                <a:lnTo>
                  <a:pt x="1432028" y="1274155"/>
                </a:lnTo>
                <a:lnTo>
                  <a:pt x="1433615" y="1274155"/>
                </a:lnTo>
                <a:lnTo>
                  <a:pt x="1434250" y="1274155"/>
                </a:lnTo>
                <a:lnTo>
                  <a:pt x="1436789" y="1272568"/>
                </a:lnTo>
                <a:lnTo>
                  <a:pt x="1439329" y="1270665"/>
                </a:lnTo>
                <a:lnTo>
                  <a:pt x="1440916" y="1268126"/>
                </a:lnTo>
                <a:lnTo>
                  <a:pt x="1442186" y="1265587"/>
                </a:lnTo>
                <a:lnTo>
                  <a:pt x="1443138" y="1261779"/>
                </a:lnTo>
                <a:lnTo>
                  <a:pt x="1443773" y="1258289"/>
                </a:lnTo>
                <a:lnTo>
                  <a:pt x="1444408" y="1253846"/>
                </a:lnTo>
                <a:lnTo>
                  <a:pt x="1443773" y="1250038"/>
                </a:lnTo>
                <a:lnTo>
                  <a:pt x="1443455" y="1245278"/>
                </a:lnTo>
                <a:lnTo>
                  <a:pt x="1442820" y="1240518"/>
                </a:lnTo>
                <a:lnTo>
                  <a:pt x="1440916" y="1231316"/>
                </a:lnTo>
                <a:lnTo>
                  <a:pt x="1438694" y="1222113"/>
                </a:lnTo>
                <a:lnTo>
                  <a:pt x="1435520" y="1213863"/>
                </a:lnTo>
                <a:lnTo>
                  <a:pt x="1432663" y="1206564"/>
                </a:lnTo>
                <a:lnTo>
                  <a:pt x="1431441" y="1204120"/>
                </a:lnTo>
                <a:lnTo>
                  <a:pt x="1393413" y="1171553"/>
                </a:lnTo>
                <a:close/>
                <a:moveTo>
                  <a:pt x="1213954" y="208886"/>
                </a:moveTo>
                <a:lnTo>
                  <a:pt x="787646" y="233955"/>
                </a:lnTo>
                <a:lnTo>
                  <a:pt x="777171" y="240302"/>
                </a:lnTo>
                <a:lnTo>
                  <a:pt x="761934" y="250456"/>
                </a:lnTo>
                <a:lnTo>
                  <a:pt x="752411" y="256803"/>
                </a:lnTo>
                <a:lnTo>
                  <a:pt x="742571" y="264101"/>
                </a:lnTo>
                <a:lnTo>
                  <a:pt x="731778" y="272352"/>
                </a:lnTo>
                <a:lnTo>
                  <a:pt x="720034" y="281237"/>
                </a:lnTo>
                <a:lnTo>
                  <a:pt x="707971" y="291391"/>
                </a:lnTo>
                <a:lnTo>
                  <a:pt x="695274" y="301546"/>
                </a:lnTo>
                <a:lnTo>
                  <a:pt x="682577" y="312970"/>
                </a:lnTo>
                <a:lnTo>
                  <a:pt x="669245" y="325028"/>
                </a:lnTo>
                <a:lnTo>
                  <a:pt x="656230" y="337721"/>
                </a:lnTo>
                <a:lnTo>
                  <a:pt x="642898" y="351366"/>
                </a:lnTo>
                <a:lnTo>
                  <a:pt x="629884" y="365329"/>
                </a:lnTo>
                <a:lnTo>
                  <a:pt x="617186" y="380243"/>
                </a:lnTo>
                <a:lnTo>
                  <a:pt x="604489" y="396110"/>
                </a:lnTo>
                <a:lnTo>
                  <a:pt x="592427" y="411976"/>
                </a:lnTo>
                <a:lnTo>
                  <a:pt x="586396" y="420544"/>
                </a:lnTo>
                <a:lnTo>
                  <a:pt x="580682" y="429112"/>
                </a:lnTo>
                <a:lnTo>
                  <a:pt x="575286" y="437679"/>
                </a:lnTo>
                <a:lnTo>
                  <a:pt x="569889" y="446565"/>
                </a:lnTo>
                <a:lnTo>
                  <a:pt x="564811" y="455450"/>
                </a:lnTo>
                <a:lnTo>
                  <a:pt x="559732" y="464335"/>
                </a:lnTo>
                <a:lnTo>
                  <a:pt x="554970" y="473855"/>
                </a:lnTo>
                <a:lnTo>
                  <a:pt x="550526" y="483057"/>
                </a:lnTo>
                <a:lnTo>
                  <a:pt x="546400" y="492894"/>
                </a:lnTo>
                <a:lnTo>
                  <a:pt x="542273" y="502097"/>
                </a:lnTo>
                <a:lnTo>
                  <a:pt x="538464" y="512251"/>
                </a:lnTo>
                <a:lnTo>
                  <a:pt x="534972" y="522089"/>
                </a:lnTo>
                <a:lnTo>
                  <a:pt x="532115" y="532243"/>
                </a:lnTo>
                <a:lnTo>
                  <a:pt x="528941" y="542397"/>
                </a:lnTo>
                <a:lnTo>
                  <a:pt x="526719" y="552552"/>
                </a:lnTo>
                <a:lnTo>
                  <a:pt x="524814" y="563341"/>
                </a:lnTo>
                <a:lnTo>
                  <a:pt x="522592" y="573496"/>
                </a:lnTo>
                <a:lnTo>
                  <a:pt x="521323" y="584285"/>
                </a:lnTo>
                <a:lnTo>
                  <a:pt x="520370" y="595391"/>
                </a:lnTo>
                <a:lnTo>
                  <a:pt x="519736" y="605863"/>
                </a:lnTo>
                <a:lnTo>
                  <a:pt x="519736" y="617287"/>
                </a:lnTo>
                <a:lnTo>
                  <a:pt x="519736" y="628393"/>
                </a:lnTo>
                <a:lnTo>
                  <a:pt x="520370" y="639817"/>
                </a:lnTo>
                <a:lnTo>
                  <a:pt x="521640" y="650924"/>
                </a:lnTo>
                <a:lnTo>
                  <a:pt x="522910" y="662347"/>
                </a:lnTo>
                <a:lnTo>
                  <a:pt x="525132" y="674088"/>
                </a:lnTo>
                <a:lnTo>
                  <a:pt x="527671" y="685830"/>
                </a:lnTo>
                <a:lnTo>
                  <a:pt x="530846" y="697571"/>
                </a:lnTo>
                <a:lnTo>
                  <a:pt x="531798" y="700109"/>
                </a:lnTo>
                <a:lnTo>
                  <a:pt x="533385" y="703283"/>
                </a:lnTo>
                <a:lnTo>
                  <a:pt x="535607" y="706138"/>
                </a:lnTo>
                <a:lnTo>
                  <a:pt x="538464" y="709629"/>
                </a:lnTo>
                <a:lnTo>
                  <a:pt x="545130" y="717245"/>
                </a:lnTo>
                <a:lnTo>
                  <a:pt x="553701" y="725813"/>
                </a:lnTo>
                <a:lnTo>
                  <a:pt x="563858" y="735333"/>
                </a:lnTo>
                <a:lnTo>
                  <a:pt x="575603" y="744852"/>
                </a:lnTo>
                <a:lnTo>
                  <a:pt x="588300" y="755642"/>
                </a:lnTo>
                <a:lnTo>
                  <a:pt x="601950" y="766113"/>
                </a:lnTo>
                <a:lnTo>
                  <a:pt x="630836" y="788961"/>
                </a:lnTo>
                <a:lnTo>
                  <a:pt x="660992" y="811174"/>
                </a:lnTo>
                <a:lnTo>
                  <a:pt x="673980" y="820771"/>
                </a:lnTo>
                <a:lnTo>
                  <a:pt x="676549" y="818197"/>
                </a:lnTo>
                <a:lnTo>
                  <a:pt x="682891" y="811847"/>
                </a:lnTo>
                <a:lnTo>
                  <a:pt x="690500" y="804545"/>
                </a:lnTo>
                <a:lnTo>
                  <a:pt x="700329" y="795655"/>
                </a:lnTo>
                <a:lnTo>
                  <a:pt x="712060" y="785494"/>
                </a:lnTo>
                <a:lnTo>
                  <a:pt x="718401" y="780732"/>
                </a:lnTo>
                <a:lnTo>
                  <a:pt x="725376" y="775334"/>
                </a:lnTo>
                <a:lnTo>
                  <a:pt x="732352" y="770254"/>
                </a:lnTo>
                <a:lnTo>
                  <a:pt x="739961" y="765174"/>
                </a:lnTo>
                <a:lnTo>
                  <a:pt x="747570" y="760412"/>
                </a:lnTo>
                <a:lnTo>
                  <a:pt x="755497" y="755649"/>
                </a:lnTo>
                <a:lnTo>
                  <a:pt x="763423" y="751522"/>
                </a:lnTo>
                <a:lnTo>
                  <a:pt x="771350" y="747712"/>
                </a:lnTo>
                <a:lnTo>
                  <a:pt x="779593" y="744537"/>
                </a:lnTo>
                <a:lnTo>
                  <a:pt x="787837" y="741997"/>
                </a:lnTo>
                <a:lnTo>
                  <a:pt x="796080" y="739774"/>
                </a:lnTo>
                <a:lnTo>
                  <a:pt x="804007" y="738504"/>
                </a:lnTo>
                <a:lnTo>
                  <a:pt x="808128" y="738187"/>
                </a:lnTo>
                <a:lnTo>
                  <a:pt x="811933" y="738187"/>
                </a:lnTo>
                <a:lnTo>
                  <a:pt x="815738" y="738187"/>
                </a:lnTo>
                <a:lnTo>
                  <a:pt x="819859" y="738504"/>
                </a:lnTo>
                <a:lnTo>
                  <a:pt x="823347" y="739139"/>
                </a:lnTo>
                <a:lnTo>
                  <a:pt x="827469" y="740092"/>
                </a:lnTo>
                <a:lnTo>
                  <a:pt x="830956" y="741362"/>
                </a:lnTo>
                <a:lnTo>
                  <a:pt x="834444" y="742949"/>
                </a:lnTo>
                <a:lnTo>
                  <a:pt x="837932" y="744537"/>
                </a:lnTo>
                <a:lnTo>
                  <a:pt x="841419" y="746442"/>
                </a:lnTo>
                <a:lnTo>
                  <a:pt x="845224" y="748982"/>
                </a:lnTo>
                <a:lnTo>
                  <a:pt x="848077" y="751522"/>
                </a:lnTo>
                <a:lnTo>
                  <a:pt x="851565" y="754697"/>
                </a:lnTo>
                <a:lnTo>
                  <a:pt x="854419" y="757554"/>
                </a:lnTo>
                <a:lnTo>
                  <a:pt x="857272" y="761364"/>
                </a:lnTo>
                <a:lnTo>
                  <a:pt x="860443" y="765174"/>
                </a:lnTo>
                <a:lnTo>
                  <a:pt x="862979" y="769937"/>
                </a:lnTo>
                <a:lnTo>
                  <a:pt x="865833" y="774699"/>
                </a:lnTo>
                <a:lnTo>
                  <a:pt x="868052" y="779779"/>
                </a:lnTo>
                <a:lnTo>
                  <a:pt x="870589" y="785177"/>
                </a:lnTo>
                <a:lnTo>
                  <a:pt x="872174" y="789939"/>
                </a:lnTo>
                <a:lnTo>
                  <a:pt x="872808" y="795337"/>
                </a:lnTo>
                <a:lnTo>
                  <a:pt x="873125" y="800417"/>
                </a:lnTo>
                <a:lnTo>
                  <a:pt x="872808" y="805815"/>
                </a:lnTo>
                <a:lnTo>
                  <a:pt x="872174" y="810895"/>
                </a:lnTo>
                <a:lnTo>
                  <a:pt x="870906" y="816610"/>
                </a:lnTo>
                <a:lnTo>
                  <a:pt x="868686" y="822325"/>
                </a:lnTo>
                <a:lnTo>
                  <a:pt x="866784" y="828040"/>
                </a:lnTo>
                <a:lnTo>
                  <a:pt x="864247" y="833755"/>
                </a:lnTo>
                <a:lnTo>
                  <a:pt x="861077" y="839470"/>
                </a:lnTo>
                <a:lnTo>
                  <a:pt x="858223" y="844867"/>
                </a:lnTo>
                <a:lnTo>
                  <a:pt x="854419" y="850582"/>
                </a:lnTo>
                <a:lnTo>
                  <a:pt x="850614" y="855980"/>
                </a:lnTo>
                <a:lnTo>
                  <a:pt x="846809" y="861377"/>
                </a:lnTo>
                <a:lnTo>
                  <a:pt x="838883" y="872172"/>
                </a:lnTo>
                <a:lnTo>
                  <a:pt x="830322" y="882015"/>
                </a:lnTo>
                <a:lnTo>
                  <a:pt x="822079" y="891222"/>
                </a:lnTo>
                <a:lnTo>
                  <a:pt x="814469" y="899477"/>
                </a:lnTo>
                <a:lnTo>
                  <a:pt x="807177" y="906780"/>
                </a:lnTo>
                <a:lnTo>
                  <a:pt x="801280" y="912179"/>
                </a:lnTo>
                <a:lnTo>
                  <a:pt x="807327" y="916209"/>
                </a:lnTo>
                <a:lnTo>
                  <a:pt x="820976" y="924777"/>
                </a:lnTo>
                <a:lnTo>
                  <a:pt x="825483" y="927528"/>
                </a:lnTo>
                <a:lnTo>
                  <a:pt x="830507" y="922740"/>
                </a:lnTo>
                <a:lnTo>
                  <a:pt x="837466" y="916726"/>
                </a:lnTo>
                <a:lnTo>
                  <a:pt x="844425" y="910397"/>
                </a:lnTo>
                <a:lnTo>
                  <a:pt x="852332" y="904384"/>
                </a:lnTo>
                <a:lnTo>
                  <a:pt x="859924" y="898687"/>
                </a:lnTo>
                <a:lnTo>
                  <a:pt x="867831" y="893307"/>
                </a:lnTo>
                <a:lnTo>
                  <a:pt x="875739" y="887927"/>
                </a:lnTo>
                <a:lnTo>
                  <a:pt x="884596" y="882864"/>
                </a:lnTo>
                <a:lnTo>
                  <a:pt x="893136" y="878117"/>
                </a:lnTo>
                <a:lnTo>
                  <a:pt x="902309" y="873686"/>
                </a:lnTo>
                <a:lnTo>
                  <a:pt x="911798" y="869572"/>
                </a:lnTo>
                <a:lnTo>
                  <a:pt x="921287" y="865774"/>
                </a:lnTo>
                <a:lnTo>
                  <a:pt x="931409" y="862293"/>
                </a:lnTo>
                <a:lnTo>
                  <a:pt x="941847" y="859445"/>
                </a:lnTo>
                <a:lnTo>
                  <a:pt x="952285" y="856596"/>
                </a:lnTo>
                <a:lnTo>
                  <a:pt x="963356" y="854698"/>
                </a:lnTo>
                <a:lnTo>
                  <a:pt x="972212" y="853432"/>
                </a:lnTo>
                <a:lnTo>
                  <a:pt x="980753" y="852166"/>
                </a:lnTo>
                <a:lnTo>
                  <a:pt x="988660" y="851533"/>
                </a:lnTo>
                <a:lnTo>
                  <a:pt x="996252" y="850900"/>
                </a:lnTo>
                <a:lnTo>
                  <a:pt x="1003527" y="850900"/>
                </a:lnTo>
                <a:lnTo>
                  <a:pt x="1010169" y="851533"/>
                </a:lnTo>
                <a:lnTo>
                  <a:pt x="1016812" y="852166"/>
                </a:lnTo>
                <a:lnTo>
                  <a:pt x="1022505" y="853115"/>
                </a:lnTo>
                <a:lnTo>
                  <a:pt x="1028199" y="854381"/>
                </a:lnTo>
                <a:lnTo>
                  <a:pt x="1033260" y="855963"/>
                </a:lnTo>
                <a:lnTo>
                  <a:pt x="1038004" y="858179"/>
                </a:lnTo>
                <a:lnTo>
                  <a:pt x="1042116" y="860394"/>
                </a:lnTo>
                <a:lnTo>
                  <a:pt x="1046228" y="862609"/>
                </a:lnTo>
                <a:lnTo>
                  <a:pt x="1049391" y="865458"/>
                </a:lnTo>
                <a:lnTo>
                  <a:pt x="1052871" y="868306"/>
                </a:lnTo>
                <a:lnTo>
                  <a:pt x="1055401" y="871787"/>
                </a:lnTo>
                <a:lnTo>
                  <a:pt x="1057931" y="875268"/>
                </a:lnTo>
                <a:lnTo>
                  <a:pt x="1059513" y="879066"/>
                </a:lnTo>
                <a:lnTo>
                  <a:pt x="1061095" y="882864"/>
                </a:lnTo>
                <a:lnTo>
                  <a:pt x="1062043" y="887294"/>
                </a:lnTo>
                <a:lnTo>
                  <a:pt x="1062992" y="891725"/>
                </a:lnTo>
                <a:lnTo>
                  <a:pt x="1063625" y="896472"/>
                </a:lnTo>
                <a:lnTo>
                  <a:pt x="1063625" y="901219"/>
                </a:lnTo>
                <a:lnTo>
                  <a:pt x="1062992" y="906283"/>
                </a:lnTo>
                <a:lnTo>
                  <a:pt x="1062360" y="911663"/>
                </a:lnTo>
                <a:lnTo>
                  <a:pt x="1061411" y="917043"/>
                </a:lnTo>
                <a:lnTo>
                  <a:pt x="1060146" y="922740"/>
                </a:lnTo>
                <a:lnTo>
                  <a:pt x="1058564" y="928436"/>
                </a:lnTo>
                <a:lnTo>
                  <a:pt x="1056350" y="934133"/>
                </a:lnTo>
                <a:lnTo>
                  <a:pt x="1054136" y="940146"/>
                </a:lnTo>
                <a:lnTo>
                  <a:pt x="1051605" y="946475"/>
                </a:lnTo>
                <a:lnTo>
                  <a:pt x="1048442" y="952805"/>
                </a:lnTo>
                <a:lnTo>
                  <a:pt x="1044963" y="959134"/>
                </a:lnTo>
                <a:lnTo>
                  <a:pt x="1041167" y="966096"/>
                </a:lnTo>
                <a:lnTo>
                  <a:pt x="1036739" y="973375"/>
                </a:lnTo>
                <a:lnTo>
                  <a:pt x="1031994" y="980654"/>
                </a:lnTo>
                <a:lnTo>
                  <a:pt x="1026933" y="988250"/>
                </a:lnTo>
                <a:lnTo>
                  <a:pt x="1021240" y="995845"/>
                </a:lnTo>
                <a:lnTo>
                  <a:pt x="1008904" y="1011353"/>
                </a:lnTo>
                <a:lnTo>
                  <a:pt x="997613" y="1025070"/>
                </a:lnTo>
                <a:lnTo>
                  <a:pt x="998737" y="1025688"/>
                </a:lnTo>
                <a:lnTo>
                  <a:pt x="1020087" y="1037234"/>
                </a:lnTo>
                <a:lnTo>
                  <a:pt x="1021090" y="1036320"/>
                </a:lnTo>
                <a:lnTo>
                  <a:pt x="1031219" y="1027112"/>
                </a:lnTo>
                <a:lnTo>
                  <a:pt x="1052110" y="1009332"/>
                </a:lnTo>
                <a:lnTo>
                  <a:pt x="1071419" y="993774"/>
                </a:lnTo>
                <a:lnTo>
                  <a:pt x="1088828" y="979804"/>
                </a:lnTo>
                <a:lnTo>
                  <a:pt x="1104021" y="968374"/>
                </a:lnTo>
                <a:lnTo>
                  <a:pt x="1116050" y="959802"/>
                </a:lnTo>
                <a:lnTo>
                  <a:pt x="1125862" y="952182"/>
                </a:lnTo>
                <a:lnTo>
                  <a:pt x="1136624" y="950277"/>
                </a:lnTo>
                <a:lnTo>
                  <a:pt x="1146437" y="949007"/>
                </a:lnTo>
                <a:lnTo>
                  <a:pt x="1156249" y="948372"/>
                </a:lnTo>
                <a:lnTo>
                  <a:pt x="1164795" y="947737"/>
                </a:lnTo>
                <a:lnTo>
                  <a:pt x="1172709" y="947737"/>
                </a:lnTo>
                <a:lnTo>
                  <a:pt x="1180622" y="948372"/>
                </a:lnTo>
                <a:lnTo>
                  <a:pt x="1187586" y="949007"/>
                </a:lnTo>
                <a:lnTo>
                  <a:pt x="1193916" y="949959"/>
                </a:lnTo>
                <a:lnTo>
                  <a:pt x="1199930" y="951547"/>
                </a:lnTo>
                <a:lnTo>
                  <a:pt x="1204995" y="953452"/>
                </a:lnTo>
                <a:lnTo>
                  <a:pt x="1209743" y="955674"/>
                </a:lnTo>
                <a:lnTo>
                  <a:pt x="1214174" y="958214"/>
                </a:lnTo>
                <a:lnTo>
                  <a:pt x="1217656" y="961072"/>
                </a:lnTo>
                <a:lnTo>
                  <a:pt x="1221138" y="964247"/>
                </a:lnTo>
                <a:lnTo>
                  <a:pt x="1223670" y="967739"/>
                </a:lnTo>
                <a:lnTo>
                  <a:pt x="1226202" y="971232"/>
                </a:lnTo>
                <a:lnTo>
                  <a:pt x="1228102" y="975359"/>
                </a:lnTo>
                <a:lnTo>
                  <a:pt x="1229684" y="979804"/>
                </a:lnTo>
                <a:lnTo>
                  <a:pt x="1230634" y="983932"/>
                </a:lnTo>
                <a:lnTo>
                  <a:pt x="1231583" y="988694"/>
                </a:lnTo>
                <a:lnTo>
                  <a:pt x="1231900" y="993774"/>
                </a:lnTo>
                <a:lnTo>
                  <a:pt x="1231900" y="998854"/>
                </a:lnTo>
                <a:lnTo>
                  <a:pt x="1231267" y="1003934"/>
                </a:lnTo>
                <a:lnTo>
                  <a:pt x="1230317" y="1009650"/>
                </a:lnTo>
                <a:lnTo>
                  <a:pt x="1229368" y="1015365"/>
                </a:lnTo>
                <a:lnTo>
                  <a:pt x="1228102" y="1021080"/>
                </a:lnTo>
                <a:lnTo>
                  <a:pt x="1226519" y="1027112"/>
                </a:lnTo>
                <a:lnTo>
                  <a:pt x="1224303" y="1033145"/>
                </a:lnTo>
                <a:lnTo>
                  <a:pt x="1222088" y="1039177"/>
                </a:lnTo>
                <a:lnTo>
                  <a:pt x="1219872" y="1045527"/>
                </a:lnTo>
                <a:lnTo>
                  <a:pt x="1214174" y="1058227"/>
                </a:lnTo>
                <a:lnTo>
                  <a:pt x="1207527" y="1070927"/>
                </a:lnTo>
                <a:lnTo>
                  <a:pt x="1200563" y="1084262"/>
                </a:lnTo>
                <a:lnTo>
                  <a:pt x="1192650" y="1097280"/>
                </a:lnTo>
                <a:lnTo>
                  <a:pt x="1184104" y="1110297"/>
                </a:lnTo>
                <a:lnTo>
                  <a:pt x="1177556" y="1120028"/>
                </a:lnTo>
                <a:lnTo>
                  <a:pt x="1226114" y="1144685"/>
                </a:lnTo>
                <a:lnTo>
                  <a:pt x="1235618" y="1136968"/>
                </a:lnTo>
                <a:lnTo>
                  <a:pt x="1241959" y="1131570"/>
                </a:lnTo>
                <a:lnTo>
                  <a:pt x="1248934" y="1126173"/>
                </a:lnTo>
                <a:lnTo>
                  <a:pt x="1256227" y="1121093"/>
                </a:lnTo>
                <a:lnTo>
                  <a:pt x="1263836" y="1116330"/>
                </a:lnTo>
                <a:lnTo>
                  <a:pt x="1271445" y="1111250"/>
                </a:lnTo>
                <a:lnTo>
                  <a:pt x="1279055" y="1106488"/>
                </a:lnTo>
                <a:lnTo>
                  <a:pt x="1286981" y="1102678"/>
                </a:lnTo>
                <a:lnTo>
                  <a:pt x="1295542" y="1098868"/>
                </a:lnTo>
                <a:lnTo>
                  <a:pt x="1303468" y="1095375"/>
                </a:lnTo>
                <a:lnTo>
                  <a:pt x="1304197" y="1095150"/>
                </a:lnTo>
                <a:lnTo>
                  <a:pt x="1255077" y="1053085"/>
                </a:lnTo>
                <a:lnTo>
                  <a:pt x="1253172" y="1051499"/>
                </a:lnTo>
                <a:lnTo>
                  <a:pt x="1251585" y="1049280"/>
                </a:lnTo>
                <a:lnTo>
                  <a:pt x="1249997" y="1047378"/>
                </a:lnTo>
                <a:lnTo>
                  <a:pt x="1248727" y="1045158"/>
                </a:lnTo>
                <a:lnTo>
                  <a:pt x="1247775" y="1042622"/>
                </a:lnTo>
                <a:lnTo>
                  <a:pt x="1247140" y="1040402"/>
                </a:lnTo>
                <a:lnTo>
                  <a:pt x="1246505" y="1038183"/>
                </a:lnTo>
                <a:lnTo>
                  <a:pt x="1246187" y="1035646"/>
                </a:lnTo>
                <a:lnTo>
                  <a:pt x="1246187" y="1033110"/>
                </a:lnTo>
                <a:lnTo>
                  <a:pt x="1246505" y="1030890"/>
                </a:lnTo>
                <a:lnTo>
                  <a:pt x="1246822" y="1028354"/>
                </a:lnTo>
                <a:lnTo>
                  <a:pt x="1247457" y="1026135"/>
                </a:lnTo>
                <a:lnTo>
                  <a:pt x="1248092" y="1023281"/>
                </a:lnTo>
                <a:lnTo>
                  <a:pt x="1249362" y="1021379"/>
                </a:lnTo>
                <a:lnTo>
                  <a:pt x="1250632" y="1019159"/>
                </a:lnTo>
                <a:lnTo>
                  <a:pt x="1252537" y="1016940"/>
                </a:lnTo>
                <a:lnTo>
                  <a:pt x="1254125" y="1015037"/>
                </a:lnTo>
                <a:lnTo>
                  <a:pt x="1256030" y="1013452"/>
                </a:lnTo>
                <a:lnTo>
                  <a:pt x="1258252" y="1012184"/>
                </a:lnTo>
                <a:lnTo>
                  <a:pt x="1260475" y="1010599"/>
                </a:lnTo>
                <a:lnTo>
                  <a:pt x="1262380" y="1009647"/>
                </a:lnTo>
                <a:lnTo>
                  <a:pt x="1264920" y="1009013"/>
                </a:lnTo>
                <a:lnTo>
                  <a:pt x="1267460" y="1008379"/>
                </a:lnTo>
                <a:lnTo>
                  <a:pt x="1269682" y="1008062"/>
                </a:lnTo>
                <a:lnTo>
                  <a:pt x="1272222" y="1008062"/>
                </a:lnTo>
                <a:lnTo>
                  <a:pt x="1274762" y="1008062"/>
                </a:lnTo>
                <a:lnTo>
                  <a:pt x="1277302" y="1008696"/>
                </a:lnTo>
                <a:lnTo>
                  <a:pt x="1279525" y="1009013"/>
                </a:lnTo>
                <a:lnTo>
                  <a:pt x="1281747" y="1009964"/>
                </a:lnTo>
                <a:lnTo>
                  <a:pt x="1284287" y="1010916"/>
                </a:lnTo>
                <a:lnTo>
                  <a:pt x="1286510" y="1012818"/>
                </a:lnTo>
                <a:lnTo>
                  <a:pt x="1288415" y="1014086"/>
                </a:lnTo>
                <a:lnTo>
                  <a:pt x="1476735" y="1175116"/>
                </a:lnTo>
                <a:lnTo>
                  <a:pt x="1485356" y="1180861"/>
                </a:lnTo>
                <a:lnTo>
                  <a:pt x="1496783" y="1187525"/>
                </a:lnTo>
                <a:lnTo>
                  <a:pt x="1503132" y="1191015"/>
                </a:lnTo>
                <a:lnTo>
                  <a:pt x="1509798" y="1194506"/>
                </a:lnTo>
                <a:lnTo>
                  <a:pt x="1516781" y="1197679"/>
                </a:lnTo>
                <a:lnTo>
                  <a:pt x="1523765" y="1200852"/>
                </a:lnTo>
                <a:lnTo>
                  <a:pt x="1531066" y="1203708"/>
                </a:lnTo>
                <a:lnTo>
                  <a:pt x="1538367" y="1206247"/>
                </a:lnTo>
                <a:lnTo>
                  <a:pt x="1545668" y="1208151"/>
                </a:lnTo>
                <a:lnTo>
                  <a:pt x="1552969" y="1209738"/>
                </a:lnTo>
                <a:lnTo>
                  <a:pt x="1560587" y="1210690"/>
                </a:lnTo>
                <a:lnTo>
                  <a:pt x="1567888" y="1211324"/>
                </a:lnTo>
                <a:lnTo>
                  <a:pt x="1572649" y="1210690"/>
                </a:lnTo>
                <a:lnTo>
                  <a:pt x="1577411" y="1210372"/>
                </a:lnTo>
                <a:lnTo>
                  <a:pt x="1581855" y="1209420"/>
                </a:lnTo>
                <a:lnTo>
                  <a:pt x="1586299" y="1208151"/>
                </a:lnTo>
                <a:lnTo>
                  <a:pt x="1590108" y="1206564"/>
                </a:lnTo>
                <a:lnTo>
                  <a:pt x="1593917" y="1204026"/>
                </a:lnTo>
                <a:lnTo>
                  <a:pt x="1597409" y="1201804"/>
                </a:lnTo>
                <a:lnTo>
                  <a:pt x="1600900" y="1198948"/>
                </a:lnTo>
                <a:lnTo>
                  <a:pt x="1601535" y="1197996"/>
                </a:lnTo>
                <a:lnTo>
                  <a:pt x="1601853" y="1197362"/>
                </a:lnTo>
                <a:lnTo>
                  <a:pt x="1602170" y="1195141"/>
                </a:lnTo>
                <a:lnTo>
                  <a:pt x="1602170" y="1191967"/>
                </a:lnTo>
                <a:lnTo>
                  <a:pt x="1601218" y="1188159"/>
                </a:lnTo>
                <a:lnTo>
                  <a:pt x="1599948" y="1183717"/>
                </a:lnTo>
                <a:lnTo>
                  <a:pt x="1597726" y="1178640"/>
                </a:lnTo>
                <a:lnTo>
                  <a:pt x="1595504" y="1173245"/>
                </a:lnTo>
                <a:lnTo>
                  <a:pt x="1592647" y="1167533"/>
                </a:lnTo>
                <a:lnTo>
                  <a:pt x="1589155" y="1161186"/>
                </a:lnTo>
                <a:lnTo>
                  <a:pt x="1585029" y="1154523"/>
                </a:lnTo>
                <a:lnTo>
                  <a:pt x="1580902" y="1147541"/>
                </a:lnTo>
                <a:lnTo>
                  <a:pt x="1576141" y="1140560"/>
                </a:lnTo>
                <a:lnTo>
                  <a:pt x="1570745" y="1132944"/>
                </a:lnTo>
                <a:lnTo>
                  <a:pt x="1565031" y="1125646"/>
                </a:lnTo>
                <a:lnTo>
                  <a:pt x="1559000" y="1118347"/>
                </a:lnTo>
                <a:lnTo>
                  <a:pt x="1552334" y="1111049"/>
                </a:lnTo>
                <a:lnTo>
                  <a:pt x="1550747" y="1109145"/>
                </a:lnTo>
                <a:lnTo>
                  <a:pt x="1549477" y="1106923"/>
                </a:lnTo>
                <a:lnTo>
                  <a:pt x="1548525" y="1105020"/>
                </a:lnTo>
                <a:lnTo>
                  <a:pt x="1548518" y="1105002"/>
                </a:lnTo>
                <a:lnTo>
                  <a:pt x="1288131" y="881697"/>
                </a:lnTo>
                <a:lnTo>
                  <a:pt x="1286218" y="880109"/>
                </a:lnTo>
                <a:lnTo>
                  <a:pt x="1284625" y="878204"/>
                </a:lnTo>
                <a:lnTo>
                  <a:pt x="1283350" y="875982"/>
                </a:lnTo>
                <a:lnTo>
                  <a:pt x="1282394" y="873759"/>
                </a:lnTo>
                <a:lnTo>
                  <a:pt x="1281119" y="871854"/>
                </a:lnTo>
                <a:lnTo>
                  <a:pt x="1280162" y="869314"/>
                </a:lnTo>
                <a:lnTo>
                  <a:pt x="1279844" y="866774"/>
                </a:lnTo>
                <a:lnTo>
                  <a:pt x="1279525" y="864552"/>
                </a:lnTo>
                <a:lnTo>
                  <a:pt x="1279525" y="862012"/>
                </a:lnTo>
                <a:lnTo>
                  <a:pt x="1279525" y="859472"/>
                </a:lnTo>
                <a:lnTo>
                  <a:pt x="1279844" y="857249"/>
                </a:lnTo>
                <a:lnTo>
                  <a:pt x="1280481" y="854709"/>
                </a:lnTo>
                <a:lnTo>
                  <a:pt x="1281437" y="852487"/>
                </a:lnTo>
                <a:lnTo>
                  <a:pt x="1282712" y="849947"/>
                </a:lnTo>
                <a:lnTo>
                  <a:pt x="1283987" y="847724"/>
                </a:lnTo>
                <a:lnTo>
                  <a:pt x="1285581" y="845819"/>
                </a:lnTo>
                <a:lnTo>
                  <a:pt x="1287493" y="843597"/>
                </a:lnTo>
                <a:lnTo>
                  <a:pt x="1289406" y="842009"/>
                </a:lnTo>
                <a:lnTo>
                  <a:pt x="1291637" y="840739"/>
                </a:lnTo>
                <a:lnTo>
                  <a:pt x="1293549" y="839469"/>
                </a:lnTo>
                <a:lnTo>
                  <a:pt x="1296099" y="838517"/>
                </a:lnTo>
                <a:lnTo>
                  <a:pt x="1298330" y="837882"/>
                </a:lnTo>
                <a:lnTo>
                  <a:pt x="1300561" y="837247"/>
                </a:lnTo>
                <a:lnTo>
                  <a:pt x="1303430" y="836929"/>
                </a:lnTo>
                <a:lnTo>
                  <a:pt x="1305661" y="836612"/>
                </a:lnTo>
                <a:lnTo>
                  <a:pt x="1308211" y="836929"/>
                </a:lnTo>
                <a:lnTo>
                  <a:pt x="1310761" y="837247"/>
                </a:lnTo>
                <a:lnTo>
                  <a:pt x="1312992" y="838199"/>
                </a:lnTo>
                <a:lnTo>
                  <a:pt x="1315542" y="839152"/>
                </a:lnTo>
                <a:lnTo>
                  <a:pt x="1317773" y="840104"/>
                </a:lnTo>
                <a:lnTo>
                  <a:pt x="1319685" y="841374"/>
                </a:lnTo>
                <a:lnTo>
                  <a:pt x="1322235" y="842962"/>
                </a:lnTo>
                <a:lnTo>
                  <a:pt x="1599213" y="1080452"/>
                </a:lnTo>
                <a:lnTo>
                  <a:pt x="1601126" y="1082675"/>
                </a:lnTo>
                <a:lnTo>
                  <a:pt x="1602720" y="1084262"/>
                </a:lnTo>
                <a:lnTo>
                  <a:pt x="1603369" y="1085394"/>
                </a:lnTo>
                <a:lnTo>
                  <a:pt x="1603757" y="1085663"/>
                </a:lnTo>
                <a:lnTo>
                  <a:pt x="1609153" y="1089153"/>
                </a:lnTo>
                <a:lnTo>
                  <a:pt x="1614867" y="1092326"/>
                </a:lnTo>
                <a:lnTo>
                  <a:pt x="1621216" y="1095500"/>
                </a:lnTo>
                <a:lnTo>
                  <a:pt x="1627882" y="1098673"/>
                </a:lnTo>
                <a:lnTo>
                  <a:pt x="1634865" y="1101529"/>
                </a:lnTo>
                <a:lnTo>
                  <a:pt x="1642484" y="1104385"/>
                </a:lnTo>
                <a:lnTo>
                  <a:pt x="1650737" y="1106289"/>
                </a:lnTo>
                <a:lnTo>
                  <a:pt x="1658673" y="1107875"/>
                </a:lnTo>
                <a:lnTo>
                  <a:pt x="1667243" y="1109462"/>
                </a:lnTo>
                <a:lnTo>
                  <a:pt x="1676131" y="1109779"/>
                </a:lnTo>
                <a:lnTo>
                  <a:pt x="1680893" y="1109462"/>
                </a:lnTo>
                <a:lnTo>
                  <a:pt x="1685654" y="1109145"/>
                </a:lnTo>
                <a:lnTo>
                  <a:pt x="1690733" y="1108510"/>
                </a:lnTo>
                <a:lnTo>
                  <a:pt x="1695494" y="1107241"/>
                </a:lnTo>
                <a:lnTo>
                  <a:pt x="1700256" y="1105971"/>
                </a:lnTo>
                <a:lnTo>
                  <a:pt x="1705017" y="1104702"/>
                </a:lnTo>
                <a:lnTo>
                  <a:pt x="1709461" y="1102798"/>
                </a:lnTo>
                <a:lnTo>
                  <a:pt x="1713905" y="1100577"/>
                </a:lnTo>
                <a:lnTo>
                  <a:pt x="1718349" y="1098356"/>
                </a:lnTo>
                <a:lnTo>
                  <a:pt x="1722158" y="1095817"/>
                </a:lnTo>
                <a:lnTo>
                  <a:pt x="1725015" y="1092961"/>
                </a:lnTo>
                <a:lnTo>
                  <a:pt x="1726920" y="1090740"/>
                </a:lnTo>
                <a:lnTo>
                  <a:pt x="1728824" y="1088201"/>
                </a:lnTo>
                <a:lnTo>
                  <a:pt x="1729777" y="1085980"/>
                </a:lnTo>
                <a:lnTo>
                  <a:pt x="1730411" y="1083759"/>
                </a:lnTo>
                <a:lnTo>
                  <a:pt x="1730729" y="1081220"/>
                </a:lnTo>
                <a:lnTo>
                  <a:pt x="1731046" y="1078681"/>
                </a:lnTo>
                <a:lnTo>
                  <a:pt x="1731364" y="1075508"/>
                </a:lnTo>
                <a:lnTo>
                  <a:pt x="1731046" y="1072652"/>
                </a:lnTo>
                <a:lnTo>
                  <a:pt x="1730729" y="1069796"/>
                </a:lnTo>
                <a:lnTo>
                  <a:pt x="1729459" y="1063450"/>
                </a:lnTo>
                <a:lnTo>
                  <a:pt x="1727237" y="1056468"/>
                </a:lnTo>
                <a:lnTo>
                  <a:pt x="1724380" y="1049487"/>
                </a:lnTo>
                <a:lnTo>
                  <a:pt x="1721523" y="1042506"/>
                </a:lnTo>
                <a:lnTo>
                  <a:pt x="1717397" y="1035525"/>
                </a:lnTo>
                <a:lnTo>
                  <a:pt x="1713270" y="1028226"/>
                </a:lnTo>
                <a:lnTo>
                  <a:pt x="1708826" y="1021245"/>
                </a:lnTo>
                <a:lnTo>
                  <a:pt x="1704065" y="1014581"/>
                </a:lnTo>
                <a:lnTo>
                  <a:pt x="1699303" y="1008235"/>
                </a:lnTo>
                <a:lnTo>
                  <a:pt x="1694542" y="1001888"/>
                </a:lnTo>
                <a:lnTo>
                  <a:pt x="1685337" y="990781"/>
                </a:lnTo>
                <a:lnTo>
                  <a:pt x="1677083" y="982213"/>
                </a:lnTo>
                <a:lnTo>
                  <a:pt x="1675496" y="980309"/>
                </a:lnTo>
                <a:lnTo>
                  <a:pt x="1674227" y="978406"/>
                </a:lnTo>
                <a:lnTo>
                  <a:pt x="1672005" y="974598"/>
                </a:lnTo>
                <a:lnTo>
                  <a:pt x="1671927" y="974324"/>
                </a:lnTo>
                <a:lnTo>
                  <a:pt x="1444336" y="780150"/>
                </a:lnTo>
                <a:lnTo>
                  <a:pt x="1442107" y="778243"/>
                </a:lnTo>
                <a:lnTo>
                  <a:pt x="1440514" y="776336"/>
                </a:lnTo>
                <a:lnTo>
                  <a:pt x="1439240" y="774429"/>
                </a:lnTo>
                <a:lnTo>
                  <a:pt x="1437966" y="771886"/>
                </a:lnTo>
                <a:lnTo>
                  <a:pt x="1436692" y="769978"/>
                </a:lnTo>
                <a:lnTo>
                  <a:pt x="1436055" y="767753"/>
                </a:lnTo>
                <a:lnTo>
                  <a:pt x="1435418" y="764892"/>
                </a:lnTo>
                <a:lnTo>
                  <a:pt x="1435100" y="762667"/>
                </a:lnTo>
                <a:lnTo>
                  <a:pt x="1435100" y="760442"/>
                </a:lnTo>
                <a:lnTo>
                  <a:pt x="1435418" y="757581"/>
                </a:lnTo>
                <a:lnTo>
                  <a:pt x="1435737" y="755356"/>
                </a:lnTo>
                <a:lnTo>
                  <a:pt x="1436374" y="752813"/>
                </a:lnTo>
                <a:lnTo>
                  <a:pt x="1437329" y="750588"/>
                </a:lnTo>
                <a:lnTo>
                  <a:pt x="1438603" y="748363"/>
                </a:lnTo>
                <a:lnTo>
                  <a:pt x="1439877" y="745820"/>
                </a:lnTo>
                <a:lnTo>
                  <a:pt x="1441470" y="743912"/>
                </a:lnTo>
                <a:lnTo>
                  <a:pt x="1443062" y="742005"/>
                </a:lnTo>
                <a:lnTo>
                  <a:pt x="1445292" y="740098"/>
                </a:lnTo>
                <a:lnTo>
                  <a:pt x="1447203" y="738826"/>
                </a:lnTo>
                <a:lnTo>
                  <a:pt x="1449114" y="737555"/>
                </a:lnTo>
                <a:lnTo>
                  <a:pt x="1451662" y="736601"/>
                </a:lnTo>
                <a:lnTo>
                  <a:pt x="1453891" y="735966"/>
                </a:lnTo>
                <a:lnTo>
                  <a:pt x="1456120" y="735330"/>
                </a:lnTo>
                <a:lnTo>
                  <a:pt x="1458987" y="735012"/>
                </a:lnTo>
                <a:lnTo>
                  <a:pt x="1461216" y="735012"/>
                </a:lnTo>
                <a:lnTo>
                  <a:pt x="1464083" y="735330"/>
                </a:lnTo>
                <a:lnTo>
                  <a:pt x="1466312" y="735648"/>
                </a:lnTo>
                <a:lnTo>
                  <a:pt x="1468542" y="736283"/>
                </a:lnTo>
                <a:lnTo>
                  <a:pt x="1471089" y="736919"/>
                </a:lnTo>
                <a:lnTo>
                  <a:pt x="1473319" y="738191"/>
                </a:lnTo>
                <a:lnTo>
                  <a:pt x="1475548" y="739462"/>
                </a:lnTo>
                <a:lnTo>
                  <a:pt x="1477778" y="741369"/>
                </a:lnTo>
                <a:lnTo>
                  <a:pt x="1720261" y="947946"/>
                </a:lnTo>
                <a:lnTo>
                  <a:pt x="1725967" y="950798"/>
                </a:lnTo>
                <a:lnTo>
                  <a:pt x="1748505" y="962222"/>
                </a:lnTo>
                <a:lnTo>
                  <a:pt x="1760250" y="967934"/>
                </a:lnTo>
                <a:lnTo>
                  <a:pt x="1771043" y="972694"/>
                </a:lnTo>
                <a:lnTo>
                  <a:pt x="1782153" y="976819"/>
                </a:lnTo>
                <a:lnTo>
                  <a:pt x="1787549" y="978723"/>
                </a:lnTo>
                <a:lnTo>
                  <a:pt x="1792628" y="980309"/>
                </a:lnTo>
                <a:lnTo>
                  <a:pt x="1797389" y="981579"/>
                </a:lnTo>
                <a:lnTo>
                  <a:pt x="1802468" y="982531"/>
                </a:lnTo>
                <a:lnTo>
                  <a:pt x="1806912" y="982848"/>
                </a:lnTo>
                <a:lnTo>
                  <a:pt x="1811673" y="983165"/>
                </a:lnTo>
                <a:lnTo>
                  <a:pt x="1814848" y="983165"/>
                </a:lnTo>
                <a:lnTo>
                  <a:pt x="1818974" y="982531"/>
                </a:lnTo>
                <a:lnTo>
                  <a:pt x="1820879" y="981896"/>
                </a:lnTo>
                <a:lnTo>
                  <a:pt x="1823101" y="981261"/>
                </a:lnTo>
                <a:lnTo>
                  <a:pt x="1825640" y="979992"/>
                </a:lnTo>
                <a:lnTo>
                  <a:pt x="1827862" y="977771"/>
                </a:lnTo>
                <a:lnTo>
                  <a:pt x="1829767" y="975867"/>
                </a:lnTo>
                <a:lnTo>
                  <a:pt x="1832306" y="973328"/>
                </a:lnTo>
                <a:lnTo>
                  <a:pt x="1834528" y="969838"/>
                </a:lnTo>
                <a:lnTo>
                  <a:pt x="1836433" y="965395"/>
                </a:lnTo>
                <a:lnTo>
                  <a:pt x="1838972" y="960953"/>
                </a:lnTo>
                <a:lnTo>
                  <a:pt x="1840559" y="955558"/>
                </a:lnTo>
                <a:lnTo>
                  <a:pt x="1842464" y="948894"/>
                </a:lnTo>
                <a:lnTo>
                  <a:pt x="1844369" y="941596"/>
                </a:lnTo>
                <a:lnTo>
                  <a:pt x="1845321" y="935884"/>
                </a:lnTo>
                <a:lnTo>
                  <a:pt x="1845638" y="929854"/>
                </a:lnTo>
                <a:lnTo>
                  <a:pt x="1845321" y="924143"/>
                </a:lnTo>
                <a:lnTo>
                  <a:pt x="1844686" y="918113"/>
                </a:lnTo>
                <a:lnTo>
                  <a:pt x="1843099" y="912401"/>
                </a:lnTo>
                <a:lnTo>
                  <a:pt x="1841194" y="906689"/>
                </a:lnTo>
                <a:lnTo>
                  <a:pt x="1839290" y="901295"/>
                </a:lnTo>
                <a:lnTo>
                  <a:pt x="1836433" y="895900"/>
                </a:lnTo>
                <a:lnTo>
                  <a:pt x="1833576" y="890188"/>
                </a:lnTo>
                <a:lnTo>
                  <a:pt x="1830719" y="884794"/>
                </a:lnTo>
                <a:lnTo>
                  <a:pt x="1823101" y="874005"/>
                </a:lnTo>
                <a:lnTo>
                  <a:pt x="1815483" y="863216"/>
                </a:lnTo>
                <a:lnTo>
                  <a:pt x="1807864" y="852744"/>
                </a:lnTo>
                <a:lnTo>
                  <a:pt x="1798976" y="841320"/>
                </a:lnTo>
                <a:lnTo>
                  <a:pt x="1794850" y="835608"/>
                </a:lnTo>
                <a:lnTo>
                  <a:pt x="1791041" y="829896"/>
                </a:lnTo>
                <a:lnTo>
                  <a:pt x="1783105" y="817520"/>
                </a:lnTo>
                <a:lnTo>
                  <a:pt x="1775487" y="804510"/>
                </a:lnTo>
                <a:lnTo>
                  <a:pt x="1772927" y="799925"/>
                </a:lnTo>
                <a:lnTo>
                  <a:pt x="1762353" y="789648"/>
                </a:lnTo>
                <a:lnTo>
                  <a:pt x="1738534" y="767435"/>
                </a:lnTo>
                <a:lnTo>
                  <a:pt x="1711856" y="742048"/>
                </a:lnTo>
                <a:lnTo>
                  <a:pt x="1682955" y="714758"/>
                </a:lnTo>
                <a:lnTo>
                  <a:pt x="1652148" y="686833"/>
                </a:lnTo>
                <a:lnTo>
                  <a:pt x="1620389" y="659225"/>
                </a:lnTo>
                <a:lnTo>
                  <a:pt x="1588630" y="631935"/>
                </a:lnTo>
                <a:lnTo>
                  <a:pt x="1573385" y="619242"/>
                </a:lnTo>
                <a:lnTo>
                  <a:pt x="1557823" y="606866"/>
                </a:lnTo>
                <a:lnTo>
                  <a:pt x="1542896" y="595125"/>
                </a:lnTo>
                <a:lnTo>
                  <a:pt x="1528605" y="584018"/>
                </a:lnTo>
                <a:lnTo>
                  <a:pt x="1514948" y="574181"/>
                </a:lnTo>
                <a:lnTo>
                  <a:pt x="1501609" y="564661"/>
                </a:lnTo>
                <a:lnTo>
                  <a:pt x="1489223" y="557045"/>
                </a:lnTo>
                <a:lnTo>
                  <a:pt x="1477790" y="550064"/>
                </a:lnTo>
                <a:lnTo>
                  <a:pt x="1466992" y="544669"/>
                </a:lnTo>
                <a:lnTo>
                  <a:pt x="1462228" y="542448"/>
                </a:lnTo>
                <a:lnTo>
                  <a:pt x="1457781" y="540544"/>
                </a:lnTo>
                <a:lnTo>
                  <a:pt x="1453335" y="538957"/>
                </a:lnTo>
                <a:lnTo>
                  <a:pt x="1449206" y="538005"/>
                </a:lnTo>
                <a:lnTo>
                  <a:pt x="1445713" y="537371"/>
                </a:lnTo>
                <a:lnTo>
                  <a:pt x="1442219" y="537371"/>
                </a:lnTo>
                <a:lnTo>
                  <a:pt x="1429516" y="537053"/>
                </a:lnTo>
                <a:lnTo>
                  <a:pt x="1417129" y="536101"/>
                </a:lnTo>
                <a:lnTo>
                  <a:pt x="1393310" y="533563"/>
                </a:lnTo>
                <a:lnTo>
                  <a:pt x="1381559" y="532928"/>
                </a:lnTo>
                <a:lnTo>
                  <a:pt x="1369808" y="532611"/>
                </a:lnTo>
                <a:lnTo>
                  <a:pt x="1363774" y="532928"/>
                </a:lnTo>
                <a:lnTo>
                  <a:pt x="1357740" y="533245"/>
                </a:lnTo>
                <a:lnTo>
                  <a:pt x="1351705" y="533880"/>
                </a:lnTo>
                <a:lnTo>
                  <a:pt x="1345671" y="535149"/>
                </a:lnTo>
                <a:lnTo>
                  <a:pt x="1339637" y="536419"/>
                </a:lnTo>
                <a:lnTo>
                  <a:pt x="1333920" y="538323"/>
                </a:lnTo>
                <a:lnTo>
                  <a:pt x="1327568" y="540227"/>
                </a:lnTo>
                <a:lnTo>
                  <a:pt x="1321534" y="543083"/>
                </a:lnTo>
                <a:lnTo>
                  <a:pt x="1315182" y="546256"/>
                </a:lnTo>
                <a:lnTo>
                  <a:pt x="1308830" y="549746"/>
                </a:lnTo>
                <a:lnTo>
                  <a:pt x="1302161" y="553872"/>
                </a:lnTo>
                <a:lnTo>
                  <a:pt x="1295491" y="558949"/>
                </a:lnTo>
                <a:lnTo>
                  <a:pt x="1288822" y="564344"/>
                </a:lnTo>
                <a:lnTo>
                  <a:pt x="1281517" y="570373"/>
                </a:lnTo>
                <a:lnTo>
                  <a:pt x="1274530" y="577037"/>
                </a:lnTo>
                <a:lnTo>
                  <a:pt x="1267225" y="584653"/>
                </a:lnTo>
                <a:lnTo>
                  <a:pt x="1259921" y="593221"/>
                </a:lnTo>
                <a:lnTo>
                  <a:pt x="1252616" y="602106"/>
                </a:lnTo>
                <a:lnTo>
                  <a:pt x="1244676" y="612260"/>
                </a:lnTo>
                <a:lnTo>
                  <a:pt x="1236737" y="622732"/>
                </a:lnTo>
                <a:lnTo>
                  <a:pt x="1232608" y="628444"/>
                </a:lnTo>
                <a:lnTo>
                  <a:pt x="1228162" y="633839"/>
                </a:lnTo>
                <a:lnTo>
                  <a:pt x="1219269" y="644628"/>
                </a:lnTo>
                <a:lnTo>
                  <a:pt x="1209424" y="654783"/>
                </a:lnTo>
                <a:lnTo>
                  <a:pt x="1199261" y="664937"/>
                </a:lnTo>
                <a:lnTo>
                  <a:pt x="1188145" y="674140"/>
                </a:lnTo>
                <a:lnTo>
                  <a:pt x="1177029" y="683342"/>
                </a:lnTo>
                <a:lnTo>
                  <a:pt x="1165278" y="691593"/>
                </a:lnTo>
                <a:lnTo>
                  <a:pt x="1153845" y="699526"/>
                </a:lnTo>
                <a:lnTo>
                  <a:pt x="1141776" y="706508"/>
                </a:lnTo>
                <a:lnTo>
                  <a:pt x="1129390" y="713171"/>
                </a:lnTo>
                <a:lnTo>
                  <a:pt x="1117322" y="718883"/>
                </a:lnTo>
                <a:lnTo>
                  <a:pt x="1105253" y="724278"/>
                </a:lnTo>
                <a:lnTo>
                  <a:pt x="1093184" y="728403"/>
                </a:lnTo>
                <a:lnTo>
                  <a:pt x="1081433" y="731894"/>
                </a:lnTo>
                <a:lnTo>
                  <a:pt x="1070318" y="734433"/>
                </a:lnTo>
                <a:lnTo>
                  <a:pt x="1064601" y="735385"/>
                </a:lnTo>
                <a:lnTo>
                  <a:pt x="1059202" y="736019"/>
                </a:lnTo>
                <a:lnTo>
                  <a:pt x="1053803" y="736654"/>
                </a:lnTo>
                <a:lnTo>
                  <a:pt x="1048404" y="736971"/>
                </a:lnTo>
                <a:lnTo>
                  <a:pt x="1043322" y="736971"/>
                </a:lnTo>
                <a:lnTo>
                  <a:pt x="1038558" y="736654"/>
                </a:lnTo>
                <a:lnTo>
                  <a:pt x="1033795" y="736019"/>
                </a:lnTo>
                <a:lnTo>
                  <a:pt x="1029031" y="735385"/>
                </a:lnTo>
                <a:lnTo>
                  <a:pt x="1024267" y="734433"/>
                </a:lnTo>
                <a:lnTo>
                  <a:pt x="1020138" y="732846"/>
                </a:lnTo>
                <a:lnTo>
                  <a:pt x="1016009" y="731259"/>
                </a:lnTo>
                <a:lnTo>
                  <a:pt x="1012198" y="729355"/>
                </a:lnTo>
                <a:lnTo>
                  <a:pt x="1008387" y="727134"/>
                </a:lnTo>
                <a:lnTo>
                  <a:pt x="1004894" y="724595"/>
                </a:lnTo>
                <a:lnTo>
                  <a:pt x="1001718" y="722057"/>
                </a:lnTo>
                <a:lnTo>
                  <a:pt x="998542" y="718883"/>
                </a:lnTo>
                <a:lnTo>
                  <a:pt x="996001" y="715710"/>
                </a:lnTo>
                <a:lnTo>
                  <a:pt x="993778" y="711902"/>
                </a:lnTo>
                <a:lnTo>
                  <a:pt x="991237" y="707777"/>
                </a:lnTo>
                <a:lnTo>
                  <a:pt x="989331" y="703652"/>
                </a:lnTo>
                <a:lnTo>
                  <a:pt x="987744" y="698892"/>
                </a:lnTo>
                <a:lnTo>
                  <a:pt x="986473" y="693814"/>
                </a:lnTo>
                <a:lnTo>
                  <a:pt x="985203" y="688420"/>
                </a:lnTo>
                <a:lnTo>
                  <a:pt x="984568" y="683025"/>
                </a:lnTo>
                <a:lnTo>
                  <a:pt x="984250" y="676678"/>
                </a:lnTo>
                <a:lnTo>
                  <a:pt x="984250" y="670332"/>
                </a:lnTo>
                <a:lnTo>
                  <a:pt x="984250" y="663668"/>
                </a:lnTo>
                <a:lnTo>
                  <a:pt x="984885" y="656369"/>
                </a:lnTo>
                <a:lnTo>
                  <a:pt x="986156" y="648753"/>
                </a:lnTo>
                <a:lnTo>
                  <a:pt x="987744" y="641138"/>
                </a:lnTo>
                <a:lnTo>
                  <a:pt x="989331" y="632887"/>
                </a:lnTo>
                <a:lnTo>
                  <a:pt x="991237" y="624002"/>
                </a:lnTo>
                <a:lnTo>
                  <a:pt x="994095" y="615116"/>
                </a:lnTo>
                <a:lnTo>
                  <a:pt x="996954" y="605914"/>
                </a:lnTo>
                <a:lnTo>
                  <a:pt x="1002035" y="594173"/>
                </a:lnTo>
                <a:lnTo>
                  <a:pt x="1007752" y="580845"/>
                </a:lnTo>
                <a:lnTo>
                  <a:pt x="1015692" y="563074"/>
                </a:lnTo>
                <a:lnTo>
                  <a:pt x="1025855" y="542131"/>
                </a:lnTo>
                <a:lnTo>
                  <a:pt x="1037606" y="518648"/>
                </a:lnTo>
                <a:lnTo>
                  <a:pt x="1050627" y="492944"/>
                </a:lnTo>
                <a:lnTo>
                  <a:pt x="1057932" y="479934"/>
                </a:lnTo>
                <a:lnTo>
                  <a:pt x="1065554" y="466606"/>
                </a:lnTo>
                <a:lnTo>
                  <a:pt x="1073176" y="452961"/>
                </a:lnTo>
                <a:lnTo>
                  <a:pt x="1081433" y="439316"/>
                </a:lnTo>
                <a:lnTo>
                  <a:pt x="1090326" y="425988"/>
                </a:lnTo>
                <a:lnTo>
                  <a:pt x="1098901" y="412660"/>
                </a:lnTo>
                <a:lnTo>
                  <a:pt x="1107794" y="399015"/>
                </a:lnTo>
                <a:lnTo>
                  <a:pt x="1117322" y="386321"/>
                </a:lnTo>
                <a:lnTo>
                  <a:pt x="1126532" y="374263"/>
                </a:lnTo>
                <a:lnTo>
                  <a:pt x="1136695" y="362522"/>
                </a:lnTo>
                <a:lnTo>
                  <a:pt x="1146223" y="351098"/>
                </a:lnTo>
                <a:lnTo>
                  <a:pt x="1156703" y="340626"/>
                </a:lnTo>
                <a:lnTo>
                  <a:pt x="1166866" y="331106"/>
                </a:lnTo>
                <a:lnTo>
                  <a:pt x="1177029" y="322538"/>
                </a:lnTo>
                <a:lnTo>
                  <a:pt x="1182428" y="318095"/>
                </a:lnTo>
                <a:lnTo>
                  <a:pt x="1187827" y="314287"/>
                </a:lnTo>
                <a:lnTo>
                  <a:pt x="1193226" y="311114"/>
                </a:lnTo>
                <a:lnTo>
                  <a:pt x="1197990" y="307624"/>
                </a:lnTo>
                <a:lnTo>
                  <a:pt x="1203389" y="304768"/>
                </a:lnTo>
                <a:lnTo>
                  <a:pt x="1208788" y="301912"/>
                </a:lnTo>
                <a:lnTo>
                  <a:pt x="1214187" y="299690"/>
                </a:lnTo>
                <a:lnTo>
                  <a:pt x="1219587" y="297786"/>
                </a:lnTo>
                <a:lnTo>
                  <a:pt x="1233878" y="293026"/>
                </a:lnTo>
                <a:lnTo>
                  <a:pt x="1248805" y="288584"/>
                </a:lnTo>
                <a:lnTo>
                  <a:pt x="1264367" y="284458"/>
                </a:lnTo>
                <a:lnTo>
                  <a:pt x="1279929" y="280651"/>
                </a:lnTo>
                <a:lnTo>
                  <a:pt x="1296126" y="276843"/>
                </a:lnTo>
                <a:lnTo>
                  <a:pt x="1312324" y="273352"/>
                </a:lnTo>
                <a:lnTo>
                  <a:pt x="1329156" y="270179"/>
                </a:lnTo>
                <a:lnTo>
                  <a:pt x="1345989" y="267323"/>
                </a:lnTo>
                <a:lnTo>
                  <a:pt x="1363456" y="264784"/>
                </a:lnTo>
                <a:lnTo>
                  <a:pt x="1380606" y="261928"/>
                </a:lnTo>
                <a:lnTo>
                  <a:pt x="1398391" y="259707"/>
                </a:lnTo>
                <a:lnTo>
                  <a:pt x="1402962" y="259030"/>
                </a:lnTo>
                <a:lnTo>
                  <a:pt x="1213954" y="208886"/>
                </a:lnTo>
                <a:close/>
                <a:moveTo>
                  <a:pt x="1214906" y="157162"/>
                </a:moveTo>
                <a:lnTo>
                  <a:pt x="1219033" y="157479"/>
                </a:lnTo>
                <a:lnTo>
                  <a:pt x="1222842" y="158114"/>
                </a:lnTo>
                <a:lnTo>
                  <a:pt x="1555169" y="246562"/>
                </a:lnTo>
                <a:lnTo>
                  <a:pt x="1581643" y="245744"/>
                </a:lnTo>
                <a:lnTo>
                  <a:pt x="1610544" y="244792"/>
                </a:lnTo>
                <a:lnTo>
                  <a:pt x="1637221" y="244475"/>
                </a:lnTo>
                <a:lnTo>
                  <a:pt x="1661041" y="244792"/>
                </a:lnTo>
                <a:lnTo>
                  <a:pt x="1682002" y="245744"/>
                </a:lnTo>
                <a:lnTo>
                  <a:pt x="1698835" y="246379"/>
                </a:lnTo>
                <a:lnTo>
                  <a:pt x="1713126" y="247648"/>
                </a:lnTo>
                <a:lnTo>
                  <a:pt x="1727418" y="249552"/>
                </a:lnTo>
                <a:lnTo>
                  <a:pt x="1740757" y="252091"/>
                </a:lnTo>
                <a:lnTo>
                  <a:pt x="1754096" y="254947"/>
                </a:lnTo>
                <a:lnTo>
                  <a:pt x="1766799" y="258755"/>
                </a:lnTo>
                <a:lnTo>
                  <a:pt x="1779503" y="262563"/>
                </a:lnTo>
                <a:lnTo>
                  <a:pt x="1791572" y="267323"/>
                </a:lnTo>
                <a:lnTo>
                  <a:pt x="1803323" y="272400"/>
                </a:lnTo>
                <a:lnTo>
                  <a:pt x="1814756" y="277795"/>
                </a:lnTo>
                <a:lnTo>
                  <a:pt x="1826189" y="283506"/>
                </a:lnTo>
                <a:lnTo>
                  <a:pt x="1836988" y="289853"/>
                </a:lnTo>
                <a:lnTo>
                  <a:pt x="1847468" y="296834"/>
                </a:lnTo>
                <a:lnTo>
                  <a:pt x="1857631" y="303816"/>
                </a:lnTo>
                <a:lnTo>
                  <a:pt x="1867477" y="311114"/>
                </a:lnTo>
                <a:lnTo>
                  <a:pt x="1877322" y="318730"/>
                </a:lnTo>
                <a:lnTo>
                  <a:pt x="1886532" y="326981"/>
                </a:lnTo>
                <a:lnTo>
                  <a:pt x="1895742" y="335549"/>
                </a:lnTo>
                <a:lnTo>
                  <a:pt x="1904317" y="344117"/>
                </a:lnTo>
                <a:lnTo>
                  <a:pt x="1912575" y="352684"/>
                </a:lnTo>
                <a:lnTo>
                  <a:pt x="1921150" y="362204"/>
                </a:lnTo>
                <a:lnTo>
                  <a:pt x="1928772" y="371407"/>
                </a:lnTo>
                <a:lnTo>
                  <a:pt x="1936394" y="380927"/>
                </a:lnTo>
                <a:lnTo>
                  <a:pt x="1943699" y="390764"/>
                </a:lnTo>
                <a:lnTo>
                  <a:pt x="1951003" y="400601"/>
                </a:lnTo>
                <a:lnTo>
                  <a:pt x="1957673" y="410439"/>
                </a:lnTo>
                <a:lnTo>
                  <a:pt x="1964342" y="420910"/>
                </a:lnTo>
                <a:lnTo>
                  <a:pt x="1970694" y="431065"/>
                </a:lnTo>
                <a:lnTo>
                  <a:pt x="1976729" y="441537"/>
                </a:lnTo>
                <a:lnTo>
                  <a:pt x="1982445" y="452009"/>
                </a:lnTo>
                <a:lnTo>
                  <a:pt x="1988162" y="462163"/>
                </a:lnTo>
                <a:lnTo>
                  <a:pt x="1993561" y="472635"/>
                </a:lnTo>
                <a:lnTo>
                  <a:pt x="1998643" y="483424"/>
                </a:lnTo>
                <a:lnTo>
                  <a:pt x="2008170" y="504051"/>
                </a:lnTo>
                <a:lnTo>
                  <a:pt x="2017063" y="524677"/>
                </a:lnTo>
                <a:lnTo>
                  <a:pt x="2025003" y="544986"/>
                </a:lnTo>
                <a:lnTo>
                  <a:pt x="2031990" y="564661"/>
                </a:lnTo>
                <a:lnTo>
                  <a:pt x="2038342" y="584018"/>
                </a:lnTo>
                <a:lnTo>
                  <a:pt x="2044058" y="602106"/>
                </a:lnTo>
                <a:lnTo>
                  <a:pt x="2048505" y="619559"/>
                </a:lnTo>
                <a:lnTo>
                  <a:pt x="2052951" y="635426"/>
                </a:lnTo>
                <a:lnTo>
                  <a:pt x="2056762" y="650023"/>
                </a:lnTo>
                <a:lnTo>
                  <a:pt x="2059620" y="663668"/>
                </a:lnTo>
                <a:lnTo>
                  <a:pt x="2064067" y="685246"/>
                </a:lnTo>
                <a:lnTo>
                  <a:pt x="2066290" y="699209"/>
                </a:lnTo>
                <a:lnTo>
                  <a:pt x="2066925" y="703969"/>
                </a:lnTo>
                <a:lnTo>
                  <a:pt x="1845974" y="818319"/>
                </a:lnTo>
                <a:lnTo>
                  <a:pt x="1848495" y="821646"/>
                </a:lnTo>
                <a:lnTo>
                  <a:pt x="1858018" y="834339"/>
                </a:lnTo>
                <a:lnTo>
                  <a:pt x="1862462" y="841003"/>
                </a:lnTo>
                <a:lnTo>
                  <a:pt x="1867541" y="847667"/>
                </a:lnTo>
                <a:lnTo>
                  <a:pt x="1872303" y="854965"/>
                </a:lnTo>
                <a:lnTo>
                  <a:pt x="1877064" y="862264"/>
                </a:lnTo>
                <a:lnTo>
                  <a:pt x="1880873" y="870514"/>
                </a:lnTo>
                <a:lnTo>
                  <a:pt x="1885000" y="878447"/>
                </a:lnTo>
                <a:lnTo>
                  <a:pt x="1888174" y="886698"/>
                </a:lnTo>
                <a:lnTo>
                  <a:pt x="1891348" y="894948"/>
                </a:lnTo>
                <a:lnTo>
                  <a:pt x="1893888" y="904151"/>
                </a:lnTo>
                <a:lnTo>
                  <a:pt x="1895792" y="913036"/>
                </a:lnTo>
                <a:lnTo>
                  <a:pt x="1896427" y="917796"/>
                </a:lnTo>
                <a:lnTo>
                  <a:pt x="1896745" y="922556"/>
                </a:lnTo>
                <a:lnTo>
                  <a:pt x="1897062" y="927316"/>
                </a:lnTo>
                <a:lnTo>
                  <a:pt x="1897062" y="932076"/>
                </a:lnTo>
                <a:lnTo>
                  <a:pt x="1896745" y="937153"/>
                </a:lnTo>
                <a:lnTo>
                  <a:pt x="1896427" y="942230"/>
                </a:lnTo>
                <a:lnTo>
                  <a:pt x="1895475" y="946990"/>
                </a:lnTo>
                <a:lnTo>
                  <a:pt x="1894523" y="952067"/>
                </a:lnTo>
                <a:lnTo>
                  <a:pt x="1892935" y="958414"/>
                </a:lnTo>
                <a:lnTo>
                  <a:pt x="1891666" y="964443"/>
                </a:lnTo>
                <a:lnTo>
                  <a:pt x="1890079" y="969838"/>
                </a:lnTo>
                <a:lnTo>
                  <a:pt x="1887857" y="975232"/>
                </a:lnTo>
                <a:lnTo>
                  <a:pt x="1886269" y="980309"/>
                </a:lnTo>
                <a:lnTo>
                  <a:pt x="1884047" y="985069"/>
                </a:lnTo>
                <a:lnTo>
                  <a:pt x="1881825" y="989512"/>
                </a:lnTo>
                <a:lnTo>
                  <a:pt x="1879603" y="993955"/>
                </a:lnTo>
                <a:lnTo>
                  <a:pt x="1877381" y="997762"/>
                </a:lnTo>
                <a:lnTo>
                  <a:pt x="1874842" y="1001570"/>
                </a:lnTo>
                <a:lnTo>
                  <a:pt x="1872620" y="1004744"/>
                </a:lnTo>
                <a:lnTo>
                  <a:pt x="1870081" y="1008235"/>
                </a:lnTo>
                <a:lnTo>
                  <a:pt x="1867224" y="1011091"/>
                </a:lnTo>
                <a:lnTo>
                  <a:pt x="1864684" y="1013947"/>
                </a:lnTo>
                <a:lnTo>
                  <a:pt x="1858971" y="1019024"/>
                </a:lnTo>
                <a:lnTo>
                  <a:pt x="1852939" y="1022832"/>
                </a:lnTo>
                <a:lnTo>
                  <a:pt x="1847226" y="1026640"/>
                </a:lnTo>
                <a:lnTo>
                  <a:pt x="1841194" y="1029178"/>
                </a:lnTo>
                <a:lnTo>
                  <a:pt x="1834846" y="1031400"/>
                </a:lnTo>
                <a:lnTo>
                  <a:pt x="1828815" y="1032986"/>
                </a:lnTo>
                <a:lnTo>
                  <a:pt x="1822783" y="1033938"/>
                </a:lnTo>
                <a:lnTo>
                  <a:pt x="1817070" y="1034255"/>
                </a:lnTo>
                <a:lnTo>
                  <a:pt x="1811673" y="1034573"/>
                </a:lnTo>
                <a:lnTo>
                  <a:pt x="1806595" y="1034255"/>
                </a:lnTo>
                <a:lnTo>
                  <a:pt x="1801516" y="1033938"/>
                </a:lnTo>
                <a:lnTo>
                  <a:pt x="1796119" y="1033303"/>
                </a:lnTo>
                <a:lnTo>
                  <a:pt x="1791041" y="1032669"/>
                </a:lnTo>
                <a:lnTo>
                  <a:pt x="1781200" y="1030130"/>
                </a:lnTo>
                <a:lnTo>
                  <a:pt x="1770725" y="1027274"/>
                </a:lnTo>
                <a:lnTo>
                  <a:pt x="1773899" y="1034890"/>
                </a:lnTo>
                <a:lnTo>
                  <a:pt x="1776756" y="1042506"/>
                </a:lnTo>
                <a:lnTo>
                  <a:pt x="1778661" y="1050757"/>
                </a:lnTo>
                <a:lnTo>
                  <a:pt x="1780883" y="1058372"/>
                </a:lnTo>
                <a:lnTo>
                  <a:pt x="1781835" y="1066306"/>
                </a:lnTo>
                <a:lnTo>
                  <a:pt x="1782470" y="1074239"/>
                </a:lnTo>
                <a:lnTo>
                  <a:pt x="1782470" y="1081855"/>
                </a:lnTo>
                <a:lnTo>
                  <a:pt x="1781518" y="1090105"/>
                </a:lnTo>
                <a:lnTo>
                  <a:pt x="1780248" y="1096769"/>
                </a:lnTo>
                <a:lnTo>
                  <a:pt x="1779296" y="1099942"/>
                </a:lnTo>
                <a:lnTo>
                  <a:pt x="1777709" y="1103750"/>
                </a:lnTo>
                <a:lnTo>
                  <a:pt x="1776439" y="1107241"/>
                </a:lnTo>
                <a:lnTo>
                  <a:pt x="1774534" y="1111049"/>
                </a:lnTo>
                <a:lnTo>
                  <a:pt x="1772312" y="1115174"/>
                </a:lnTo>
                <a:lnTo>
                  <a:pt x="1770090" y="1118665"/>
                </a:lnTo>
                <a:lnTo>
                  <a:pt x="1767551" y="1122473"/>
                </a:lnTo>
                <a:lnTo>
                  <a:pt x="1764059" y="1125963"/>
                </a:lnTo>
                <a:lnTo>
                  <a:pt x="1760885" y="1129771"/>
                </a:lnTo>
                <a:lnTo>
                  <a:pt x="1756758" y="1133262"/>
                </a:lnTo>
                <a:lnTo>
                  <a:pt x="1752632" y="1137070"/>
                </a:lnTo>
                <a:lnTo>
                  <a:pt x="1747870" y="1140560"/>
                </a:lnTo>
                <a:lnTo>
                  <a:pt x="1742791" y="1143416"/>
                </a:lnTo>
                <a:lnTo>
                  <a:pt x="1737077" y="1146907"/>
                </a:lnTo>
                <a:lnTo>
                  <a:pt x="1729777" y="1150080"/>
                </a:lnTo>
                <a:lnTo>
                  <a:pt x="1722476" y="1152619"/>
                </a:lnTo>
                <a:lnTo>
                  <a:pt x="1714857" y="1155475"/>
                </a:lnTo>
                <a:lnTo>
                  <a:pt x="1707239" y="1157379"/>
                </a:lnTo>
                <a:lnTo>
                  <a:pt x="1699621" y="1158965"/>
                </a:lnTo>
                <a:lnTo>
                  <a:pt x="1691685" y="1160235"/>
                </a:lnTo>
                <a:lnTo>
                  <a:pt x="1683749" y="1160869"/>
                </a:lnTo>
                <a:lnTo>
                  <a:pt x="1676131" y="1161186"/>
                </a:lnTo>
                <a:lnTo>
                  <a:pt x="1667878" y="1160869"/>
                </a:lnTo>
                <a:lnTo>
                  <a:pt x="1659942" y="1160235"/>
                </a:lnTo>
                <a:lnTo>
                  <a:pt x="1652324" y="1158965"/>
                </a:lnTo>
                <a:lnTo>
                  <a:pt x="1644706" y="1157696"/>
                </a:lnTo>
                <a:lnTo>
                  <a:pt x="1646928" y="1163090"/>
                </a:lnTo>
                <a:lnTo>
                  <a:pt x="1648515" y="1168485"/>
                </a:lnTo>
                <a:lnTo>
                  <a:pt x="1650419" y="1173880"/>
                </a:lnTo>
                <a:lnTo>
                  <a:pt x="1651372" y="1179274"/>
                </a:lnTo>
                <a:lnTo>
                  <a:pt x="1652324" y="1184034"/>
                </a:lnTo>
                <a:lnTo>
                  <a:pt x="1652959" y="1189429"/>
                </a:lnTo>
                <a:lnTo>
                  <a:pt x="1653276" y="1194823"/>
                </a:lnTo>
                <a:lnTo>
                  <a:pt x="1653276" y="1199900"/>
                </a:lnTo>
                <a:lnTo>
                  <a:pt x="1652641" y="1204978"/>
                </a:lnTo>
                <a:lnTo>
                  <a:pt x="1651689" y="1209738"/>
                </a:lnTo>
                <a:lnTo>
                  <a:pt x="1650419" y="1214498"/>
                </a:lnTo>
                <a:lnTo>
                  <a:pt x="1648515" y="1219257"/>
                </a:lnTo>
                <a:lnTo>
                  <a:pt x="1646293" y="1223700"/>
                </a:lnTo>
                <a:lnTo>
                  <a:pt x="1643118" y="1228143"/>
                </a:lnTo>
                <a:lnTo>
                  <a:pt x="1639944" y="1232585"/>
                </a:lnTo>
                <a:lnTo>
                  <a:pt x="1635817" y="1236393"/>
                </a:lnTo>
                <a:lnTo>
                  <a:pt x="1632643" y="1239566"/>
                </a:lnTo>
                <a:lnTo>
                  <a:pt x="1628834" y="1242422"/>
                </a:lnTo>
                <a:lnTo>
                  <a:pt x="1625342" y="1245278"/>
                </a:lnTo>
                <a:lnTo>
                  <a:pt x="1621216" y="1247817"/>
                </a:lnTo>
                <a:lnTo>
                  <a:pt x="1617089" y="1250356"/>
                </a:lnTo>
                <a:lnTo>
                  <a:pt x="1613280" y="1252260"/>
                </a:lnTo>
                <a:lnTo>
                  <a:pt x="1609153" y="1254163"/>
                </a:lnTo>
                <a:lnTo>
                  <a:pt x="1604709" y="1255750"/>
                </a:lnTo>
                <a:lnTo>
                  <a:pt x="1600583" y="1257654"/>
                </a:lnTo>
                <a:lnTo>
                  <a:pt x="1596139" y="1258923"/>
                </a:lnTo>
                <a:lnTo>
                  <a:pt x="1591377" y="1259875"/>
                </a:lnTo>
                <a:lnTo>
                  <a:pt x="1587251" y="1260827"/>
                </a:lnTo>
                <a:lnTo>
                  <a:pt x="1582489" y="1261462"/>
                </a:lnTo>
                <a:lnTo>
                  <a:pt x="1577411" y="1261779"/>
                </a:lnTo>
                <a:lnTo>
                  <a:pt x="1572649" y="1262097"/>
                </a:lnTo>
                <a:lnTo>
                  <a:pt x="1567888" y="1262414"/>
                </a:lnTo>
                <a:lnTo>
                  <a:pt x="1558047" y="1261779"/>
                </a:lnTo>
                <a:lnTo>
                  <a:pt x="1548842" y="1260827"/>
                </a:lnTo>
                <a:lnTo>
                  <a:pt x="1539319" y="1259241"/>
                </a:lnTo>
                <a:lnTo>
                  <a:pt x="1530113" y="1257337"/>
                </a:lnTo>
                <a:lnTo>
                  <a:pt x="1520591" y="1254481"/>
                </a:lnTo>
                <a:lnTo>
                  <a:pt x="1512020" y="1251308"/>
                </a:lnTo>
                <a:lnTo>
                  <a:pt x="1503449" y="1247817"/>
                </a:lnTo>
                <a:lnTo>
                  <a:pt x="1494879" y="1244326"/>
                </a:lnTo>
                <a:lnTo>
                  <a:pt x="1495196" y="1249086"/>
                </a:lnTo>
                <a:lnTo>
                  <a:pt x="1495196" y="1253846"/>
                </a:lnTo>
                <a:lnTo>
                  <a:pt x="1495196" y="1258923"/>
                </a:lnTo>
                <a:lnTo>
                  <a:pt x="1494879" y="1264001"/>
                </a:lnTo>
                <a:lnTo>
                  <a:pt x="1494244" y="1268443"/>
                </a:lnTo>
                <a:lnTo>
                  <a:pt x="1493292" y="1273520"/>
                </a:lnTo>
                <a:lnTo>
                  <a:pt x="1492022" y="1278280"/>
                </a:lnTo>
                <a:lnTo>
                  <a:pt x="1490752" y="1283040"/>
                </a:lnTo>
                <a:lnTo>
                  <a:pt x="1487895" y="1289387"/>
                </a:lnTo>
                <a:lnTo>
                  <a:pt x="1484721" y="1295099"/>
                </a:lnTo>
                <a:lnTo>
                  <a:pt x="1480912" y="1300493"/>
                </a:lnTo>
                <a:lnTo>
                  <a:pt x="1477103" y="1305571"/>
                </a:lnTo>
                <a:lnTo>
                  <a:pt x="1472024" y="1310330"/>
                </a:lnTo>
                <a:lnTo>
                  <a:pt x="1466945" y="1314456"/>
                </a:lnTo>
                <a:lnTo>
                  <a:pt x="1460914" y="1317946"/>
                </a:lnTo>
                <a:lnTo>
                  <a:pt x="1454883" y="1321120"/>
                </a:lnTo>
                <a:lnTo>
                  <a:pt x="1449486" y="1323024"/>
                </a:lnTo>
                <a:lnTo>
                  <a:pt x="1443773" y="1324293"/>
                </a:lnTo>
                <a:lnTo>
                  <a:pt x="1438059" y="1325245"/>
                </a:lnTo>
                <a:lnTo>
                  <a:pt x="1432028" y="1325562"/>
                </a:lnTo>
                <a:lnTo>
                  <a:pt x="1425679" y="1325245"/>
                </a:lnTo>
                <a:lnTo>
                  <a:pt x="1418696" y="1324293"/>
                </a:lnTo>
                <a:lnTo>
                  <a:pt x="1411395" y="1323024"/>
                </a:lnTo>
                <a:lnTo>
                  <a:pt x="1404094" y="1321120"/>
                </a:lnTo>
                <a:lnTo>
                  <a:pt x="1396793" y="1318581"/>
                </a:lnTo>
                <a:lnTo>
                  <a:pt x="1389175" y="1315725"/>
                </a:lnTo>
                <a:lnTo>
                  <a:pt x="1381239" y="1312234"/>
                </a:lnTo>
                <a:lnTo>
                  <a:pt x="1372669" y="1308744"/>
                </a:lnTo>
                <a:lnTo>
                  <a:pt x="1364733" y="1304619"/>
                </a:lnTo>
                <a:lnTo>
                  <a:pt x="1356480" y="1299859"/>
                </a:lnTo>
                <a:lnTo>
                  <a:pt x="1347909" y="1295416"/>
                </a:lnTo>
                <a:lnTo>
                  <a:pt x="1339338" y="1290656"/>
                </a:lnTo>
                <a:lnTo>
                  <a:pt x="1322515" y="1279867"/>
                </a:lnTo>
                <a:lnTo>
                  <a:pt x="1313888" y="1274172"/>
                </a:lnTo>
                <a:lnTo>
                  <a:pt x="1313614" y="1274446"/>
                </a:lnTo>
                <a:lnTo>
                  <a:pt x="1311077" y="1277303"/>
                </a:lnTo>
                <a:lnTo>
                  <a:pt x="1307590" y="1280796"/>
                </a:lnTo>
                <a:lnTo>
                  <a:pt x="1303151" y="1284923"/>
                </a:lnTo>
                <a:lnTo>
                  <a:pt x="1297761" y="1289368"/>
                </a:lnTo>
                <a:lnTo>
                  <a:pt x="1291737" y="1293496"/>
                </a:lnTo>
                <a:lnTo>
                  <a:pt x="1285079" y="1297623"/>
                </a:lnTo>
                <a:lnTo>
                  <a:pt x="1280957" y="1299211"/>
                </a:lnTo>
                <a:lnTo>
                  <a:pt x="1277469" y="1301116"/>
                </a:lnTo>
                <a:lnTo>
                  <a:pt x="1273348" y="1302703"/>
                </a:lnTo>
                <a:lnTo>
                  <a:pt x="1268909" y="1303973"/>
                </a:lnTo>
                <a:lnTo>
                  <a:pt x="1264787" y="1305243"/>
                </a:lnTo>
                <a:lnTo>
                  <a:pt x="1260348" y="1305878"/>
                </a:lnTo>
                <a:lnTo>
                  <a:pt x="1255592" y="1306513"/>
                </a:lnTo>
                <a:lnTo>
                  <a:pt x="1251154" y="1306513"/>
                </a:lnTo>
                <a:lnTo>
                  <a:pt x="1246081" y="1306513"/>
                </a:lnTo>
                <a:lnTo>
                  <a:pt x="1241008" y="1306196"/>
                </a:lnTo>
                <a:lnTo>
                  <a:pt x="1235935" y="1305243"/>
                </a:lnTo>
                <a:lnTo>
                  <a:pt x="1230545" y="1303973"/>
                </a:lnTo>
                <a:lnTo>
                  <a:pt x="1225472" y="1302068"/>
                </a:lnTo>
                <a:lnTo>
                  <a:pt x="1220082" y="1299528"/>
                </a:lnTo>
                <a:lnTo>
                  <a:pt x="1214692" y="1296671"/>
                </a:lnTo>
                <a:lnTo>
                  <a:pt x="1208985" y="1293178"/>
                </a:lnTo>
                <a:lnTo>
                  <a:pt x="1201693" y="1287781"/>
                </a:lnTo>
                <a:lnTo>
                  <a:pt x="1195352" y="1283018"/>
                </a:lnTo>
                <a:lnTo>
                  <a:pt x="1189645" y="1277621"/>
                </a:lnTo>
                <a:lnTo>
                  <a:pt x="1184889" y="1272223"/>
                </a:lnTo>
                <a:lnTo>
                  <a:pt x="1180767" y="1266508"/>
                </a:lnTo>
                <a:lnTo>
                  <a:pt x="1177279" y="1261111"/>
                </a:lnTo>
                <a:lnTo>
                  <a:pt x="1174743" y="1255713"/>
                </a:lnTo>
                <a:lnTo>
                  <a:pt x="1172523" y="1250633"/>
                </a:lnTo>
                <a:lnTo>
                  <a:pt x="1171255" y="1245235"/>
                </a:lnTo>
                <a:lnTo>
                  <a:pt x="1170304" y="1239838"/>
                </a:lnTo>
                <a:lnTo>
                  <a:pt x="1169987" y="1234758"/>
                </a:lnTo>
                <a:lnTo>
                  <a:pt x="1169987" y="1229678"/>
                </a:lnTo>
                <a:lnTo>
                  <a:pt x="1170304" y="1224915"/>
                </a:lnTo>
                <a:lnTo>
                  <a:pt x="1170938" y="1219835"/>
                </a:lnTo>
                <a:lnTo>
                  <a:pt x="1172206" y="1215073"/>
                </a:lnTo>
                <a:lnTo>
                  <a:pt x="1173792" y="1210310"/>
                </a:lnTo>
                <a:lnTo>
                  <a:pt x="1175377" y="1206183"/>
                </a:lnTo>
                <a:lnTo>
                  <a:pt x="1177279" y="1201738"/>
                </a:lnTo>
                <a:lnTo>
                  <a:pt x="1179182" y="1197610"/>
                </a:lnTo>
                <a:lnTo>
                  <a:pt x="1181401" y="1193800"/>
                </a:lnTo>
                <a:lnTo>
                  <a:pt x="1185523" y="1186815"/>
                </a:lnTo>
                <a:lnTo>
                  <a:pt x="1188434" y="1183124"/>
                </a:lnTo>
                <a:lnTo>
                  <a:pt x="1179671" y="1178640"/>
                </a:lnTo>
                <a:lnTo>
                  <a:pt x="1146133" y="1161542"/>
                </a:lnTo>
                <a:lnTo>
                  <a:pt x="1139156" y="1169987"/>
                </a:lnTo>
                <a:lnTo>
                  <a:pt x="1130294" y="1180465"/>
                </a:lnTo>
                <a:lnTo>
                  <a:pt x="1122064" y="1189990"/>
                </a:lnTo>
                <a:lnTo>
                  <a:pt x="1113517" y="1198563"/>
                </a:lnTo>
                <a:lnTo>
                  <a:pt x="1105921" y="1206183"/>
                </a:lnTo>
                <a:lnTo>
                  <a:pt x="1098957" y="1212533"/>
                </a:lnTo>
                <a:lnTo>
                  <a:pt x="1092943" y="1217930"/>
                </a:lnTo>
                <a:lnTo>
                  <a:pt x="1087562" y="1221740"/>
                </a:lnTo>
                <a:lnTo>
                  <a:pt x="1068253" y="1234440"/>
                </a:lnTo>
                <a:lnTo>
                  <a:pt x="1058441" y="1240790"/>
                </a:lnTo>
                <a:lnTo>
                  <a:pt x="1048629" y="1246505"/>
                </a:lnTo>
                <a:lnTo>
                  <a:pt x="1038816" y="1251585"/>
                </a:lnTo>
                <a:lnTo>
                  <a:pt x="1033752" y="1253808"/>
                </a:lnTo>
                <a:lnTo>
                  <a:pt x="1028371" y="1256030"/>
                </a:lnTo>
                <a:lnTo>
                  <a:pt x="1023306" y="1257300"/>
                </a:lnTo>
                <a:lnTo>
                  <a:pt x="1018242" y="1258570"/>
                </a:lnTo>
                <a:lnTo>
                  <a:pt x="1013494" y="1259523"/>
                </a:lnTo>
                <a:lnTo>
                  <a:pt x="1008429" y="1260158"/>
                </a:lnTo>
                <a:lnTo>
                  <a:pt x="1003048" y="1260475"/>
                </a:lnTo>
                <a:lnTo>
                  <a:pt x="997984" y="1260158"/>
                </a:lnTo>
                <a:lnTo>
                  <a:pt x="992603" y="1259523"/>
                </a:lnTo>
                <a:lnTo>
                  <a:pt x="987855" y="1258253"/>
                </a:lnTo>
                <a:lnTo>
                  <a:pt x="982790" y="1256665"/>
                </a:lnTo>
                <a:lnTo>
                  <a:pt x="977409" y="1254443"/>
                </a:lnTo>
                <a:lnTo>
                  <a:pt x="972345" y="1251585"/>
                </a:lnTo>
                <a:lnTo>
                  <a:pt x="966964" y="1248093"/>
                </a:lnTo>
                <a:lnTo>
                  <a:pt x="961899" y="1244283"/>
                </a:lnTo>
                <a:lnTo>
                  <a:pt x="956835" y="1239520"/>
                </a:lnTo>
                <a:lnTo>
                  <a:pt x="951454" y="1234123"/>
                </a:lnTo>
                <a:lnTo>
                  <a:pt x="946389" y="1228090"/>
                </a:lnTo>
                <a:lnTo>
                  <a:pt x="941008" y="1221105"/>
                </a:lnTo>
                <a:lnTo>
                  <a:pt x="935943" y="1213485"/>
                </a:lnTo>
                <a:lnTo>
                  <a:pt x="930879" y="1205230"/>
                </a:lnTo>
                <a:lnTo>
                  <a:pt x="925498" y="1196023"/>
                </a:lnTo>
                <a:lnTo>
                  <a:pt x="923915" y="1192530"/>
                </a:lnTo>
                <a:lnTo>
                  <a:pt x="922333" y="1188720"/>
                </a:lnTo>
                <a:lnTo>
                  <a:pt x="921700" y="1184593"/>
                </a:lnTo>
                <a:lnTo>
                  <a:pt x="921067" y="1180783"/>
                </a:lnTo>
                <a:lnTo>
                  <a:pt x="920750" y="1176655"/>
                </a:lnTo>
                <a:lnTo>
                  <a:pt x="921067" y="1172845"/>
                </a:lnTo>
                <a:lnTo>
                  <a:pt x="921700" y="1168400"/>
                </a:lnTo>
                <a:lnTo>
                  <a:pt x="922333" y="1163955"/>
                </a:lnTo>
                <a:lnTo>
                  <a:pt x="923915" y="1159510"/>
                </a:lnTo>
                <a:lnTo>
                  <a:pt x="925181" y="1155065"/>
                </a:lnTo>
                <a:lnTo>
                  <a:pt x="926764" y="1150302"/>
                </a:lnTo>
                <a:lnTo>
                  <a:pt x="928980" y="1145540"/>
                </a:lnTo>
                <a:lnTo>
                  <a:pt x="931512" y="1140777"/>
                </a:lnTo>
                <a:lnTo>
                  <a:pt x="933728" y="1136015"/>
                </a:lnTo>
                <a:lnTo>
                  <a:pt x="939742" y="1126172"/>
                </a:lnTo>
                <a:lnTo>
                  <a:pt x="946389" y="1116330"/>
                </a:lnTo>
                <a:lnTo>
                  <a:pt x="953986" y="1106170"/>
                </a:lnTo>
                <a:lnTo>
                  <a:pt x="962532" y="1096010"/>
                </a:lnTo>
                <a:lnTo>
                  <a:pt x="971078" y="1085850"/>
                </a:lnTo>
                <a:lnTo>
                  <a:pt x="980258" y="1075690"/>
                </a:lnTo>
                <a:lnTo>
                  <a:pt x="981263" y="1074682"/>
                </a:lnTo>
                <a:lnTo>
                  <a:pt x="961294" y="1063855"/>
                </a:lnTo>
                <a:lnTo>
                  <a:pt x="958295" y="1066735"/>
                </a:lnTo>
                <a:lnTo>
                  <a:pt x="950387" y="1074331"/>
                </a:lnTo>
                <a:lnTo>
                  <a:pt x="942480" y="1081610"/>
                </a:lnTo>
                <a:lnTo>
                  <a:pt x="934256" y="1088889"/>
                </a:lnTo>
                <a:lnTo>
                  <a:pt x="926032" y="1095535"/>
                </a:lnTo>
                <a:lnTo>
                  <a:pt x="917808" y="1102181"/>
                </a:lnTo>
                <a:lnTo>
                  <a:pt x="909900" y="1108194"/>
                </a:lnTo>
                <a:lnTo>
                  <a:pt x="901360" y="1113890"/>
                </a:lnTo>
                <a:lnTo>
                  <a:pt x="893452" y="1119270"/>
                </a:lnTo>
                <a:lnTo>
                  <a:pt x="885545" y="1124334"/>
                </a:lnTo>
                <a:lnTo>
                  <a:pt x="877637" y="1128764"/>
                </a:lnTo>
                <a:lnTo>
                  <a:pt x="869413" y="1132562"/>
                </a:lnTo>
                <a:lnTo>
                  <a:pt x="861822" y="1136360"/>
                </a:lnTo>
                <a:lnTo>
                  <a:pt x="854546" y="1139208"/>
                </a:lnTo>
                <a:lnTo>
                  <a:pt x="847271" y="1141740"/>
                </a:lnTo>
                <a:lnTo>
                  <a:pt x="840313" y="1143322"/>
                </a:lnTo>
                <a:lnTo>
                  <a:pt x="833354" y="1144272"/>
                </a:lnTo>
                <a:lnTo>
                  <a:pt x="826712" y="1144588"/>
                </a:lnTo>
                <a:lnTo>
                  <a:pt x="820385" y="1144588"/>
                </a:lnTo>
                <a:lnTo>
                  <a:pt x="814059" y="1143955"/>
                </a:lnTo>
                <a:lnTo>
                  <a:pt x="808049" y="1143322"/>
                </a:lnTo>
                <a:lnTo>
                  <a:pt x="801723" y="1142056"/>
                </a:lnTo>
                <a:lnTo>
                  <a:pt x="795713" y="1140790"/>
                </a:lnTo>
                <a:lnTo>
                  <a:pt x="790020" y="1138575"/>
                </a:lnTo>
                <a:lnTo>
                  <a:pt x="784326" y="1136676"/>
                </a:lnTo>
                <a:lnTo>
                  <a:pt x="778633" y="1134461"/>
                </a:lnTo>
                <a:lnTo>
                  <a:pt x="773256" y="1131929"/>
                </a:lnTo>
                <a:lnTo>
                  <a:pt x="768511" y="1129081"/>
                </a:lnTo>
                <a:lnTo>
                  <a:pt x="763450" y="1125916"/>
                </a:lnTo>
                <a:lnTo>
                  <a:pt x="758706" y="1123068"/>
                </a:lnTo>
                <a:lnTo>
                  <a:pt x="753961" y="1119270"/>
                </a:lnTo>
                <a:lnTo>
                  <a:pt x="750165" y="1115789"/>
                </a:lnTo>
                <a:lnTo>
                  <a:pt x="746053" y="1111991"/>
                </a:lnTo>
                <a:lnTo>
                  <a:pt x="742890" y="1108194"/>
                </a:lnTo>
                <a:lnTo>
                  <a:pt x="739411" y="1103763"/>
                </a:lnTo>
                <a:lnTo>
                  <a:pt x="736564" y="1099332"/>
                </a:lnTo>
                <a:lnTo>
                  <a:pt x="734034" y="1095218"/>
                </a:lnTo>
                <a:lnTo>
                  <a:pt x="731820" y="1090471"/>
                </a:lnTo>
                <a:lnTo>
                  <a:pt x="730238" y="1085724"/>
                </a:lnTo>
                <a:lnTo>
                  <a:pt x="728657" y="1080660"/>
                </a:lnTo>
                <a:lnTo>
                  <a:pt x="727708" y="1076230"/>
                </a:lnTo>
                <a:lnTo>
                  <a:pt x="727391" y="1071166"/>
                </a:lnTo>
                <a:lnTo>
                  <a:pt x="727075" y="1065786"/>
                </a:lnTo>
                <a:lnTo>
                  <a:pt x="727708" y="1060722"/>
                </a:lnTo>
                <a:lnTo>
                  <a:pt x="728657" y="1055659"/>
                </a:lnTo>
                <a:lnTo>
                  <a:pt x="730238" y="1050595"/>
                </a:lnTo>
                <a:lnTo>
                  <a:pt x="732136" y="1045215"/>
                </a:lnTo>
                <a:lnTo>
                  <a:pt x="734666" y="1040152"/>
                </a:lnTo>
                <a:lnTo>
                  <a:pt x="737829" y="1034772"/>
                </a:lnTo>
                <a:lnTo>
                  <a:pt x="741309" y="1029392"/>
                </a:lnTo>
                <a:lnTo>
                  <a:pt x="758389" y="1006922"/>
                </a:lnTo>
                <a:lnTo>
                  <a:pt x="767562" y="994579"/>
                </a:lnTo>
                <a:lnTo>
                  <a:pt x="777368" y="981920"/>
                </a:lnTo>
                <a:lnTo>
                  <a:pt x="788122" y="968628"/>
                </a:lnTo>
                <a:lnTo>
                  <a:pt x="790242" y="966009"/>
                </a:lnTo>
                <a:lnTo>
                  <a:pt x="789233" y="965395"/>
                </a:lnTo>
                <a:lnTo>
                  <a:pt x="776219" y="957145"/>
                </a:lnTo>
                <a:lnTo>
                  <a:pt x="763839" y="949211"/>
                </a:lnTo>
                <a:lnTo>
                  <a:pt x="760189" y="946743"/>
                </a:lnTo>
                <a:lnTo>
                  <a:pt x="757399" y="948372"/>
                </a:lnTo>
                <a:lnTo>
                  <a:pt x="753277" y="949960"/>
                </a:lnTo>
                <a:lnTo>
                  <a:pt x="749473" y="951547"/>
                </a:lnTo>
                <a:lnTo>
                  <a:pt x="745351" y="952817"/>
                </a:lnTo>
                <a:lnTo>
                  <a:pt x="740912" y="954087"/>
                </a:lnTo>
                <a:lnTo>
                  <a:pt x="736473" y="955040"/>
                </a:lnTo>
                <a:lnTo>
                  <a:pt x="732035" y="955357"/>
                </a:lnTo>
                <a:lnTo>
                  <a:pt x="726962" y="955675"/>
                </a:lnTo>
                <a:lnTo>
                  <a:pt x="722206" y="955675"/>
                </a:lnTo>
                <a:lnTo>
                  <a:pt x="717450" y="955040"/>
                </a:lnTo>
                <a:lnTo>
                  <a:pt x="712377" y="954087"/>
                </a:lnTo>
                <a:lnTo>
                  <a:pt x="706987" y="952500"/>
                </a:lnTo>
                <a:lnTo>
                  <a:pt x="701597" y="950912"/>
                </a:lnTo>
                <a:lnTo>
                  <a:pt x="696207" y="948690"/>
                </a:lnTo>
                <a:lnTo>
                  <a:pt x="690817" y="945515"/>
                </a:lnTo>
                <a:lnTo>
                  <a:pt x="685427" y="942340"/>
                </a:lnTo>
                <a:lnTo>
                  <a:pt x="678135" y="936942"/>
                </a:lnTo>
                <a:lnTo>
                  <a:pt x="671477" y="931545"/>
                </a:lnTo>
                <a:lnTo>
                  <a:pt x="666087" y="926147"/>
                </a:lnTo>
                <a:lnTo>
                  <a:pt x="661014" y="920750"/>
                </a:lnTo>
                <a:lnTo>
                  <a:pt x="656892" y="915670"/>
                </a:lnTo>
                <a:lnTo>
                  <a:pt x="653721" y="910272"/>
                </a:lnTo>
                <a:lnTo>
                  <a:pt x="650868" y="904875"/>
                </a:lnTo>
                <a:lnTo>
                  <a:pt x="648966" y="899477"/>
                </a:lnTo>
                <a:lnTo>
                  <a:pt x="647380" y="894080"/>
                </a:lnTo>
                <a:lnTo>
                  <a:pt x="646746" y="889000"/>
                </a:lnTo>
                <a:lnTo>
                  <a:pt x="646112" y="883920"/>
                </a:lnTo>
                <a:lnTo>
                  <a:pt x="646112" y="878522"/>
                </a:lnTo>
                <a:lnTo>
                  <a:pt x="646746" y="873442"/>
                </a:lnTo>
                <a:lnTo>
                  <a:pt x="647380" y="868680"/>
                </a:lnTo>
                <a:lnTo>
                  <a:pt x="648039" y="865599"/>
                </a:lnTo>
                <a:lnTo>
                  <a:pt x="643850" y="862581"/>
                </a:lnTo>
                <a:lnTo>
                  <a:pt x="605442" y="834021"/>
                </a:lnTo>
                <a:lnTo>
                  <a:pt x="588300" y="821011"/>
                </a:lnTo>
                <a:lnTo>
                  <a:pt x="571794" y="808318"/>
                </a:lnTo>
                <a:lnTo>
                  <a:pt x="557192" y="796260"/>
                </a:lnTo>
                <a:lnTo>
                  <a:pt x="543225" y="784836"/>
                </a:lnTo>
                <a:lnTo>
                  <a:pt x="530846" y="774047"/>
                </a:lnTo>
                <a:lnTo>
                  <a:pt x="519736" y="763575"/>
                </a:lnTo>
                <a:lnTo>
                  <a:pt x="509578" y="753738"/>
                </a:lnTo>
                <a:lnTo>
                  <a:pt x="501325" y="744535"/>
                </a:lnTo>
                <a:lnTo>
                  <a:pt x="497516" y="739775"/>
                </a:lnTo>
                <a:lnTo>
                  <a:pt x="494341" y="735650"/>
                </a:lnTo>
                <a:lnTo>
                  <a:pt x="491484" y="731207"/>
                </a:lnTo>
                <a:lnTo>
                  <a:pt x="488627" y="727082"/>
                </a:lnTo>
                <a:lnTo>
                  <a:pt x="486405" y="723274"/>
                </a:lnTo>
                <a:lnTo>
                  <a:pt x="484183" y="719149"/>
                </a:lnTo>
                <a:lnTo>
                  <a:pt x="482596" y="715024"/>
                </a:lnTo>
                <a:lnTo>
                  <a:pt x="481327" y="711533"/>
                </a:lnTo>
                <a:lnTo>
                  <a:pt x="478152" y="699475"/>
                </a:lnTo>
                <a:lnTo>
                  <a:pt x="475613" y="687099"/>
                </a:lnTo>
                <a:lnTo>
                  <a:pt x="473391" y="675040"/>
                </a:lnTo>
                <a:lnTo>
                  <a:pt x="471169" y="662982"/>
                </a:lnTo>
                <a:lnTo>
                  <a:pt x="469899" y="650606"/>
                </a:lnTo>
                <a:lnTo>
                  <a:pt x="468947" y="638865"/>
                </a:lnTo>
                <a:lnTo>
                  <a:pt x="468312" y="626807"/>
                </a:lnTo>
                <a:lnTo>
                  <a:pt x="468312" y="614431"/>
                </a:lnTo>
                <a:lnTo>
                  <a:pt x="468629" y="602372"/>
                </a:lnTo>
                <a:lnTo>
                  <a:pt x="469264" y="589997"/>
                </a:lnTo>
                <a:lnTo>
                  <a:pt x="470217" y="577938"/>
                </a:lnTo>
                <a:lnTo>
                  <a:pt x="471804" y="565562"/>
                </a:lnTo>
                <a:lnTo>
                  <a:pt x="474026" y="553504"/>
                </a:lnTo>
                <a:lnTo>
                  <a:pt x="476248" y="541446"/>
                </a:lnTo>
                <a:lnTo>
                  <a:pt x="479422" y="529704"/>
                </a:lnTo>
                <a:lnTo>
                  <a:pt x="482596" y="517329"/>
                </a:lnTo>
                <a:lnTo>
                  <a:pt x="486405" y="505270"/>
                </a:lnTo>
                <a:lnTo>
                  <a:pt x="490215" y="493212"/>
                </a:lnTo>
                <a:lnTo>
                  <a:pt x="494976" y="481153"/>
                </a:lnTo>
                <a:lnTo>
                  <a:pt x="500055" y="469412"/>
                </a:lnTo>
                <a:lnTo>
                  <a:pt x="505451" y="457354"/>
                </a:lnTo>
                <a:lnTo>
                  <a:pt x="511482" y="445613"/>
                </a:lnTo>
                <a:lnTo>
                  <a:pt x="517831" y="433871"/>
                </a:lnTo>
                <a:lnTo>
                  <a:pt x="524497" y="421813"/>
                </a:lnTo>
                <a:lnTo>
                  <a:pt x="531480" y="410072"/>
                </a:lnTo>
                <a:lnTo>
                  <a:pt x="539099" y="398331"/>
                </a:lnTo>
                <a:lnTo>
                  <a:pt x="547035" y="386590"/>
                </a:lnTo>
                <a:lnTo>
                  <a:pt x="555288" y="375166"/>
                </a:lnTo>
                <a:lnTo>
                  <a:pt x="564176" y="363742"/>
                </a:lnTo>
                <a:lnTo>
                  <a:pt x="573064" y="352001"/>
                </a:lnTo>
                <a:lnTo>
                  <a:pt x="582904" y="340577"/>
                </a:lnTo>
                <a:lnTo>
                  <a:pt x="592744" y="329153"/>
                </a:lnTo>
                <a:lnTo>
                  <a:pt x="608298" y="312970"/>
                </a:lnTo>
                <a:lnTo>
                  <a:pt x="623535" y="297738"/>
                </a:lnTo>
                <a:lnTo>
                  <a:pt x="638454" y="282824"/>
                </a:lnTo>
                <a:lnTo>
                  <a:pt x="653691" y="269496"/>
                </a:lnTo>
                <a:lnTo>
                  <a:pt x="668293" y="256803"/>
                </a:lnTo>
                <a:lnTo>
                  <a:pt x="682577" y="245062"/>
                </a:lnTo>
                <a:lnTo>
                  <a:pt x="695909" y="234590"/>
                </a:lnTo>
                <a:lnTo>
                  <a:pt x="708924" y="224753"/>
                </a:lnTo>
                <a:lnTo>
                  <a:pt x="720668" y="216502"/>
                </a:lnTo>
                <a:lnTo>
                  <a:pt x="731778" y="208886"/>
                </a:lnTo>
                <a:lnTo>
                  <a:pt x="749872" y="196828"/>
                </a:lnTo>
                <a:lnTo>
                  <a:pt x="762252" y="189212"/>
                </a:lnTo>
                <a:lnTo>
                  <a:pt x="767013" y="186039"/>
                </a:lnTo>
                <a:lnTo>
                  <a:pt x="769870" y="184769"/>
                </a:lnTo>
                <a:lnTo>
                  <a:pt x="772727" y="183817"/>
                </a:lnTo>
                <a:lnTo>
                  <a:pt x="775584" y="183183"/>
                </a:lnTo>
                <a:lnTo>
                  <a:pt x="778441" y="182865"/>
                </a:lnTo>
                <a:lnTo>
                  <a:pt x="1214906" y="157162"/>
                </a:lnTo>
                <a:close/>
                <a:moveTo>
                  <a:pt x="2261552" y="58737"/>
                </a:moveTo>
                <a:lnTo>
                  <a:pt x="2505075" y="597852"/>
                </a:lnTo>
                <a:lnTo>
                  <a:pt x="2166937" y="725487"/>
                </a:lnTo>
                <a:lnTo>
                  <a:pt x="2163762" y="705484"/>
                </a:lnTo>
                <a:lnTo>
                  <a:pt x="2160587" y="685799"/>
                </a:lnTo>
                <a:lnTo>
                  <a:pt x="2157095" y="666749"/>
                </a:lnTo>
                <a:lnTo>
                  <a:pt x="2153602" y="647699"/>
                </a:lnTo>
                <a:lnTo>
                  <a:pt x="2149475" y="629284"/>
                </a:lnTo>
                <a:lnTo>
                  <a:pt x="2145030" y="611504"/>
                </a:lnTo>
                <a:lnTo>
                  <a:pt x="2140902" y="594359"/>
                </a:lnTo>
                <a:lnTo>
                  <a:pt x="2136140" y="577214"/>
                </a:lnTo>
                <a:lnTo>
                  <a:pt x="2131060" y="560387"/>
                </a:lnTo>
                <a:lnTo>
                  <a:pt x="2126297" y="544512"/>
                </a:lnTo>
                <a:lnTo>
                  <a:pt x="2121217" y="528954"/>
                </a:lnTo>
                <a:lnTo>
                  <a:pt x="2115820" y="513397"/>
                </a:lnTo>
                <a:lnTo>
                  <a:pt x="2110105" y="498792"/>
                </a:lnTo>
                <a:lnTo>
                  <a:pt x="2104707" y="484187"/>
                </a:lnTo>
                <a:lnTo>
                  <a:pt x="2098675" y="469899"/>
                </a:lnTo>
                <a:lnTo>
                  <a:pt x="2092960" y="456564"/>
                </a:lnTo>
                <a:lnTo>
                  <a:pt x="2086927" y="443229"/>
                </a:lnTo>
                <a:lnTo>
                  <a:pt x="2080577" y="430212"/>
                </a:lnTo>
                <a:lnTo>
                  <a:pt x="2074862" y="417829"/>
                </a:lnTo>
                <a:lnTo>
                  <a:pt x="2068512" y="405764"/>
                </a:lnTo>
                <a:lnTo>
                  <a:pt x="2062162" y="394334"/>
                </a:lnTo>
                <a:lnTo>
                  <a:pt x="2055812" y="382904"/>
                </a:lnTo>
                <a:lnTo>
                  <a:pt x="2049145" y="371792"/>
                </a:lnTo>
                <a:lnTo>
                  <a:pt x="2042795" y="361314"/>
                </a:lnTo>
                <a:lnTo>
                  <a:pt x="2036127" y="350837"/>
                </a:lnTo>
                <a:lnTo>
                  <a:pt x="2029142" y="340994"/>
                </a:lnTo>
                <a:lnTo>
                  <a:pt x="2022792" y="331469"/>
                </a:lnTo>
                <a:lnTo>
                  <a:pt x="2016125" y="321944"/>
                </a:lnTo>
                <a:lnTo>
                  <a:pt x="2002790" y="304799"/>
                </a:lnTo>
                <a:lnTo>
                  <a:pt x="1989772" y="288607"/>
                </a:lnTo>
                <a:lnTo>
                  <a:pt x="1977072" y="273684"/>
                </a:lnTo>
                <a:lnTo>
                  <a:pt x="1964372" y="260349"/>
                </a:lnTo>
                <a:lnTo>
                  <a:pt x="1951990" y="247967"/>
                </a:lnTo>
                <a:lnTo>
                  <a:pt x="1940242" y="236537"/>
                </a:lnTo>
                <a:lnTo>
                  <a:pt x="1928812" y="226377"/>
                </a:lnTo>
                <a:lnTo>
                  <a:pt x="1918017" y="217169"/>
                </a:lnTo>
                <a:lnTo>
                  <a:pt x="1907857" y="209232"/>
                </a:lnTo>
                <a:lnTo>
                  <a:pt x="1898332" y="202247"/>
                </a:lnTo>
                <a:lnTo>
                  <a:pt x="1889760" y="196214"/>
                </a:lnTo>
                <a:lnTo>
                  <a:pt x="1882140" y="191134"/>
                </a:lnTo>
                <a:lnTo>
                  <a:pt x="1875472" y="187007"/>
                </a:lnTo>
                <a:lnTo>
                  <a:pt x="1869757" y="183514"/>
                </a:lnTo>
                <a:lnTo>
                  <a:pt x="1861502" y="179387"/>
                </a:lnTo>
                <a:lnTo>
                  <a:pt x="1858962" y="177799"/>
                </a:lnTo>
                <a:lnTo>
                  <a:pt x="2261552" y="58737"/>
                </a:lnTo>
                <a:close/>
                <a:moveTo>
                  <a:pt x="371173" y="0"/>
                </a:moveTo>
                <a:lnTo>
                  <a:pt x="708025" y="151447"/>
                </a:lnTo>
                <a:lnTo>
                  <a:pt x="701351" y="153352"/>
                </a:lnTo>
                <a:lnTo>
                  <a:pt x="693089" y="155892"/>
                </a:lnTo>
                <a:lnTo>
                  <a:pt x="682284" y="159702"/>
                </a:lnTo>
                <a:lnTo>
                  <a:pt x="668937" y="165100"/>
                </a:lnTo>
                <a:lnTo>
                  <a:pt x="653366" y="172085"/>
                </a:lnTo>
                <a:lnTo>
                  <a:pt x="644468" y="176212"/>
                </a:lnTo>
                <a:lnTo>
                  <a:pt x="635570" y="180657"/>
                </a:lnTo>
                <a:lnTo>
                  <a:pt x="626354" y="186055"/>
                </a:lnTo>
                <a:lnTo>
                  <a:pt x="616185" y="191770"/>
                </a:lnTo>
                <a:lnTo>
                  <a:pt x="606016" y="198120"/>
                </a:lnTo>
                <a:lnTo>
                  <a:pt x="595529" y="204787"/>
                </a:lnTo>
                <a:lnTo>
                  <a:pt x="584724" y="212090"/>
                </a:lnTo>
                <a:lnTo>
                  <a:pt x="573602" y="220345"/>
                </a:lnTo>
                <a:lnTo>
                  <a:pt x="562479" y="228917"/>
                </a:lnTo>
                <a:lnTo>
                  <a:pt x="550721" y="237807"/>
                </a:lnTo>
                <a:lnTo>
                  <a:pt x="538963" y="247967"/>
                </a:lnTo>
                <a:lnTo>
                  <a:pt x="527205" y="258445"/>
                </a:lnTo>
                <a:lnTo>
                  <a:pt x="515129" y="269875"/>
                </a:lnTo>
                <a:lnTo>
                  <a:pt x="503054" y="281940"/>
                </a:lnTo>
                <a:lnTo>
                  <a:pt x="491296" y="294640"/>
                </a:lnTo>
                <a:lnTo>
                  <a:pt x="479220" y="308292"/>
                </a:lnTo>
                <a:lnTo>
                  <a:pt x="467462" y="322580"/>
                </a:lnTo>
                <a:lnTo>
                  <a:pt x="455386" y="337820"/>
                </a:lnTo>
                <a:lnTo>
                  <a:pt x="443628" y="353695"/>
                </a:lnTo>
                <a:lnTo>
                  <a:pt x="431870" y="370840"/>
                </a:lnTo>
                <a:lnTo>
                  <a:pt x="427421" y="378142"/>
                </a:lnTo>
                <a:lnTo>
                  <a:pt x="422654" y="385445"/>
                </a:lnTo>
                <a:lnTo>
                  <a:pt x="418205" y="392747"/>
                </a:lnTo>
                <a:lnTo>
                  <a:pt x="414392" y="400050"/>
                </a:lnTo>
                <a:lnTo>
                  <a:pt x="406447" y="415290"/>
                </a:lnTo>
                <a:lnTo>
                  <a:pt x="399774" y="430530"/>
                </a:lnTo>
                <a:lnTo>
                  <a:pt x="393418" y="446087"/>
                </a:lnTo>
                <a:lnTo>
                  <a:pt x="388015" y="461327"/>
                </a:lnTo>
                <a:lnTo>
                  <a:pt x="383249" y="476567"/>
                </a:lnTo>
                <a:lnTo>
                  <a:pt x="378800" y="492125"/>
                </a:lnTo>
                <a:lnTo>
                  <a:pt x="375304" y="507365"/>
                </a:lnTo>
                <a:lnTo>
                  <a:pt x="371808" y="522287"/>
                </a:lnTo>
                <a:lnTo>
                  <a:pt x="369266" y="537527"/>
                </a:lnTo>
                <a:lnTo>
                  <a:pt x="366724" y="552132"/>
                </a:lnTo>
                <a:lnTo>
                  <a:pt x="365135" y="566737"/>
                </a:lnTo>
                <a:lnTo>
                  <a:pt x="363864" y="581025"/>
                </a:lnTo>
                <a:lnTo>
                  <a:pt x="362910" y="594995"/>
                </a:lnTo>
                <a:lnTo>
                  <a:pt x="362275" y="608330"/>
                </a:lnTo>
                <a:lnTo>
                  <a:pt x="361322" y="621347"/>
                </a:lnTo>
                <a:lnTo>
                  <a:pt x="361322" y="633730"/>
                </a:lnTo>
                <a:lnTo>
                  <a:pt x="361322" y="645795"/>
                </a:lnTo>
                <a:lnTo>
                  <a:pt x="361957" y="656907"/>
                </a:lnTo>
                <a:lnTo>
                  <a:pt x="363228" y="678180"/>
                </a:lnTo>
                <a:lnTo>
                  <a:pt x="364499" y="695642"/>
                </a:lnTo>
                <a:lnTo>
                  <a:pt x="366088" y="710247"/>
                </a:lnTo>
                <a:lnTo>
                  <a:pt x="367359" y="721042"/>
                </a:lnTo>
                <a:lnTo>
                  <a:pt x="369266" y="730250"/>
                </a:lnTo>
                <a:lnTo>
                  <a:pt x="0" y="553720"/>
                </a:lnTo>
                <a:lnTo>
                  <a:pt x="371173" y="0"/>
                </a:lnTo>
                <a:close/>
              </a:path>
            </a:pathLst>
          </a:custGeom>
          <a:solidFill>
            <a:schemeClr val="bg1"/>
          </a:solidFill>
          <a:ln>
            <a:noFill/>
          </a:ln>
        </p:spPr>
        <p:txBody>
          <a:bodyPr lIns="100237" tIns="50118" rIns="100237" bIns="50118"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600" dirty="0">
              <a:solidFill>
                <a:srgbClr val="FFFFFF"/>
              </a:solidFill>
            </a:endParaRPr>
          </a:p>
        </p:txBody>
      </p:sp>
      <p:pic>
        <p:nvPicPr>
          <p:cNvPr id="24" name="图片 23" descr="产品技术 (1)"/>
          <p:cNvPicPr>
            <a:picLocks noChangeAspect="1"/>
          </p:cNvPicPr>
          <p:nvPr/>
        </p:nvPicPr>
        <p:blipFill>
          <a:blip r:embed="rId3" cstate="print"/>
          <a:stretch>
            <a:fillRect/>
          </a:stretch>
        </p:blipFill>
        <p:spPr>
          <a:xfrm>
            <a:off x="6134850" y="3443340"/>
            <a:ext cx="797294" cy="866244"/>
          </a:xfrm>
          <a:prstGeom prst="rect">
            <a:avLst/>
          </a:prstGeom>
        </p:spPr>
      </p:pic>
      <p:sp>
        <p:nvSpPr>
          <p:cNvPr id="27" name="矩形 26"/>
          <p:cNvSpPr/>
          <p:nvPr/>
        </p:nvSpPr>
        <p:spPr>
          <a:xfrm>
            <a:off x="597464" y="1637869"/>
            <a:ext cx="3827344" cy="41583"/>
          </a:xfrm>
          <a:prstGeom prst="rect">
            <a:avLst/>
          </a:prstGeom>
          <a:solidFill>
            <a:srgbClr val="0093DD"/>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just"/>
            <a:endParaRPr lang="zh-CN" altLang="en-US"/>
          </a:p>
        </p:txBody>
      </p:sp>
      <p:sp>
        <p:nvSpPr>
          <p:cNvPr id="30" name="矩形 29"/>
          <p:cNvSpPr/>
          <p:nvPr/>
        </p:nvSpPr>
        <p:spPr>
          <a:xfrm>
            <a:off x="4425287" y="1648871"/>
            <a:ext cx="6123750" cy="2079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just"/>
            <a:endParaRPr lang="zh-CN" altLang="en-US"/>
          </a:p>
        </p:txBody>
      </p:sp>
      <p:sp>
        <p:nvSpPr>
          <p:cNvPr id="2" name="椭圆 1"/>
          <p:cNvSpPr/>
          <p:nvPr/>
        </p:nvSpPr>
        <p:spPr>
          <a:xfrm>
            <a:off x="824844" y="5245143"/>
            <a:ext cx="259914" cy="282391"/>
          </a:xfrm>
          <a:prstGeom prst="ellipse">
            <a:avLst/>
          </a:prstGeom>
          <a:solidFill>
            <a:srgbClr val="0093DD"/>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r>
              <a:rPr lang="en-US" altLang="zh-CN">
                <a:solidFill>
                  <a:schemeClr val="bg1"/>
                </a:solidFill>
              </a:rPr>
              <a:t>1</a:t>
            </a:r>
          </a:p>
        </p:txBody>
      </p:sp>
      <p:sp>
        <p:nvSpPr>
          <p:cNvPr id="3" name="椭圆 2"/>
          <p:cNvSpPr/>
          <p:nvPr/>
        </p:nvSpPr>
        <p:spPr>
          <a:xfrm>
            <a:off x="3315291" y="5245143"/>
            <a:ext cx="259914" cy="282391"/>
          </a:xfrm>
          <a:prstGeom prst="ellipse">
            <a:avLst/>
          </a:prstGeom>
          <a:solidFill>
            <a:srgbClr val="0093DD"/>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r>
              <a:rPr lang="en-US" altLang="zh-CN">
                <a:solidFill>
                  <a:schemeClr val="bg1"/>
                </a:solidFill>
              </a:rPr>
              <a:t>2</a:t>
            </a:r>
          </a:p>
        </p:txBody>
      </p:sp>
      <p:sp>
        <p:nvSpPr>
          <p:cNvPr id="9" name="椭圆 8"/>
          <p:cNvSpPr/>
          <p:nvPr/>
        </p:nvSpPr>
        <p:spPr>
          <a:xfrm>
            <a:off x="5727427" y="5245143"/>
            <a:ext cx="259914" cy="282391"/>
          </a:xfrm>
          <a:prstGeom prst="ellipse">
            <a:avLst/>
          </a:prstGeom>
          <a:solidFill>
            <a:srgbClr val="0093DD"/>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r>
              <a:rPr lang="en-US" altLang="zh-CN">
                <a:solidFill>
                  <a:schemeClr val="bg1"/>
                </a:solidFill>
              </a:rPr>
              <a:t>3</a:t>
            </a:r>
          </a:p>
        </p:txBody>
      </p:sp>
      <p:sp>
        <p:nvSpPr>
          <p:cNvPr id="10" name="椭圆 9"/>
          <p:cNvSpPr/>
          <p:nvPr/>
        </p:nvSpPr>
        <p:spPr>
          <a:xfrm>
            <a:off x="8120660" y="5245143"/>
            <a:ext cx="259914" cy="282391"/>
          </a:xfrm>
          <a:prstGeom prst="ellipse">
            <a:avLst/>
          </a:prstGeom>
          <a:solidFill>
            <a:srgbClr val="0093DD"/>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r>
              <a:rPr lang="en-US" altLang="zh-CN">
                <a:solidFill>
                  <a:schemeClr val="bg1"/>
                </a:solidFill>
              </a:rPr>
              <a:t>4</a:t>
            </a:r>
          </a:p>
        </p:txBody>
      </p:sp>
      <p:pic>
        <p:nvPicPr>
          <p:cNvPr id="12" name="图片 11" descr="极联logo_看图王"/>
          <p:cNvPicPr>
            <a:picLocks noChangeAspect="1"/>
          </p:cNvPicPr>
          <p:nvPr/>
        </p:nvPicPr>
        <p:blipFill>
          <a:blip r:embed="rId4" cstate="print"/>
          <a:srcRect l="34240" t="43604" r="39485" b="30596"/>
          <a:stretch>
            <a:fillRect/>
          </a:stretch>
        </p:blipFill>
        <p:spPr>
          <a:xfrm>
            <a:off x="1240706" y="3353488"/>
            <a:ext cx="938390" cy="1001939"/>
          </a:xfrm>
          <a:prstGeom prst="roundRect">
            <a:avLst/>
          </a:prstGeom>
        </p:spPr>
      </p:pic>
      <p:grpSp>
        <p:nvGrpSpPr>
          <p:cNvPr id="32" name="组合 48"/>
          <p:cNvGrpSpPr/>
          <p:nvPr/>
        </p:nvGrpSpPr>
        <p:grpSpPr>
          <a:xfrm>
            <a:off x="10644121" y="5144237"/>
            <a:ext cx="1505475" cy="844069"/>
            <a:chOff x="899592" y="1770370"/>
            <a:chExt cx="1062445" cy="548250"/>
          </a:xfrm>
        </p:grpSpPr>
        <p:sp>
          <p:nvSpPr>
            <p:cNvPr id="39" name="TextBox 49"/>
            <p:cNvSpPr txBox="1"/>
            <p:nvPr/>
          </p:nvSpPr>
          <p:spPr>
            <a:xfrm>
              <a:off x="899592" y="1770370"/>
              <a:ext cx="1062445" cy="289871"/>
            </a:xfrm>
            <a:prstGeom prst="rect">
              <a:avLst/>
            </a:prstGeom>
            <a:noFill/>
          </p:spPr>
          <p:txBody>
            <a:bodyPr wrap="square" lIns="0" rIns="0" rtlCol="0">
              <a:spAutoFit/>
            </a:bodyPr>
            <a:lstStyle/>
            <a:p>
              <a:pPr algn="ctr"/>
              <a:r>
                <a:rPr lang="zh-CN" altLang="en-US" sz="2300" b="1" dirty="0" smtClean="0">
                  <a:solidFill>
                    <a:schemeClr val="tx1">
                      <a:lumMod val="75000"/>
                      <a:lumOff val="25000"/>
                    </a:schemeClr>
                  </a:solidFill>
                </a:rPr>
                <a:t>工期报价</a:t>
              </a:r>
              <a:endParaRPr lang="zh-CN" altLang="en-US" sz="2300" b="1" dirty="0">
                <a:solidFill>
                  <a:schemeClr val="tx1">
                    <a:lumMod val="75000"/>
                    <a:lumOff val="25000"/>
                  </a:schemeClr>
                </a:solidFill>
              </a:endParaRPr>
            </a:p>
          </p:txBody>
        </p:sp>
        <p:sp>
          <p:nvSpPr>
            <p:cNvPr id="46" name="TextBox 50"/>
            <p:cNvSpPr txBox="1"/>
            <p:nvPr/>
          </p:nvSpPr>
          <p:spPr>
            <a:xfrm>
              <a:off x="935581" y="2078727"/>
              <a:ext cx="987165" cy="239893"/>
            </a:xfrm>
            <a:prstGeom prst="rect">
              <a:avLst/>
            </a:prstGeom>
            <a:noFill/>
          </p:spPr>
          <p:txBody>
            <a:bodyPr wrap="square" rtlCol="0">
              <a:spAutoFit/>
            </a:bodyPr>
            <a:lstStyle/>
            <a:p>
              <a:pPr algn="ctr"/>
              <a:r>
                <a:rPr lang="en-US" altLang="zh-CN" sz="1800" dirty="0" smtClean="0">
                  <a:solidFill>
                    <a:schemeClr val="accent1"/>
                  </a:solidFill>
                </a:rPr>
                <a:t>TIME PRICE</a:t>
              </a:r>
              <a:endParaRPr lang="zh-CN" altLang="en-US" sz="1800" dirty="0">
                <a:solidFill>
                  <a:schemeClr val="accent1"/>
                </a:solidFill>
              </a:endParaRPr>
            </a:p>
          </p:txBody>
        </p:sp>
      </p:grpSp>
      <p:sp>
        <p:nvSpPr>
          <p:cNvPr id="47" name="椭圆 46"/>
          <p:cNvSpPr/>
          <p:nvPr/>
        </p:nvSpPr>
        <p:spPr>
          <a:xfrm>
            <a:off x="10338254" y="2781370"/>
            <a:ext cx="1892983" cy="2056689"/>
          </a:xfrm>
          <a:prstGeom prst="ellipse">
            <a:avLst/>
          </a:prstGeom>
          <a:solidFill>
            <a:srgbClr val="0093DD"/>
          </a:solidFill>
          <a:ln w="120650">
            <a:solidFill>
              <a:srgbClr val="E3F4FC"/>
            </a:solid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sp>
        <p:nvSpPr>
          <p:cNvPr id="48" name="椭圆 47"/>
          <p:cNvSpPr/>
          <p:nvPr/>
        </p:nvSpPr>
        <p:spPr>
          <a:xfrm>
            <a:off x="10507705" y="5245143"/>
            <a:ext cx="259914" cy="282391"/>
          </a:xfrm>
          <a:prstGeom prst="ellipse">
            <a:avLst/>
          </a:prstGeom>
          <a:solidFill>
            <a:srgbClr val="0093DD"/>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r>
              <a:rPr lang="en-US" altLang="zh-CN">
                <a:solidFill>
                  <a:schemeClr val="bg1"/>
                </a:solidFill>
              </a:rPr>
              <a:t>5</a:t>
            </a:r>
          </a:p>
        </p:txBody>
      </p:sp>
      <p:pic>
        <p:nvPicPr>
          <p:cNvPr id="49" name="图片 48"/>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0934254" y="3443340"/>
            <a:ext cx="798285" cy="867321"/>
          </a:xfrm>
          <a:prstGeom prst="rect">
            <a:avLst/>
          </a:prstGeom>
        </p:spPr>
      </p:pic>
    </p:spTree>
    <p:extLst>
      <p:ext uri="{BB962C8B-B14F-4D97-AF65-F5344CB8AC3E}">
        <p14:creationId xmlns:p14="http://schemas.microsoft.com/office/powerpoint/2010/main" xmlns="" val="14357226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C:\Users\123\Desktop\矩形-6@3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117" y="246955"/>
            <a:ext cx="2185863" cy="683682"/>
          </a:xfrm>
          <a:prstGeom prst="rect">
            <a:avLst/>
          </a:prstGeom>
          <a:noFill/>
        </p:spPr>
      </p:pic>
      <p:sp>
        <p:nvSpPr>
          <p:cNvPr id="15" name="文本框 14"/>
          <p:cNvSpPr txBox="1"/>
          <p:nvPr/>
        </p:nvSpPr>
        <p:spPr>
          <a:xfrm>
            <a:off x="106922" y="352260"/>
            <a:ext cx="1822003"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技术概要</a:t>
            </a:r>
          </a:p>
        </p:txBody>
      </p:sp>
      <p:sp>
        <p:nvSpPr>
          <p:cNvPr id="3" name="文本框 2"/>
          <p:cNvSpPr txBox="1"/>
          <p:nvPr/>
        </p:nvSpPr>
        <p:spPr>
          <a:xfrm>
            <a:off x="1278160" y="1132673"/>
            <a:ext cx="8996412" cy="5865922"/>
          </a:xfrm>
          <a:prstGeom prst="rect">
            <a:avLst/>
          </a:prstGeom>
          <a:noFill/>
        </p:spPr>
        <p:txBody>
          <a:bodyPr wrap="square" lIns="100237" tIns="50118" rIns="100237" bIns="50118" rtlCol="0">
            <a:spAutoFit/>
          </a:bodyPr>
          <a:lstStyle/>
          <a:p>
            <a:pPr lvl="0"/>
            <a:r>
              <a:rPr lang="zh-CN" altLang="en-US" dirty="0" smtClean="0">
                <a:latin typeface="+mn-ea"/>
              </a:rPr>
              <a:t>一、</a:t>
            </a:r>
            <a:r>
              <a:rPr lang="zh-CN" altLang="zh-CN" dirty="0" smtClean="0">
                <a:latin typeface="+mn-ea"/>
              </a:rPr>
              <a:t>开发</a:t>
            </a:r>
            <a:r>
              <a:rPr lang="en-US" altLang="zh-CN" dirty="0" smtClean="0">
                <a:latin typeface="+mn-ea"/>
              </a:rPr>
              <a:t>IDE</a:t>
            </a:r>
            <a:endParaRPr lang="zh-CN" altLang="zh-CN" dirty="0" smtClean="0">
              <a:latin typeface="+mn-ea"/>
            </a:endParaRPr>
          </a:p>
          <a:p>
            <a:pPr lvl="0"/>
            <a:r>
              <a:rPr lang="en-US" altLang="zh-CN" dirty="0" smtClean="0">
                <a:latin typeface="+mn-ea"/>
              </a:rPr>
              <a:t>    1</a:t>
            </a:r>
            <a:r>
              <a:rPr lang="zh-CN" altLang="en-US" dirty="0" smtClean="0">
                <a:latin typeface="+mn-ea"/>
              </a:rPr>
              <a:t>、</a:t>
            </a:r>
            <a:r>
              <a:rPr lang="zh-CN" altLang="zh-CN" dirty="0" smtClean="0">
                <a:latin typeface="+mn-ea"/>
              </a:rPr>
              <a:t>后台：</a:t>
            </a:r>
            <a:r>
              <a:rPr lang="en-US" altLang="zh-CN" dirty="0" err="1" smtClean="0">
                <a:latin typeface="+mn-ea"/>
              </a:rPr>
              <a:t>MyEclipse</a:t>
            </a:r>
            <a:r>
              <a:rPr lang="zh-CN" altLang="zh-CN" dirty="0" smtClean="0">
                <a:latin typeface="+mn-ea"/>
              </a:rPr>
              <a:t>；</a:t>
            </a:r>
            <a:endParaRPr lang="en-US" altLang="zh-CN" dirty="0" smtClean="0">
              <a:latin typeface="+mn-ea"/>
            </a:endParaRPr>
          </a:p>
          <a:p>
            <a:pPr lvl="0"/>
            <a:r>
              <a:rPr lang="en-US" altLang="zh-CN" dirty="0" smtClean="0">
                <a:latin typeface="+mn-ea"/>
              </a:rPr>
              <a:t>    2</a:t>
            </a:r>
            <a:r>
              <a:rPr lang="zh-CN" altLang="en-US" dirty="0" smtClean="0">
                <a:latin typeface="+mn-ea"/>
              </a:rPr>
              <a:t>、</a:t>
            </a:r>
            <a:r>
              <a:rPr lang="en-US" altLang="zh-CN" dirty="0" smtClean="0">
                <a:latin typeface="+mn-ea"/>
              </a:rPr>
              <a:t>Android</a:t>
            </a:r>
            <a:r>
              <a:rPr lang="zh-CN" altLang="zh-CN" dirty="0" smtClean="0">
                <a:latin typeface="+mn-ea"/>
              </a:rPr>
              <a:t>：</a:t>
            </a:r>
            <a:r>
              <a:rPr lang="en-US" altLang="zh-CN" dirty="0" smtClean="0">
                <a:latin typeface="+mn-ea"/>
              </a:rPr>
              <a:t>Android Studio</a:t>
            </a:r>
            <a:r>
              <a:rPr lang="zh-CN" altLang="zh-CN" dirty="0" smtClean="0">
                <a:latin typeface="+mn-ea"/>
              </a:rPr>
              <a:t>；</a:t>
            </a:r>
            <a:endParaRPr lang="en-US" altLang="zh-CN" dirty="0" smtClean="0">
              <a:latin typeface="+mn-ea"/>
            </a:endParaRPr>
          </a:p>
          <a:p>
            <a:pPr lvl="0"/>
            <a:r>
              <a:rPr lang="en-US" altLang="zh-CN" dirty="0" smtClean="0">
                <a:latin typeface="+mn-ea"/>
              </a:rPr>
              <a:t>    3</a:t>
            </a:r>
            <a:r>
              <a:rPr lang="zh-CN" altLang="en-US" dirty="0" smtClean="0">
                <a:latin typeface="+mn-ea"/>
              </a:rPr>
              <a:t>、</a:t>
            </a:r>
            <a:r>
              <a:rPr lang="en-US" altLang="zh-CN" dirty="0" err="1" smtClean="0">
                <a:latin typeface="+mn-ea"/>
              </a:rPr>
              <a:t>iOS</a:t>
            </a:r>
            <a:r>
              <a:rPr lang="zh-CN" altLang="zh-CN" dirty="0" smtClean="0">
                <a:latin typeface="+mn-ea"/>
              </a:rPr>
              <a:t>：</a:t>
            </a:r>
            <a:r>
              <a:rPr lang="en-US" altLang="zh-CN" dirty="0" err="1" smtClean="0">
                <a:latin typeface="+mn-ea"/>
              </a:rPr>
              <a:t>Xcode</a:t>
            </a:r>
            <a:r>
              <a:rPr lang="zh-CN" altLang="zh-CN" dirty="0" smtClean="0">
                <a:latin typeface="+mn-ea"/>
              </a:rPr>
              <a:t>。</a:t>
            </a:r>
          </a:p>
          <a:p>
            <a:pPr lvl="0"/>
            <a:r>
              <a:rPr lang="zh-CN" altLang="en-US" dirty="0" smtClean="0">
                <a:latin typeface="+mn-ea"/>
              </a:rPr>
              <a:t>二、</a:t>
            </a:r>
            <a:r>
              <a:rPr lang="zh-CN" altLang="zh-CN" dirty="0" smtClean="0">
                <a:latin typeface="+mn-ea"/>
              </a:rPr>
              <a:t>系统框架</a:t>
            </a:r>
          </a:p>
          <a:p>
            <a:pPr lvl="0"/>
            <a:r>
              <a:rPr lang="en-US" altLang="zh-CN" dirty="0" smtClean="0">
                <a:latin typeface="+mn-ea"/>
              </a:rPr>
              <a:t>    1</a:t>
            </a:r>
            <a:r>
              <a:rPr lang="zh-CN" altLang="en-US" dirty="0" smtClean="0">
                <a:latin typeface="+mn-ea"/>
              </a:rPr>
              <a:t>、</a:t>
            </a:r>
            <a:r>
              <a:rPr lang="en-US" altLang="zh-CN" dirty="0" smtClean="0">
                <a:latin typeface="+mn-ea"/>
              </a:rPr>
              <a:t>IOS</a:t>
            </a:r>
            <a:endParaRPr lang="zh-CN" altLang="zh-CN" dirty="0" smtClean="0">
              <a:latin typeface="+mn-ea"/>
            </a:endParaRPr>
          </a:p>
          <a:p>
            <a:r>
              <a:rPr lang="en-US" altLang="zh-CN" dirty="0" smtClean="0">
                <a:latin typeface="+mn-ea"/>
              </a:rPr>
              <a:t>      </a:t>
            </a:r>
            <a:r>
              <a:rPr lang="zh-CN" altLang="zh-CN" dirty="0" smtClean="0">
                <a:latin typeface="+mn-ea"/>
              </a:rPr>
              <a:t>前端框架：</a:t>
            </a:r>
            <a:r>
              <a:rPr lang="en-US" altLang="zh-CN" dirty="0" smtClean="0">
                <a:latin typeface="+mn-ea"/>
              </a:rPr>
              <a:t>Masonry</a:t>
            </a:r>
            <a:r>
              <a:rPr lang="zh-CN" altLang="en-US" dirty="0" smtClean="0">
                <a:latin typeface="+mn-ea"/>
              </a:rPr>
              <a:t>；</a:t>
            </a:r>
            <a:endParaRPr lang="zh-CN" altLang="zh-CN" dirty="0" smtClean="0">
              <a:latin typeface="+mn-ea"/>
            </a:endParaRPr>
          </a:p>
          <a:p>
            <a:r>
              <a:rPr lang="en-US" altLang="zh-CN" dirty="0" smtClean="0">
                <a:latin typeface="+mn-ea"/>
              </a:rPr>
              <a:t>      </a:t>
            </a:r>
            <a:r>
              <a:rPr lang="zh-CN" altLang="zh-CN" dirty="0" smtClean="0">
                <a:latin typeface="+mn-ea"/>
              </a:rPr>
              <a:t>网络框架：</a:t>
            </a:r>
            <a:r>
              <a:rPr lang="en-US" altLang="zh-CN" dirty="0" err="1" smtClean="0">
                <a:latin typeface="+mn-ea"/>
              </a:rPr>
              <a:t>AFNetworking</a:t>
            </a:r>
            <a:r>
              <a:rPr lang="zh-CN" altLang="zh-CN" dirty="0" smtClean="0">
                <a:latin typeface="+mn-ea"/>
              </a:rPr>
              <a:t>、</a:t>
            </a:r>
            <a:r>
              <a:rPr lang="en-US" altLang="zh-CN" dirty="0" err="1" smtClean="0">
                <a:latin typeface="+mn-ea"/>
              </a:rPr>
              <a:t>SDWebImage</a:t>
            </a:r>
            <a:r>
              <a:rPr lang="zh-CN" altLang="en-US" dirty="0" smtClean="0">
                <a:latin typeface="+mn-ea"/>
              </a:rPr>
              <a:t>；</a:t>
            </a:r>
            <a:endParaRPr lang="en-US" altLang="zh-CN" dirty="0" smtClean="0">
              <a:latin typeface="+mn-ea"/>
            </a:endParaRPr>
          </a:p>
          <a:p>
            <a:r>
              <a:rPr lang="en-US" altLang="zh-CN" dirty="0" smtClean="0">
                <a:latin typeface="+mn-ea"/>
              </a:rPr>
              <a:t>    2</a:t>
            </a:r>
            <a:r>
              <a:rPr lang="zh-CN" altLang="en-US" dirty="0" smtClean="0">
                <a:latin typeface="+mn-ea"/>
              </a:rPr>
              <a:t>、</a:t>
            </a:r>
            <a:r>
              <a:rPr lang="en-US" altLang="zh-CN" dirty="0" err="1" smtClean="0">
                <a:latin typeface="+mn-ea"/>
              </a:rPr>
              <a:t>Andriod</a:t>
            </a:r>
            <a:endParaRPr lang="zh-CN" altLang="zh-CN" dirty="0" smtClean="0">
              <a:latin typeface="+mn-ea"/>
            </a:endParaRPr>
          </a:p>
          <a:p>
            <a:r>
              <a:rPr lang="en-US" altLang="zh-CN" dirty="0" smtClean="0">
                <a:latin typeface="+mn-ea"/>
              </a:rPr>
              <a:t>      </a:t>
            </a:r>
            <a:r>
              <a:rPr lang="zh-CN" altLang="zh-CN" dirty="0" smtClean="0">
                <a:latin typeface="+mn-ea"/>
              </a:rPr>
              <a:t>前端框架：</a:t>
            </a:r>
            <a:r>
              <a:rPr lang="en-US" altLang="zh-CN" dirty="0" err="1" smtClean="0">
                <a:latin typeface="+mn-ea"/>
              </a:rPr>
              <a:t>ThinkAndroid</a:t>
            </a:r>
            <a:r>
              <a:rPr lang="zh-CN" altLang="zh-CN" dirty="0" smtClean="0">
                <a:latin typeface="+mn-ea"/>
              </a:rPr>
              <a:t>、</a:t>
            </a:r>
            <a:r>
              <a:rPr lang="en-US" altLang="zh-CN" dirty="0" err="1" smtClean="0">
                <a:latin typeface="+mn-ea"/>
              </a:rPr>
              <a:t>LoonAndroid</a:t>
            </a:r>
            <a:r>
              <a:rPr lang="zh-CN" altLang="en-US" dirty="0" smtClean="0">
                <a:latin typeface="+mn-ea"/>
              </a:rPr>
              <a:t>；</a:t>
            </a:r>
            <a:endParaRPr lang="zh-CN" altLang="zh-CN" dirty="0" smtClean="0">
              <a:latin typeface="+mn-ea"/>
            </a:endParaRPr>
          </a:p>
          <a:p>
            <a:r>
              <a:rPr lang="en-US" altLang="zh-CN" dirty="0" smtClean="0">
                <a:latin typeface="+mn-ea"/>
              </a:rPr>
              <a:t>      </a:t>
            </a:r>
            <a:r>
              <a:rPr lang="zh-CN" altLang="zh-CN" dirty="0" smtClean="0">
                <a:latin typeface="+mn-ea"/>
              </a:rPr>
              <a:t>网络框架：</a:t>
            </a:r>
            <a:r>
              <a:rPr lang="en-US" altLang="zh-CN" dirty="0" err="1" smtClean="0">
                <a:latin typeface="+mn-ea"/>
              </a:rPr>
              <a:t>XUtil</a:t>
            </a:r>
            <a:r>
              <a:rPr lang="zh-CN" altLang="zh-CN" dirty="0" smtClean="0">
                <a:latin typeface="+mn-ea"/>
              </a:rPr>
              <a:t>、</a:t>
            </a:r>
            <a:r>
              <a:rPr lang="en-US" altLang="zh-CN" dirty="0" smtClean="0">
                <a:latin typeface="+mn-ea"/>
              </a:rPr>
              <a:t>volley</a:t>
            </a:r>
            <a:r>
              <a:rPr lang="zh-CN" altLang="zh-CN" dirty="0" smtClean="0">
                <a:latin typeface="+mn-ea"/>
              </a:rPr>
              <a:t>、</a:t>
            </a:r>
            <a:r>
              <a:rPr lang="en-US" altLang="zh-CN" dirty="0" smtClean="0">
                <a:latin typeface="+mn-ea"/>
              </a:rPr>
              <a:t>android-</a:t>
            </a:r>
            <a:r>
              <a:rPr lang="en-US" altLang="zh-CN" dirty="0" err="1" smtClean="0">
                <a:latin typeface="+mn-ea"/>
              </a:rPr>
              <a:t>async</a:t>
            </a:r>
            <a:r>
              <a:rPr lang="en-US" altLang="zh-CN" dirty="0" smtClean="0">
                <a:latin typeface="+mn-ea"/>
              </a:rPr>
              <a:t>-http</a:t>
            </a:r>
            <a:r>
              <a:rPr lang="zh-CN" altLang="zh-CN" dirty="0" smtClean="0">
                <a:latin typeface="+mn-ea"/>
              </a:rPr>
              <a:t>、</a:t>
            </a:r>
            <a:r>
              <a:rPr lang="en-US" altLang="zh-CN" dirty="0" smtClean="0">
                <a:latin typeface="+mn-ea"/>
              </a:rPr>
              <a:t>android-</a:t>
            </a:r>
            <a:r>
              <a:rPr lang="en-US" altLang="zh-CN" dirty="0" err="1" smtClean="0">
                <a:latin typeface="+mn-ea"/>
              </a:rPr>
              <a:t>async</a:t>
            </a:r>
            <a:r>
              <a:rPr lang="en-US" altLang="zh-CN" dirty="0" smtClean="0">
                <a:latin typeface="+mn-ea"/>
              </a:rPr>
              <a:t>-http</a:t>
            </a:r>
            <a:r>
              <a:rPr lang="zh-CN" altLang="zh-CN" dirty="0" smtClean="0">
                <a:latin typeface="+mn-ea"/>
              </a:rPr>
              <a:t>、</a:t>
            </a:r>
            <a:r>
              <a:rPr lang="en-US" altLang="zh-CN" dirty="0" err="1" smtClean="0">
                <a:latin typeface="+mn-ea"/>
              </a:rPr>
              <a:t>ImageLoader</a:t>
            </a:r>
            <a:r>
              <a:rPr lang="zh-CN" altLang="en-US" dirty="0" smtClean="0">
                <a:latin typeface="+mn-ea"/>
              </a:rPr>
              <a:t>；</a:t>
            </a:r>
            <a:endParaRPr lang="zh-CN" altLang="zh-CN" dirty="0" smtClean="0">
              <a:latin typeface="+mn-ea"/>
            </a:endParaRPr>
          </a:p>
          <a:p>
            <a:pPr lvl="0"/>
            <a:r>
              <a:rPr lang="zh-CN" altLang="en-US" dirty="0" smtClean="0">
                <a:latin typeface="+mn-ea"/>
              </a:rPr>
              <a:t>三、</a:t>
            </a:r>
            <a:r>
              <a:rPr lang="en-US" altLang="zh-CN" dirty="0" smtClean="0">
                <a:latin typeface="+mn-ea"/>
              </a:rPr>
              <a:t>JAVA</a:t>
            </a:r>
            <a:r>
              <a:rPr lang="zh-CN" altLang="zh-CN" dirty="0" smtClean="0">
                <a:latin typeface="+mn-ea"/>
              </a:rPr>
              <a:t>后台：</a:t>
            </a:r>
            <a:r>
              <a:rPr lang="en-US" altLang="zh-CN" dirty="0" smtClean="0">
                <a:latin typeface="+mn-ea"/>
              </a:rPr>
              <a:t>Spring MVC</a:t>
            </a:r>
            <a:r>
              <a:rPr lang="zh-CN" altLang="en-US" dirty="0" smtClean="0">
                <a:latin typeface="+mn-ea"/>
              </a:rPr>
              <a:t>；</a:t>
            </a:r>
            <a:endParaRPr lang="zh-CN" altLang="zh-CN" dirty="0" smtClean="0">
              <a:latin typeface="+mn-ea"/>
            </a:endParaRPr>
          </a:p>
          <a:p>
            <a:pPr lvl="0"/>
            <a:r>
              <a:rPr lang="zh-CN" altLang="en-US" dirty="0" smtClean="0">
                <a:latin typeface="+mn-ea"/>
              </a:rPr>
              <a:t>四、</a:t>
            </a:r>
            <a:r>
              <a:rPr lang="en-US" altLang="zh-CN" dirty="0" smtClean="0">
                <a:latin typeface="+mn-ea"/>
              </a:rPr>
              <a:t>Web</a:t>
            </a:r>
            <a:r>
              <a:rPr lang="zh-CN" altLang="zh-CN" dirty="0" smtClean="0">
                <a:latin typeface="+mn-ea"/>
              </a:rPr>
              <a:t>前端：</a:t>
            </a:r>
            <a:r>
              <a:rPr lang="en-US" altLang="zh-CN" dirty="0" err="1" smtClean="0">
                <a:latin typeface="+mn-ea"/>
              </a:rPr>
              <a:t>AngularJS</a:t>
            </a:r>
            <a:r>
              <a:rPr lang="zh-CN" altLang="en-US" dirty="0" smtClean="0">
                <a:latin typeface="+mn-ea"/>
              </a:rPr>
              <a:t>；</a:t>
            </a:r>
            <a:endParaRPr lang="zh-CN" altLang="zh-CN" dirty="0" smtClean="0">
              <a:latin typeface="+mn-ea"/>
            </a:endParaRPr>
          </a:p>
          <a:p>
            <a:pPr lvl="0"/>
            <a:r>
              <a:rPr lang="zh-CN" altLang="en-US" dirty="0" smtClean="0">
                <a:latin typeface="+mn-ea"/>
              </a:rPr>
              <a:t>五、</a:t>
            </a:r>
            <a:r>
              <a:rPr lang="zh-CN" altLang="zh-CN" dirty="0" smtClean="0">
                <a:latin typeface="+mn-ea"/>
              </a:rPr>
              <a:t>系统接口格式：</a:t>
            </a:r>
            <a:r>
              <a:rPr lang="en-US" altLang="zh-CN" dirty="0" smtClean="0">
                <a:latin typeface="+mn-ea"/>
              </a:rPr>
              <a:t>JSON</a:t>
            </a:r>
            <a:r>
              <a:rPr lang="zh-CN" altLang="en-US" dirty="0" smtClean="0">
                <a:latin typeface="+mn-ea"/>
              </a:rPr>
              <a:t>；</a:t>
            </a:r>
            <a:endParaRPr lang="zh-CN" altLang="zh-CN" dirty="0" smtClean="0">
              <a:latin typeface="+mn-ea"/>
            </a:endParaRPr>
          </a:p>
          <a:p>
            <a:pPr lvl="0"/>
            <a:r>
              <a:rPr lang="zh-CN" altLang="en-US" dirty="0" smtClean="0">
                <a:latin typeface="+mn-ea"/>
              </a:rPr>
              <a:t>六、</a:t>
            </a:r>
            <a:r>
              <a:rPr lang="zh-CN" altLang="zh-CN" dirty="0" smtClean="0">
                <a:latin typeface="+mn-ea"/>
              </a:rPr>
              <a:t>数据库：</a:t>
            </a:r>
            <a:r>
              <a:rPr lang="en-US" altLang="zh-CN" dirty="0" err="1" smtClean="0">
                <a:latin typeface="+mn-ea"/>
              </a:rPr>
              <a:t>MySQL</a:t>
            </a:r>
            <a:r>
              <a:rPr lang="zh-CN" altLang="en-US" dirty="0" smtClean="0">
                <a:latin typeface="+mn-ea"/>
              </a:rPr>
              <a:t>；</a:t>
            </a:r>
            <a:endParaRPr lang="zh-CN" altLang="zh-CN" dirty="0" smtClean="0">
              <a:latin typeface="+mn-ea"/>
            </a:endParaRPr>
          </a:p>
          <a:p>
            <a:pPr lvl="0"/>
            <a:r>
              <a:rPr lang="zh-CN" altLang="en-US" dirty="0" smtClean="0">
                <a:latin typeface="+mn-ea"/>
              </a:rPr>
              <a:t>七、</a:t>
            </a:r>
            <a:r>
              <a:rPr lang="en-US" altLang="zh-CN" dirty="0" smtClean="0">
                <a:latin typeface="+mn-ea"/>
              </a:rPr>
              <a:t>Web</a:t>
            </a:r>
            <a:r>
              <a:rPr lang="zh-CN" altLang="zh-CN" dirty="0" smtClean="0">
                <a:latin typeface="+mn-ea"/>
              </a:rPr>
              <a:t>应用服务器：</a:t>
            </a:r>
            <a:r>
              <a:rPr lang="en-US" altLang="zh-CN" dirty="0" smtClean="0">
                <a:latin typeface="+mn-ea"/>
              </a:rPr>
              <a:t>Tomcat</a:t>
            </a:r>
            <a:r>
              <a:rPr lang="zh-CN" altLang="en-US" dirty="0" smtClean="0">
                <a:latin typeface="+mn-ea"/>
              </a:rPr>
              <a:t>；</a:t>
            </a:r>
            <a:endParaRPr lang="zh-CN" altLang="zh-CN" dirty="0" smtClean="0">
              <a:latin typeface="+mn-ea"/>
            </a:endParaRPr>
          </a:p>
          <a:p>
            <a:pPr lvl="0"/>
            <a:r>
              <a:rPr lang="zh-CN" altLang="en-US" dirty="0" smtClean="0">
                <a:latin typeface="+mn-ea"/>
              </a:rPr>
              <a:t>八、</a:t>
            </a:r>
            <a:r>
              <a:rPr lang="zh-CN" altLang="zh-CN" dirty="0" smtClean="0">
                <a:latin typeface="+mn-ea"/>
              </a:rPr>
              <a:t>服务器系统：</a:t>
            </a:r>
            <a:r>
              <a:rPr lang="en-US" altLang="zh-CN" dirty="0" smtClean="0">
                <a:latin typeface="+mn-ea"/>
              </a:rPr>
              <a:t>Linux</a:t>
            </a:r>
            <a:r>
              <a:rPr lang="zh-CN" altLang="en-US" dirty="0" smtClean="0">
                <a:latin typeface="+mn-ea"/>
              </a:rPr>
              <a:t>、</a:t>
            </a:r>
            <a:r>
              <a:rPr lang="en-US" altLang="zh-CN" dirty="0" err="1" smtClean="0">
                <a:latin typeface="+mn-ea"/>
              </a:rPr>
              <a:t>CentOS</a:t>
            </a:r>
            <a:r>
              <a:rPr lang="zh-CN" altLang="en-US" dirty="0" smtClean="0">
                <a:latin typeface="+mn-ea"/>
              </a:rPr>
              <a:t>；</a:t>
            </a:r>
            <a:endParaRPr lang="zh-CN" altLang="zh-CN" dirty="0">
              <a:latin typeface="+mn-ea"/>
            </a:endParaRPr>
          </a:p>
        </p:txBody>
      </p:sp>
    </p:spTree>
    <p:extLst>
      <p:ext uri="{BB962C8B-B14F-4D97-AF65-F5344CB8AC3E}">
        <p14:creationId xmlns:p14="http://schemas.microsoft.com/office/powerpoint/2010/main" xmlns="" val="13992068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C:\Users\123\Desktop\矩形-6@3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117" y="246955"/>
            <a:ext cx="2185863" cy="683682"/>
          </a:xfrm>
          <a:prstGeom prst="rect">
            <a:avLst/>
          </a:prstGeom>
          <a:noFill/>
        </p:spPr>
      </p:pic>
      <p:sp>
        <p:nvSpPr>
          <p:cNvPr id="15" name="文本框 14"/>
          <p:cNvSpPr txBox="1"/>
          <p:nvPr/>
        </p:nvSpPr>
        <p:spPr>
          <a:xfrm>
            <a:off x="106922" y="352260"/>
            <a:ext cx="1822003"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项目交接</a:t>
            </a:r>
          </a:p>
        </p:txBody>
      </p:sp>
      <p:sp>
        <p:nvSpPr>
          <p:cNvPr id="2" name="TextBox 1"/>
          <p:cNvSpPr txBox="1"/>
          <p:nvPr/>
        </p:nvSpPr>
        <p:spPr>
          <a:xfrm>
            <a:off x="1017924" y="1425055"/>
            <a:ext cx="10724461" cy="4717863"/>
          </a:xfrm>
          <a:prstGeom prst="rect">
            <a:avLst/>
          </a:prstGeom>
          <a:noFill/>
        </p:spPr>
        <p:txBody>
          <a:bodyPr wrap="square" lIns="100237" tIns="50118" rIns="100237" bIns="50118" rtlCol="0">
            <a:spAutoFit/>
          </a:bodyPr>
          <a:lstStyle/>
          <a:p>
            <a:pPr lvl="0"/>
            <a:r>
              <a:rPr lang="zh-CN" altLang="en-US" dirty="0" smtClean="0">
                <a:latin typeface="+mn-ea"/>
              </a:rPr>
              <a:t>一、</a:t>
            </a:r>
            <a:r>
              <a:rPr lang="zh-CN" altLang="zh-CN" dirty="0" smtClean="0">
                <a:latin typeface="+mn-ea"/>
              </a:rPr>
              <a:t>文档文件</a:t>
            </a:r>
            <a:r>
              <a:rPr lang="zh-CN" altLang="zh-CN" dirty="0">
                <a:latin typeface="+mn-ea"/>
              </a:rPr>
              <a:t>交接</a:t>
            </a:r>
          </a:p>
          <a:p>
            <a:r>
              <a:rPr lang="en-US" altLang="zh-CN" dirty="0" smtClean="0">
                <a:latin typeface="+mn-ea"/>
              </a:rPr>
              <a:t>    1</a:t>
            </a:r>
            <a:r>
              <a:rPr lang="zh-CN" altLang="en-US" dirty="0" smtClean="0">
                <a:latin typeface="+mn-ea"/>
              </a:rPr>
              <a:t>、</a:t>
            </a:r>
            <a:r>
              <a:rPr lang="zh-CN" altLang="zh-CN" dirty="0" smtClean="0">
                <a:latin typeface="+mn-ea"/>
              </a:rPr>
              <a:t>项目</a:t>
            </a:r>
            <a:r>
              <a:rPr lang="zh-CN" altLang="zh-CN" dirty="0">
                <a:latin typeface="+mn-ea"/>
              </a:rPr>
              <a:t>开发完成将交付的文件和文档包括：</a:t>
            </a:r>
          </a:p>
          <a:p>
            <a:pPr lvl="0"/>
            <a:r>
              <a:rPr lang="en-US" altLang="zh-CN" dirty="0" smtClean="0">
                <a:latin typeface="+mn-ea"/>
              </a:rPr>
              <a:t>    2</a:t>
            </a:r>
            <a:r>
              <a:rPr lang="zh-CN" altLang="en-US" dirty="0" smtClean="0">
                <a:latin typeface="+mn-ea"/>
              </a:rPr>
              <a:t>、</a:t>
            </a:r>
            <a:r>
              <a:rPr lang="zh-CN" altLang="zh-CN" dirty="0" smtClean="0">
                <a:latin typeface="+mn-ea"/>
              </a:rPr>
              <a:t>成果</a:t>
            </a:r>
            <a:r>
              <a:rPr lang="zh-CN" altLang="zh-CN" dirty="0">
                <a:latin typeface="+mn-ea"/>
              </a:rPr>
              <a:t>类文件：稳定运行的系统产品、源代码及源码说明</a:t>
            </a:r>
            <a:r>
              <a:rPr lang="zh-CN" altLang="zh-CN" dirty="0" smtClean="0">
                <a:latin typeface="+mn-ea"/>
              </a:rPr>
              <a:t>文档</a:t>
            </a:r>
            <a:endParaRPr lang="en-US" altLang="zh-CN" dirty="0">
              <a:latin typeface="+mn-ea"/>
            </a:endParaRPr>
          </a:p>
          <a:p>
            <a:pPr lvl="0"/>
            <a:r>
              <a:rPr lang="en-US" altLang="zh-CN" dirty="0" smtClean="0">
                <a:latin typeface="+mn-ea"/>
              </a:rPr>
              <a:t>    3</a:t>
            </a:r>
            <a:r>
              <a:rPr lang="zh-CN" altLang="en-US" dirty="0" smtClean="0">
                <a:latin typeface="+mn-ea"/>
              </a:rPr>
              <a:t>、</a:t>
            </a:r>
            <a:r>
              <a:rPr lang="zh-CN" altLang="zh-CN" dirty="0" smtClean="0">
                <a:latin typeface="+mn-ea"/>
              </a:rPr>
              <a:t>设计</a:t>
            </a:r>
            <a:r>
              <a:rPr lang="zh-CN" altLang="zh-CN" dirty="0">
                <a:latin typeface="+mn-ea"/>
              </a:rPr>
              <a:t>类文档：高保真</a:t>
            </a:r>
            <a:r>
              <a:rPr lang="en-US" altLang="zh-CN" dirty="0">
                <a:latin typeface="+mn-ea"/>
              </a:rPr>
              <a:t>UI</a:t>
            </a:r>
            <a:r>
              <a:rPr lang="zh-CN" altLang="zh-CN" dirty="0">
                <a:latin typeface="+mn-ea"/>
              </a:rPr>
              <a:t>图（</a:t>
            </a:r>
            <a:r>
              <a:rPr lang="en-US" altLang="zh-CN" dirty="0">
                <a:latin typeface="+mn-ea"/>
              </a:rPr>
              <a:t>PSD</a:t>
            </a:r>
            <a:r>
              <a:rPr lang="zh-CN" altLang="zh-CN" dirty="0">
                <a:latin typeface="+mn-ea"/>
              </a:rPr>
              <a:t>源文件）</a:t>
            </a:r>
          </a:p>
          <a:p>
            <a:pPr lvl="0"/>
            <a:r>
              <a:rPr lang="en-US" altLang="zh-CN" dirty="0" smtClean="0">
                <a:latin typeface="+mn-ea"/>
              </a:rPr>
              <a:t>    4</a:t>
            </a:r>
            <a:r>
              <a:rPr lang="zh-CN" altLang="en-US" dirty="0" smtClean="0">
                <a:latin typeface="+mn-ea"/>
              </a:rPr>
              <a:t>、</a:t>
            </a:r>
            <a:r>
              <a:rPr lang="zh-CN" altLang="zh-CN" dirty="0" smtClean="0">
                <a:latin typeface="+mn-ea"/>
              </a:rPr>
              <a:t>需求</a:t>
            </a:r>
            <a:r>
              <a:rPr lang="zh-CN" altLang="zh-CN" dirty="0">
                <a:latin typeface="+mn-ea"/>
              </a:rPr>
              <a:t>类文档：需求清单、</a:t>
            </a:r>
            <a:r>
              <a:rPr lang="en-US" altLang="zh-CN" dirty="0">
                <a:latin typeface="+mn-ea"/>
              </a:rPr>
              <a:t>UE</a:t>
            </a:r>
            <a:r>
              <a:rPr lang="zh-CN" altLang="zh-CN" dirty="0">
                <a:latin typeface="+mn-ea"/>
              </a:rPr>
              <a:t>设计文档（</a:t>
            </a:r>
            <a:r>
              <a:rPr lang="en-US" altLang="zh-CN" dirty="0">
                <a:latin typeface="+mn-ea"/>
              </a:rPr>
              <a:t>RP</a:t>
            </a:r>
            <a:r>
              <a:rPr lang="zh-CN" altLang="zh-CN" dirty="0">
                <a:latin typeface="+mn-ea"/>
              </a:rPr>
              <a:t>源文件）</a:t>
            </a:r>
          </a:p>
          <a:p>
            <a:pPr lvl="0"/>
            <a:r>
              <a:rPr lang="en-US" altLang="zh-CN" dirty="0" smtClean="0">
                <a:latin typeface="+mn-ea"/>
              </a:rPr>
              <a:t>    5</a:t>
            </a:r>
            <a:r>
              <a:rPr lang="zh-CN" altLang="en-US" dirty="0" smtClean="0">
                <a:latin typeface="+mn-ea"/>
              </a:rPr>
              <a:t>、</a:t>
            </a:r>
            <a:r>
              <a:rPr lang="zh-CN" altLang="zh-CN" dirty="0" smtClean="0">
                <a:latin typeface="+mn-ea"/>
              </a:rPr>
              <a:t>开发</a:t>
            </a:r>
            <a:r>
              <a:rPr lang="zh-CN" altLang="zh-CN" dirty="0">
                <a:latin typeface="+mn-ea"/>
              </a:rPr>
              <a:t>类文档：数据库设计说明书、</a:t>
            </a:r>
            <a:r>
              <a:rPr lang="en-US" altLang="zh-CN" dirty="0">
                <a:latin typeface="+mn-ea"/>
              </a:rPr>
              <a:t>API</a:t>
            </a:r>
            <a:r>
              <a:rPr lang="zh-CN" altLang="zh-CN" dirty="0">
                <a:latin typeface="+mn-ea"/>
              </a:rPr>
              <a:t>接口文档</a:t>
            </a:r>
          </a:p>
          <a:p>
            <a:pPr lvl="0"/>
            <a:r>
              <a:rPr lang="en-US" altLang="zh-CN" dirty="0" smtClean="0">
                <a:latin typeface="+mn-ea"/>
              </a:rPr>
              <a:t>    6</a:t>
            </a:r>
            <a:r>
              <a:rPr lang="zh-CN" altLang="en-US" dirty="0" smtClean="0">
                <a:latin typeface="+mn-ea"/>
              </a:rPr>
              <a:t>、</a:t>
            </a:r>
            <a:r>
              <a:rPr lang="zh-CN" altLang="zh-CN" dirty="0" smtClean="0">
                <a:latin typeface="+mn-ea"/>
              </a:rPr>
              <a:t>测试</a:t>
            </a:r>
            <a:r>
              <a:rPr lang="zh-CN" altLang="zh-CN" dirty="0">
                <a:latin typeface="+mn-ea"/>
              </a:rPr>
              <a:t>类文档：测试用例</a:t>
            </a:r>
            <a:r>
              <a:rPr lang="zh-CN" altLang="zh-CN" dirty="0" smtClean="0">
                <a:latin typeface="+mn-ea"/>
              </a:rPr>
              <a:t>书</a:t>
            </a:r>
            <a:endParaRPr lang="en-US" altLang="zh-CN" dirty="0">
              <a:latin typeface="+mn-ea"/>
            </a:endParaRPr>
          </a:p>
          <a:p>
            <a:pPr lvl="0"/>
            <a:r>
              <a:rPr lang="en-US" altLang="zh-CN" dirty="0" smtClean="0">
                <a:latin typeface="+mn-ea"/>
              </a:rPr>
              <a:t>    7</a:t>
            </a:r>
            <a:r>
              <a:rPr lang="zh-CN" altLang="en-US" dirty="0" smtClean="0">
                <a:latin typeface="+mn-ea"/>
              </a:rPr>
              <a:t>、</a:t>
            </a:r>
            <a:r>
              <a:rPr lang="zh-CN" altLang="zh-CN" dirty="0" smtClean="0">
                <a:latin typeface="+mn-ea"/>
              </a:rPr>
              <a:t>部署</a:t>
            </a:r>
            <a:r>
              <a:rPr lang="zh-CN" altLang="zh-CN" dirty="0">
                <a:latin typeface="+mn-ea"/>
              </a:rPr>
              <a:t>类文档：主要源码说明书、安装部署说明书</a:t>
            </a:r>
          </a:p>
          <a:p>
            <a:pPr lvl="0"/>
            <a:r>
              <a:rPr lang="en-US" altLang="zh-CN" dirty="0" smtClean="0">
                <a:latin typeface="+mn-ea"/>
              </a:rPr>
              <a:t>    8</a:t>
            </a:r>
            <a:r>
              <a:rPr lang="zh-CN" altLang="en-US" dirty="0" smtClean="0">
                <a:latin typeface="+mn-ea"/>
              </a:rPr>
              <a:t>、</a:t>
            </a:r>
            <a:r>
              <a:rPr lang="zh-CN" altLang="zh-CN" dirty="0" smtClean="0">
                <a:latin typeface="+mn-ea"/>
              </a:rPr>
              <a:t>实施</a:t>
            </a:r>
            <a:r>
              <a:rPr lang="zh-CN" altLang="zh-CN" dirty="0">
                <a:latin typeface="+mn-ea"/>
              </a:rPr>
              <a:t>类文档：开发进度报告</a:t>
            </a:r>
          </a:p>
          <a:p>
            <a:pPr lvl="0"/>
            <a:r>
              <a:rPr lang="zh-CN" altLang="en-US" dirty="0" smtClean="0">
                <a:latin typeface="+mn-ea"/>
              </a:rPr>
              <a:t>二、</a:t>
            </a:r>
            <a:r>
              <a:rPr lang="zh-CN" altLang="zh-CN" dirty="0" smtClean="0">
                <a:latin typeface="+mn-ea"/>
              </a:rPr>
              <a:t>培训</a:t>
            </a:r>
            <a:endParaRPr lang="zh-CN" altLang="zh-CN" dirty="0">
              <a:latin typeface="+mn-ea"/>
            </a:endParaRPr>
          </a:p>
          <a:p>
            <a:pPr lvl="0"/>
            <a:r>
              <a:rPr lang="en-US" altLang="zh-CN" dirty="0" smtClean="0">
                <a:latin typeface="+mn-ea"/>
              </a:rPr>
              <a:t>    1</a:t>
            </a:r>
            <a:r>
              <a:rPr lang="zh-CN" altLang="en-US" dirty="0" smtClean="0">
                <a:latin typeface="+mn-ea"/>
              </a:rPr>
              <a:t>、</a:t>
            </a:r>
            <a:r>
              <a:rPr lang="zh-CN" altLang="zh-CN" dirty="0" smtClean="0">
                <a:latin typeface="+mn-ea"/>
              </a:rPr>
              <a:t>我</a:t>
            </a:r>
            <a:r>
              <a:rPr lang="zh-CN" altLang="zh-CN" dirty="0">
                <a:latin typeface="+mn-ea"/>
              </a:rPr>
              <a:t>司项目部开发人员需要依照公司开发规范进行开发和注释；</a:t>
            </a:r>
          </a:p>
          <a:p>
            <a:pPr lvl="0"/>
            <a:r>
              <a:rPr lang="en-US" altLang="zh-CN" dirty="0" smtClean="0">
                <a:latin typeface="+mn-ea"/>
              </a:rPr>
              <a:t>    2</a:t>
            </a:r>
            <a:r>
              <a:rPr lang="zh-CN" altLang="en-US" dirty="0" smtClean="0">
                <a:latin typeface="+mn-ea"/>
              </a:rPr>
              <a:t>、</a:t>
            </a:r>
            <a:r>
              <a:rPr lang="zh-CN" altLang="zh-CN" dirty="0" smtClean="0">
                <a:latin typeface="+mn-ea"/>
              </a:rPr>
              <a:t>项目</a:t>
            </a:r>
            <a:r>
              <a:rPr lang="zh-CN" altLang="zh-CN" dirty="0">
                <a:latin typeface="+mn-ea"/>
              </a:rPr>
              <a:t>交付时我司将提供代码讲解培训，每一端在源码交接的时候会给甲方开发人员讲解</a:t>
            </a:r>
            <a:r>
              <a:rPr lang="zh-CN" altLang="zh-CN" dirty="0" smtClean="0">
                <a:latin typeface="+mn-ea"/>
              </a:rPr>
              <a:t>工程的</a:t>
            </a:r>
            <a:r>
              <a:rPr lang="zh-CN" altLang="zh-CN" dirty="0">
                <a:latin typeface="+mn-ea"/>
              </a:rPr>
              <a:t>结构，每个包里面是处理什么业务的代码，可精确到类和相关方法，</a:t>
            </a:r>
            <a:r>
              <a:rPr lang="zh-CN" altLang="zh-CN" b="1" dirty="0">
                <a:latin typeface="+mn-ea"/>
              </a:rPr>
              <a:t>按照培训交接计划不额外收费。</a:t>
            </a:r>
          </a:p>
          <a:p>
            <a:endParaRPr lang="zh-CN" altLang="en-US" dirty="0"/>
          </a:p>
        </p:txBody>
      </p:sp>
    </p:spTree>
    <p:extLst>
      <p:ext uri="{BB962C8B-B14F-4D97-AF65-F5344CB8AC3E}">
        <p14:creationId xmlns:p14="http://schemas.microsoft.com/office/powerpoint/2010/main" xmlns="" val="38336207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32995" y="22216"/>
            <a:ext cx="3270864" cy="1034212"/>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solidFill>
                <a:schemeClr val="tx1">
                  <a:lumMod val="50000"/>
                  <a:lumOff val="50000"/>
                </a:schemeClr>
              </a:solidFill>
            </a:endParaRPr>
          </a:p>
        </p:txBody>
      </p:sp>
      <p:pic>
        <p:nvPicPr>
          <p:cNvPr id="14" name="Picture 2" descr="C:\Users\123\Desktop\矩形-6@3x.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182" y="239426"/>
            <a:ext cx="2185977" cy="683718"/>
          </a:xfrm>
          <a:prstGeom prst="rect">
            <a:avLst/>
          </a:prstGeom>
          <a:noFill/>
        </p:spPr>
      </p:pic>
      <p:sp>
        <p:nvSpPr>
          <p:cNvPr id="15" name="文本框 14"/>
          <p:cNvSpPr txBox="1"/>
          <p:nvPr/>
        </p:nvSpPr>
        <p:spPr>
          <a:xfrm>
            <a:off x="-165399" y="352072"/>
            <a:ext cx="2328423" cy="439769"/>
          </a:xfrm>
          <a:prstGeom prst="rect">
            <a:avLst/>
          </a:prstGeom>
          <a:noFill/>
        </p:spPr>
        <p:txBody>
          <a:bodyPr wrap="square" lIns="100237" tIns="50118" rIns="100237" bIns="50118" rtlCol="0">
            <a:spAutoFit/>
          </a:bodyPr>
          <a:lstStyle/>
          <a:p>
            <a:pPr algn="ctr"/>
            <a:r>
              <a:rPr lang="en-US" altLang="zh-CN" sz="2200" dirty="0" smtClean="0">
                <a:solidFill>
                  <a:schemeClr val="bg1"/>
                </a:solidFill>
                <a:latin typeface="方正兰亭黑简体" panose="02000000000000000000" charset="-122"/>
                <a:ea typeface="方正兰亭黑简体" panose="02000000000000000000" charset="-122"/>
              </a:rPr>
              <a:t>费用提供建议</a:t>
            </a:r>
          </a:p>
        </p:txBody>
      </p:sp>
      <p:sp>
        <p:nvSpPr>
          <p:cNvPr id="76" name="TextBox 12"/>
          <p:cNvSpPr txBox="1"/>
          <p:nvPr/>
        </p:nvSpPr>
        <p:spPr>
          <a:xfrm>
            <a:off x="4305338" y="1316401"/>
            <a:ext cx="4018227" cy="501324"/>
          </a:xfrm>
          <a:prstGeom prst="rect">
            <a:avLst/>
          </a:prstGeom>
          <a:noFill/>
        </p:spPr>
        <p:txBody>
          <a:bodyPr wrap="square" lIns="100237" tIns="50118" rIns="100237" bIns="50118" rtlCol="0" anchor="ctr">
            <a:spAutoFit/>
          </a:bodyPr>
          <a:lstStyle>
            <a:defPPr>
              <a:defRPr lang="zh-CN"/>
            </a:defPPr>
            <a:lvl1pPr algn="ctr">
              <a:defRPr sz="5400">
                <a:solidFill>
                  <a:schemeClr val="bg1"/>
                </a:solidFill>
                <a:latin typeface="微软雅黑" panose="020B0503020204020204" charset="-122"/>
                <a:ea typeface="微软雅黑" panose="020B0503020204020204" charset="-122"/>
              </a:defRPr>
            </a:lvl1pPr>
          </a:lstStyle>
          <a:p>
            <a:r>
              <a:rPr lang="zh-CN" altLang="en-US" sz="2600" dirty="0" smtClean="0">
                <a:solidFill>
                  <a:schemeClr val="tx1"/>
                </a:solidFill>
              </a:rPr>
              <a:t>第三方费用参考</a:t>
            </a:r>
            <a:endParaRPr lang="zh-CN" altLang="zh-CN" sz="2600" dirty="0">
              <a:solidFill>
                <a:schemeClr val="tx1"/>
              </a:solidFill>
            </a:endParaRPr>
          </a:p>
        </p:txBody>
      </p:sp>
      <p:sp>
        <p:nvSpPr>
          <p:cNvPr id="77" name="圆角矩形 76"/>
          <p:cNvSpPr/>
          <p:nvPr/>
        </p:nvSpPr>
        <p:spPr>
          <a:xfrm>
            <a:off x="1522331" y="2705822"/>
            <a:ext cx="2308845" cy="4172789"/>
          </a:xfrm>
          <a:prstGeom prst="roundRect">
            <a:avLst/>
          </a:prstGeom>
          <a:solidFill>
            <a:schemeClr val="accent1">
              <a:lumMod val="20000"/>
              <a:lumOff val="8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sz="1500" dirty="0"/>
          </a:p>
        </p:txBody>
      </p:sp>
      <p:sp>
        <p:nvSpPr>
          <p:cNvPr id="78" name="圆角矩形 77"/>
          <p:cNvSpPr/>
          <p:nvPr/>
        </p:nvSpPr>
        <p:spPr>
          <a:xfrm>
            <a:off x="4138405" y="3597149"/>
            <a:ext cx="1680678" cy="2331531"/>
          </a:xfrm>
          <a:prstGeom prst="roundRect">
            <a:avLst/>
          </a:prstGeom>
          <a:solidFill>
            <a:schemeClr val="accent1">
              <a:lumMod val="20000"/>
              <a:lumOff val="8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sz="1500" dirty="0"/>
          </a:p>
        </p:txBody>
      </p:sp>
      <p:sp>
        <p:nvSpPr>
          <p:cNvPr id="79" name="圆角矩形 78"/>
          <p:cNvSpPr/>
          <p:nvPr/>
        </p:nvSpPr>
        <p:spPr>
          <a:xfrm>
            <a:off x="6077370" y="2951837"/>
            <a:ext cx="1719729" cy="2385705"/>
          </a:xfrm>
          <a:prstGeom prst="roundRect">
            <a:avLst/>
          </a:prstGeom>
          <a:solidFill>
            <a:schemeClr val="accent1">
              <a:lumMod val="20000"/>
              <a:lumOff val="8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sz="1500" dirty="0"/>
          </a:p>
        </p:txBody>
      </p:sp>
      <p:sp>
        <p:nvSpPr>
          <p:cNvPr id="83" name="圆角矩形 82"/>
          <p:cNvSpPr/>
          <p:nvPr/>
        </p:nvSpPr>
        <p:spPr>
          <a:xfrm>
            <a:off x="8153065" y="3619153"/>
            <a:ext cx="1691304" cy="2346273"/>
          </a:xfrm>
          <a:prstGeom prst="roundRect">
            <a:avLst/>
          </a:prstGeom>
          <a:solidFill>
            <a:schemeClr val="accent1">
              <a:lumMod val="20000"/>
              <a:lumOff val="8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sz="1500" dirty="0"/>
          </a:p>
        </p:txBody>
      </p:sp>
      <p:grpSp>
        <p:nvGrpSpPr>
          <p:cNvPr id="85" name="组合 184"/>
          <p:cNvGrpSpPr/>
          <p:nvPr/>
        </p:nvGrpSpPr>
        <p:grpSpPr>
          <a:xfrm>
            <a:off x="1676985" y="3268077"/>
            <a:ext cx="2154090" cy="1986465"/>
            <a:chOff x="8036931" y="2093445"/>
            <a:chExt cx="2437157" cy="2103889"/>
          </a:xfrm>
        </p:grpSpPr>
        <p:sp>
          <p:nvSpPr>
            <p:cNvPr id="86" name="TextBox 185"/>
            <p:cNvSpPr txBox="1"/>
            <p:nvPr/>
          </p:nvSpPr>
          <p:spPr>
            <a:xfrm>
              <a:off x="8036931" y="2632678"/>
              <a:ext cx="2437157" cy="1564656"/>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lvl="0"/>
              <a:r>
                <a:rPr lang="zh-CN" altLang="zh-CN" sz="1500" dirty="0">
                  <a:solidFill>
                    <a:srgbClr val="00B0F0"/>
                  </a:solidFill>
                </a:rPr>
                <a:t>服务器</a:t>
              </a:r>
              <a:r>
                <a:rPr lang="zh-CN" altLang="zh-CN" sz="1500" dirty="0" smtClean="0">
                  <a:solidFill>
                    <a:srgbClr val="00B0F0"/>
                  </a:solidFill>
                </a:rPr>
                <a:t>需要</a:t>
              </a:r>
              <a:r>
                <a:rPr lang="en-US" altLang="zh-CN" sz="1500" dirty="0">
                  <a:solidFill>
                    <a:srgbClr val="00B0F0"/>
                  </a:solidFill>
                </a:rPr>
                <a:t>1</a:t>
              </a:r>
              <a:r>
                <a:rPr lang="zh-CN" altLang="zh-CN" sz="1500" dirty="0" smtClean="0">
                  <a:solidFill>
                    <a:srgbClr val="00B0F0"/>
                  </a:solidFill>
                </a:rPr>
                <a:t>台，正式</a:t>
              </a:r>
              <a:r>
                <a:rPr lang="zh-CN" altLang="zh-CN" sz="1500" dirty="0">
                  <a:solidFill>
                    <a:srgbClr val="00B0F0"/>
                  </a:solidFill>
                </a:rPr>
                <a:t>上线后</a:t>
              </a:r>
              <a:r>
                <a:rPr lang="zh-CN" altLang="zh-CN" sz="1500" dirty="0" smtClean="0">
                  <a:solidFill>
                    <a:srgbClr val="00B0F0"/>
                  </a:solidFill>
                </a:rPr>
                <a:t>预计</a:t>
              </a:r>
              <a:r>
                <a:rPr lang="en-US" altLang="zh-CN" sz="1500" dirty="0" smtClean="0">
                  <a:solidFill>
                    <a:srgbClr val="00B0F0"/>
                  </a:solidFill>
                </a:rPr>
                <a:t>500</a:t>
              </a:r>
              <a:r>
                <a:rPr lang="zh-CN" altLang="zh-CN" sz="1500" dirty="0">
                  <a:solidFill>
                    <a:srgbClr val="00B0F0"/>
                  </a:solidFill>
                </a:rPr>
                <a:t>元／月左右（配置：</a:t>
              </a:r>
              <a:r>
                <a:rPr lang="en-US" altLang="zh-CN" sz="1500" dirty="0">
                  <a:solidFill>
                    <a:srgbClr val="00B0F0"/>
                  </a:solidFill>
                </a:rPr>
                <a:t>4</a:t>
              </a:r>
              <a:r>
                <a:rPr lang="zh-CN" altLang="zh-CN" sz="1500" dirty="0">
                  <a:solidFill>
                    <a:srgbClr val="00B0F0"/>
                  </a:solidFill>
                </a:rPr>
                <a:t>核</a:t>
              </a:r>
              <a:r>
                <a:rPr lang="en-US" altLang="zh-CN" sz="1500" dirty="0">
                  <a:solidFill>
                    <a:srgbClr val="00B0F0"/>
                  </a:solidFill>
                </a:rPr>
                <a:t>8G</a:t>
              </a:r>
              <a:r>
                <a:rPr lang="zh-CN" altLang="zh-CN" sz="1500" dirty="0">
                  <a:solidFill>
                    <a:srgbClr val="00B0F0"/>
                  </a:solidFill>
                </a:rPr>
                <a:t>，</a:t>
              </a:r>
              <a:r>
                <a:rPr lang="en-US" altLang="zh-CN" sz="1500" dirty="0">
                  <a:solidFill>
                    <a:srgbClr val="00B0F0"/>
                  </a:solidFill>
                </a:rPr>
                <a:t>5M</a:t>
              </a:r>
              <a:r>
                <a:rPr lang="zh-CN" altLang="zh-CN" sz="1500" dirty="0">
                  <a:solidFill>
                    <a:srgbClr val="00B0F0"/>
                  </a:solidFill>
                </a:rPr>
                <a:t>带宽）</a:t>
              </a:r>
              <a:endParaRPr lang="zh-CN" altLang="en-US" sz="1500" dirty="0">
                <a:solidFill>
                  <a:srgbClr val="00B0F0"/>
                </a:solidFill>
              </a:endParaRPr>
            </a:p>
          </p:txBody>
        </p:sp>
        <p:sp>
          <p:nvSpPr>
            <p:cNvPr id="88" name="TextBox 187"/>
            <p:cNvSpPr txBox="1"/>
            <p:nvPr/>
          </p:nvSpPr>
          <p:spPr>
            <a:xfrm>
              <a:off x="8468403" y="2093445"/>
              <a:ext cx="1686034" cy="391164"/>
            </a:xfrm>
            <a:prstGeom prst="rect">
              <a:avLst/>
            </a:prstGeom>
            <a:noFill/>
          </p:spPr>
          <p:txBody>
            <a:bodyPr wrap="square" rtlCol="0">
              <a:spAutoFit/>
            </a:bodyPr>
            <a:lstStyle/>
            <a:p>
              <a:r>
                <a:rPr lang="zh-CN" altLang="zh-CN" sz="1800" b="1" dirty="0" smtClean="0">
                  <a:solidFill>
                    <a:srgbClr val="FF0000"/>
                  </a:solidFill>
                  <a:latin typeface="微软雅黑" panose="020B0503020204020204" charset="-122"/>
                  <a:ea typeface="微软雅黑" panose="020B0503020204020204" charset="-122"/>
                </a:rPr>
                <a:t>服务器</a:t>
              </a:r>
              <a:r>
                <a:rPr lang="zh-CN" altLang="zh-CN" sz="1800" b="1" dirty="0">
                  <a:solidFill>
                    <a:srgbClr val="FF0000"/>
                  </a:solidFill>
                  <a:latin typeface="微软雅黑" panose="020B0503020204020204" charset="-122"/>
                  <a:ea typeface="微软雅黑" panose="020B0503020204020204" charset="-122"/>
                </a:rPr>
                <a:t>费用</a:t>
              </a:r>
              <a:endParaRPr lang="zh-CN" altLang="zh-CN" sz="1800" b="1" dirty="0">
                <a:solidFill>
                  <a:srgbClr val="0066CC"/>
                </a:solidFill>
                <a:latin typeface="微软雅黑" panose="020B0503020204020204" charset="-122"/>
                <a:ea typeface="微软雅黑" panose="020B0503020204020204" charset="-122"/>
              </a:endParaRPr>
            </a:p>
          </p:txBody>
        </p:sp>
      </p:grpSp>
      <p:grpSp>
        <p:nvGrpSpPr>
          <p:cNvPr id="93" name="组合 192"/>
          <p:cNvGrpSpPr/>
          <p:nvPr/>
        </p:nvGrpSpPr>
        <p:grpSpPr>
          <a:xfrm>
            <a:off x="4347666" y="4064128"/>
            <a:ext cx="1393768" cy="1019670"/>
            <a:chOff x="8641357" y="2133650"/>
            <a:chExt cx="1748375" cy="1177289"/>
          </a:xfrm>
        </p:grpSpPr>
        <p:sp>
          <p:nvSpPr>
            <p:cNvPr id="94" name="TextBox 193"/>
            <p:cNvSpPr txBox="1"/>
            <p:nvPr/>
          </p:nvSpPr>
          <p:spPr>
            <a:xfrm>
              <a:off x="8759844" y="2963211"/>
              <a:ext cx="1629888" cy="347728"/>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a:lnSpc>
                  <a:spcPts val="1644"/>
                </a:lnSpc>
              </a:pPr>
              <a:r>
                <a:rPr lang="en-US" altLang="zh-CN" dirty="0" smtClean="0">
                  <a:solidFill>
                    <a:srgbClr val="00B0F0"/>
                  </a:solidFill>
                </a:rPr>
                <a:t>300/</a:t>
              </a:r>
              <a:r>
                <a:rPr lang="zh-CN" altLang="zh-CN" dirty="0">
                  <a:solidFill>
                    <a:srgbClr val="00B0F0"/>
                  </a:solidFill>
                </a:rPr>
                <a:t>年</a:t>
              </a:r>
              <a:endParaRPr lang="zh-CN" altLang="en-US" dirty="0">
                <a:solidFill>
                  <a:srgbClr val="00B0F0"/>
                </a:solidFill>
              </a:endParaRPr>
            </a:p>
          </p:txBody>
        </p:sp>
        <p:sp>
          <p:nvSpPr>
            <p:cNvPr id="95"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rgbClr val="0066CC"/>
            </a:solidFill>
            <a:ln>
              <a:noFill/>
            </a:ln>
          </p:spPr>
          <p:txBody>
            <a:bodyPr vert="horz" wrap="square" lIns="68564" tIns="34282" rIns="68564" bIns="34282" numCol="1" anchor="t" anchorCtr="0" compatLnSpc="1"/>
            <a:lstStyle/>
            <a:p>
              <a:endParaRPr lang="zh-CN" altLang="en-US" sz="1500" dirty="0"/>
            </a:p>
          </p:txBody>
        </p:sp>
        <p:sp>
          <p:nvSpPr>
            <p:cNvPr id="96" name="TextBox 195"/>
            <p:cNvSpPr txBox="1"/>
            <p:nvPr/>
          </p:nvSpPr>
          <p:spPr>
            <a:xfrm>
              <a:off x="8714183" y="2133650"/>
              <a:ext cx="1675549" cy="426423"/>
            </a:xfrm>
            <a:prstGeom prst="rect">
              <a:avLst/>
            </a:prstGeom>
            <a:noFill/>
          </p:spPr>
          <p:txBody>
            <a:bodyPr wrap="square" rtlCol="0">
              <a:spAutoFit/>
            </a:bodyPr>
            <a:lstStyle/>
            <a:p>
              <a:r>
                <a:rPr lang="zh-CN" altLang="en-US" sz="1800" b="1" dirty="0" smtClean="0">
                  <a:solidFill>
                    <a:srgbClr val="FF0000"/>
                  </a:solidFill>
                  <a:latin typeface="微软雅黑" panose="020B0503020204020204" charset="-122"/>
                  <a:ea typeface="微软雅黑" panose="020B0503020204020204" charset="-122"/>
                </a:rPr>
                <a:t>  </a:t>
              </a:r>
              <a:r>
                <a:rPr lang="zh-CN" altLang="zh-CN" sz="1800" b="1" dirty="0" smtClean="0">
                  <a:solidFill>
                    <a:srgbClr val="FF0000"/>
                  </a:solidFill>
                  <a:latin typeface="微软雅黑" panose="020B0503020204020204" charset="-122"/>
                  <a:ea typeface="微软雅黑" panose="020B0503020204020204" charset="-122"/>
                </a:rPr>
                <a:t>微信</a:t>
              </a:r>
              <a:r>
                <a:rPr lang="zh-CN" altLang="zh-CN" sz="1800" b="1" dirty="0">
                  <a:solidFill>
                    <a:srgbClr val="FF0000"/>
                  </a:solidFill>
                  <a:latin typeface="微软雅黑" panose="020B0503020204020204" charset="-122"/>
                  <a:ea typeface="微软雅黑" panose="020B0503020204020204" charset="-122"/>
                </a:rPr>
                <a:t>支付</a:t>
              </a:r>
              <a:endParaRPr lang="zh-CN" altLang="zh-CN" sz="1800" b="1" dirty="0">
                <a:solidFill>
                  <a:srgbClr val="0066CC"/>
                </a:solidFill>
                <a:latin typeface="微软雅黑" panose="020B0503020204020204" charset="-122"/>
                <a:ea typeface="微软雅黑" panose="020B0503020204020204" charset="-122"/>
              </a:endParaRPr>
            </a:p>
          </p:txBody>
        </p:sp>
      </p:grpSp>
      <p:grpSp>
        <p:nvGrpSpPr>
          <p:cNvPr id="97" name="组合 196"/>
          <p:cNvGrpSpPr/>
          <p:nvPr/>
        </p:nvGrpSpPr>
        <p:grpSpPr>
          <a:xfrm>
            <a:off x="6306749" y="3296314"/>
            <a:ext cx="1469086" cy="1698646"/>
            <a:chOff x="8621579" y="2146353"/>
            <a:chExt cx="1842856" cy="1961217"/>
          </a:xfrm>
        </p:grpSpPr>
        <p:sp>
          <p:nvSpPr>
            <p:cNvPr id="98" name="TextBox 197"/>
            <p:cNvSpPr txBox="1"/>
            <p:nvPr/>
          </p:nvSpPr>
          <p:spPr>
            <a:xfrm>
              <a:off x="8621579" y="2561790"/>
              <a:ext cx="1842856" cy="1545780"/>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r>
                <a:rPr lang="zh-CN" altLang="zh-CN" dirty="0">
                  <a:solidFill>
                    <a:srgbClr val="00B0F0"/>
                  </a:solidFill>
                </a:rPr>
                <a:t>建议使用阿里</a:t>
              </a:r>
              <a:r>
                <a:rPr lang="zh-CN" altLang="zh-CN" dirty="0" smtClean="0">
                  <a:solidFill>
                    <a:srgbClr val="00B0F0"/>
                  </a:solidFill>
                </a:rPr>
                <a:t>大</a:t>
              </a:r>
              <a:r>
                <a:rPr lang="zh-CN" altLang="en-US" dirty="0" smtClean="0">
                  <a:solidFill>
                    <a:srgbClr val="00B0F0"/>
                  </a:solidFill>
                </a:rPr>
                <a:t>于</a:t>
              </a:r>
              <a:r>
                <a:rPr lang="en-US" altLang="zh-CN" dirty="0" smtClean="0">
                  <a:solidFill>
                    <a:srgbClr val="00B0F0"/>
                  </a:solidFill>
                </a:rPr>
                <a:t>0.045</a:t>
              </a:r>
              <a:r>
                <a:rPr lang="zh-CN" altLang="zh-CN" dirty="0">
                  <a:solidFill>
                    <a:srgbClr val="00B0F0"/>
                  </a:solidFill>
                </a:rPr>
                <a:t>元／条</a:t>
              </a:r>
              <a:endParaRPr lang="zh-CN" altLang="en-US" dirty="0">
                <a:solidFill>
                  <a:srgbClr val="00B0F0"/>
                </a:solidFill>
              </a:endParaRPr>
            </a:p>
          </p:txBody>
        </p:sp>
        <p:sp>
          <p:nvSpPr>
            <p:cNvPr id="99"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rgbClr val="0066CC"/>
            </a:solidFill>
            <a:ln>
              <a:noFill/>
            </a:ln>
          </p:spPr>
          <p:txBody>
            <a:bodyPr vert="horz" wrap="square" lIns="68564" tIns="34282" rIns="68564" bIns="34282" numCol="1" anchor="t" anchorCtr="0" compatLnSpc="1"/>
            <a:lstStyle/>
            <a:p>
              <a:endParaRPr lang="zh-CN" altLang="en-US" sz="1500" dirty="0"/>
            </a:p>
          </p:txBody>
        </p:sp>
        <p:sp>
          <p:nvSpPr>
            <p:cNvPr id="100" name="TextBox 199"/>
            <p:cNvSpPr txBox="1"/>
            <p:nvPr/>
          </p:nvSpPr>
          <p:spPr>
            <a:xfrm>
              <a:off x="8714182" y="2146353"/>
              <a:ext cx="1750253" cy="426422"/>
            </a:xfrm>
            <a:prstGeom prst="rect">
              <a:avLst/>
            </a:prstGeom>
            <a:noFill/>
          </p:spPr>
          <p:txBody>
            <a:bodyPr wrap="square" rtlCol="0">
              <a:spAutoFit/>
            </a:bodyPr>
            <a:lstStyle/>
            <a:p>
              <a:r>
                <a:rPr lang="zh-CN" altLang="en-US" sz="1800" b="1" dirty="0" smtClean="0">
                  <a:solidFill>
                    <a:srgbClr val="FF0000"/>
                  </a:solidFill>
                  <a:latin typeface="微软雅黑" panose="020B0503020204020204" charset="-122"/>
                  <a:ea typeface="微软雅黑" panose="020B0503020204020204" charset="-122"/>
                </a:rPr>
                <a:t> </a:t>
              </a:r>
              <a:r>
                <a:rPr lang="zh-CN" altLang="zh-CN" sz="1800" b="1" dirty="0" smtClean="0">
                  <a:solidFill>
                    <a:srgbClr val="FF0000"/>
                  </a:solidFill>
                  <a:latin typeface="微软雅黑" panose="020B0503020204020204" charset="-122"/>
                  <a:ea typeface="微软雅黑" panose="020B0503020204020204" charset="-122"/>
                </a:rPr>
                <a:t>短信</a:t>
              </a:r>
              <a:r>
                <a:rPr lang="zh-CN" altLang="zh-CN" sz="1800" b="1" dirty="0">
                  <a:solidFill>
                    <a:srgbClr val="FF0000"/>
                  </a:solidFill>
                  <a:latin typeface="微软雅黑" panose="020B0503020204020204" charset="-122"/>
                  <a:ea typeface="微软雅黑" panose="020B0503020204020204" charset="-122"/>
                </a:rPr>
                <a:t>通道</a:t>
              </a:r>
              <a:endParaRPr lang="zh-CN" altLang="zh-CN" sz="1800" b="1" dirty="0">
                <a:solidFill>
                  <a:srgbClr val="0066CC"/>
                </a:solidFill>
                <a:latin typeface="微软雅黑" panose="020B0503020204020204" charset="-122"/>
                <a:ea typeface="微软雅黑" panose="020B0503020204020204" charset="-122"/>
              </a:endParaRPr>
            </a:p>
          </p:txBody>
        </p:sp>
      </p:grpSp>
      <p:grpSp>
        <p:nvGrpSpPr>
          <p:cNvPr id="101" name="组合 200"/>
          <p:cNvGrpSpPr/>
          <p:nvPr/>
        </p:nvGrpSpPr>
        <p:grpSpPr>
          <a:xfrm>
            <a:off x="8331631" y="3962995"/>
            <a:ext cx="1445258" cy="1101156"/>
            <a:chOff x="8641357" y="1914724"/>
            <a:chExt cx="1812966" cy="1271368"/>
          </a:xfrm>
        </p:grpSpPr>
        <p:sp>
          <p:nvSpPr>
            <p:cNvPr id="102" name="TextBox 201"/>
            <p:cNvSpPr txBox="1"/>
            <p:nvPr/>
          </p:nvSpPr>
          <p:spPr>
            <a:xfrm>
              <a:off x="8641357" y="2838365"/>
              <a:ext cx="1812966" cy="347727"/>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a:lnSpc>
                  <a:spcPts val="1644"/>
                </a:lnSpc>
              </a:pPr>
              <a:r>
                <a:rPr lang="en-US" altLang="zh-CN" dirty="0">
                  <a:solidFill>
                    <a:srgbClr val="00B0F0"/>
                  </a:solidFill>
                </a:rPr>
                <a:t>99</a:t>
              </a:r>
              <a:r>
                <a:rPr lang="zh-CN" altLang="zh-CN" dirty="0">
                  <a:solidFill>
                    <a:srgbClr val="00B0F0"/>
                  </a:solidFill>
                </a:rPr>
                <a:t>美元／年</a:t>
              </a:r>
              <a:endParaRPr lang="zh-CN" altLang="en-US" dirty="0">
                <a:solidFill>
                  <a:srgbClr val="00B0F0"/>
                </a:solidFill>
              </a:endParaRPr>
            </a:p>
          </p:txBody>
        </p:sp>
        <p:sp>
          <p:nvSpPr>
            <p:cNvPr id="103"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rgbClr val="0066CC"/>
            </a:solidFill>
            <a:ln>
              <a:noFill/>
            </a:ln>
          </p:spPr>
          <p:txBody>
            <a:bodyPr vert="horz" wrap="square" lIns="68564" tIns="34282" rIns="68564" bIns="34282" numCol="1" anchor="t" anchorCtr="0" compatLnSpc="1"/>
            <a:lstStyle/>
            <a:p>
              <a:endParaRPr lang="zh-CN" altLang="en-US" sz="1500" dirty="0"/>
            </a:p>
          </p:txBody>
        </p:sp>
        <p:sp>
          <p:nvSpPr>
            <p:cNvPr id="104" name="TextBox 203"/>
            <p:cNvSpPr txBox="1"/>
            <p:nvPr/>
          </p:nvSpPr>
          <p:spPr>
            <a:xfrm>
              <a:off x="8850421" y="1914724"/>
              <a:ext cx="1603902" cy="746238"/>
            </a:xfrm>
            <a:prstGeom prst="rect">
              <a:avLst/>
            </a:prstGeom>
            <a:noFill/>
          </p:spPr>
          <p:txBody>
            <a:bodyPr wrap="square" rtlCol="0">
              <a:spAutoFit/>
            </a:bodyPr>
            <a:lstStyle/>
            <a:p>
              <a:r>
                <a:rPr lang="zh-CN" altLang="zh-CN" sz="1800" b="1" dirty="0">
                  <a:solidFill>
                    <a:srgbClr val="FF0000"/>
                  </a:solidFill>
                  <a:latin typeface="微软雅黑" panose="020B0503020204020204" charset="-122"/>
                  <a:ea typeface="微软雅黑" panose="020B0503020204020204" charset="-122"/>
                </a:rPr>
                <a:t>苹果开发者账号</a:t>
              </a:r>
              <a:endParaRPr lang="zh-CN" altLang="zh-CN" sz="1800" b="1" dirty="0">
                <a:solidFill>
                  <a:srgbClr val="0066CC"/>
                </a:solidFill>
                <a:latin typeface="微软雅黑" panose="020B0503020204020204" charset="-122"/>
                <a:ea typeface="微软雅黑" panose="020B0503020204020204" charset="-122"/>
              </a:endParaRPr>
            </a:p>
          </p:txBody>
        </p:sp>
      </p:grpSp>
      <p:sp>
        <p:nvSpPr>
          <p:cNvPr id="3" name="椭圆 2"/>
          <p:cNvSpPr/>
          <p:nvPr/>
        </p:nvSpPr>
        <p:spPr>
          <a:xfrm>
            <a:off x="1346805" y="2462305"/>
            <a:ext cx="612375" cy="665333"/>
          </a:xfrm>
          <a:prstGeom prst="ellipse">
            <a:avLst/>
          </a:prstGeom>
          <a:solidFill>
            <a:srgbClr val="00B0F0"/>
          </a:solidFill>
          <a:ln>
            <a:noFill/>
          </a:ln>
        </p:spPr>
        <p:style>
          <a:lnRef idx="2">
            <a:schemeClr val="accent4">
              <a:shade val="50000"/>
            </a:schemeClr>
          </a:lnRef>
          <a:fillRef idx="1">
            <a:schemeClr val="accent4"/>
          </a:fillRef>
          <a:effectRef idx="0">
            <a:schemeClr val="accent4"/>
          </a:effectRef>
          <a:fontRef idx="minor">
            <a:schemeClr val="lt1"/>
          </a:fontRef>
        </p:style>
        <p:txBody>
          <a:bodyPr lIns="100237" tIns="50118" rIns="100237" bIns="50118" rtlCol="0" anchor="ctr"/>
          <a:lstStyle/>
          <a:p>
            <a:pPr algn="ctr"/>
            <a:endParaRPr lang="zh-CN" altLang="en-US"/>
          </a:p>
        </p:txBody>
      </p:sp>
      <p:sp>
        <p:nvSpPr>
          <p:cNvPr id="4" name="文本框 3"/>
          <p:cNvSpPr txBox="1"/>
          <p:nvPr/>
        </p:nvSpPr>
        <p:spPr>
          <a:xfrm>
            <a:off x="1429168" y="2439567"/>
            <a:ext cx="508351" cy="639824"/>
          </a:xfrm>
          <a:prstGeom prst="rect">
            <a:avLst/>
          </a:prstGeom>
          <a:noFill/>
        </p:spPr>
        <p:txBody>
          <a:bodyPr wrap="square" lIns="100237" tIns="50118" rIns="100237" bIns="50118" rtlCol="0">
            <a:spAutoFit/>
          </a:bodyPr>
          <a:lstStyle/>
          <a:p>
            <a:r>
              <a:rPr lang="en-US" altLang="zh-CN" sz="3500" dirty="0">
                <a:solidFill>
                  <a:schemeClr val="bg1"/>
                </a:solidFill>
              </a:rPr>
              <a:t>A</a:t>
            </a:r>
          </a:p>
        </p:txBody>
      </p:sp>
      <p:sp>
        <p:nvSpPr>
          <p:cNvPr id="5" name="椭圆 4"/>
          <p:cNvSpPr/>
          <p:nvPr/>
        </p:nvSpPr>
        <p:spPr>
          <a:xfrm>
            <a:off x="4055985" y="3311680"/>
            <a:ext cx="612375" cy="665333"/>
          </a:xfrm>
          <a:prstGeom prst="ellipse">
            <a:avLst/>
          </a:prstGeom>
          <a:solidFill>
            <a:srgbClr val="00B0F0"/>
          </a:solidFill>
          <a:ln>
            <a:noFill/>
          </a:ln>
        </p:spPr>
        <p:style>
          <a:lnRef idx="2">
            <a:schemeClr val="accent4">
              <a:shade val="50000"/>
            </a:schemeClr>
          </a:lnRef>
          <a:fillRef idx="1">
            <a:schemeClr val="accent4"/>
          </a:fillRef>
          <a:effectRef idx="0">
            <a:schemeClr val="accent4"/>
          </a:effectRef>
          <a:fontRef idx="minor">
            <a:schemeClr val="lt1"/>
          </a:fontRef>
        </p:style>
        <p:txBody>
          <a:bodyPr lIns="100237" tIns="50118" rIns="100237" bIns="50118" rtlCol="0" anchor="ctr"/>
          <a:lstStyle/>
          <a:p>
            <a:pPr algn="ctr"/>
            <a:endParaRPr lang="zh-CN" altLang="en-US"/>
          </a:p>
        </p:txBody>
      </p:sp>
      <p:sp>
        <p:nvSpPr>
          <p:cNvPr id="6" name="文本框 5"/>
          <p:cNvSpPr txBox="1"/>
          <p:nvPr/>
        </p:nvSpPr>
        <p:spPr>
          <a:xfrm>
            <a:off x="4138348" y="3288942"/>
            <a:ext cx="508351" cy="639824"/>
          </a:xfrm>
          <a:prstGeom prst="rect">
            <a:avLst/>
          </a:prstGeom>
          <a:noFill/>
        </p:spPr>
        <p:txBody>
          <a:bodyPr wrap="square" lIns="100237" tIns="50118" rIns="100237" bIns="50118" rtlCol="0">
            <a:spAutoFit/>
          </a:bodyPr>
          <a:lstStyle/>
          <a:p>
            <a:r>
              <a:rPr lang="en-US" altLang="zh-CN" sz="3500" dirty="0">
                <a:solidFill>
                  <a:schemeClr val="bg1"/>
                </a:solidFill>
              </a:rPr>
              <a:t>B</a:t>
            </a:r>
          </a:p>
        </p:txBody>
      </p:sp>
      <p:sp>
        <p:nvSpPr>
          <p:cNvPr id="7" name="椭圆 6"/>
          <p:cNvSpPr/>
          <p:nvPr/>
        </p:nvSpPr>
        <p:spPr>
          <a:xfrm>
            <a:off x="5994875" y="2728560"/>
            <a:ext cx="612375" cy="665333"/>
          </a:xfrm>
          <a:prstGeom prst="ellipse">
            <a:avLst/>
          </a:prstGeom>
          <a:solidFill>
            <a:srgbClr val="00B0F0"/>
          </a:solidFill>
          <a:ln>
            <a:noFill/>
          </a:ln>
        </p:spPr>
        <p:style>
          <a:lnRef idx="2">
            <a:schemeClr val="accent4">
              <a:shade val="50000"/>
            </a:schemeClr>
          </a:lnRef>
          <a:fillRef idx="1">
            <a:schemeClr val="accent4"/>
          </a:fillRef>
          <a:effectRef idx="0">
            <a:schemeClr val="accent4"/>
          </a:effectRef>
          <a:fontRef idx="minor">
            <a:schemeClr val="lt1"/>
          </a:fontRef>
        </p:style>
        <p:txBody>
          <a:bodyPr lIns="100237" tIns="50118" rIns="100237" bIns="50118" rtlCol="0" anchor="ctr"/>
          <a:lstStyle/>
          <a:p>
            <a:pPr algn="ctr"/>
            <a:endParaRPr lang="zh-CN" altLang="en-US"/>
          </a:p>
        </p:txBody>
      </p:sp>
      <p:sp>
        <p:nvSpPr>
          <p:cNvPr id="8" name="文本框 7"/>
          <p:cNvSpPr txBox="1"/>
          <p:nvPr/>
        </p:nvSpPr>
        <p:spPr>
          <a:xfrm>
            <a:off x="6077238" y="2705822"/>
            <a:ext cx="508351" cy="639824"/>
          </a:xfrm>
          <a:prstGeom prst="rect">
            <a:avLst/>
          </a:prstGeom>
          <a:noFill/>
        </p:spPr>
        <p:txBody>
          <a:bodyPr wrap="square" lIns="100237" tIns="50118" rIns="100237" bIns="50118" rtlCol="0">
            <a:spAutoFit/>
          </a:bodyPr>
          <a:lstStyle/>
          <a:p>
            <a:r>
              <a:rPr lang="en-US" altLang="zh-CN" sz="3500" dirty="0">
                <a:solidFill>
                  <a:schemeClr val="bg1"/>
                </a:solidFill>
              </a:rPr>
              <a:t>C</a:t>
            </a:r>
          </a:p>
        </p:txBody>
      </p:sp>
      <p:sp>
        <p:nvSpPr>
          <p:cNvPr id="9" name="椭圆 8"/>
          <p:cNvSpPr/>
          <p:nvPr/>
        </p:nvSpPr>
        <p:spPr>
          <a:xfrm>
            <a:off x="8041781" y="3311680"/>
            <a:ext cx="612375" cy="665333"/>
          </a:xfrm>
          <a:prstGeom prst="ellipse">
            <a:avLst/>
          </a:prstGeom>
          <a:solidFill>
            <a:srgbClr val="00B0F0"/>
          </a:solidFill>
          <a:ln>
            <a:noFill/>
          </a:ln>
        </p:spPr>
        <p:style>
          <a:lnRef idx="2">
            <a:schemeClr val="accent4">
              <a:shade val="50000"/>
            </a:schemeClr>
          </a:lnRef>
          <a:fillRef idx="1">
            <a:schemeClr val="accent4"/>
          </a:fillRef>
          <a:effectRef idx="0">
            <a:schemeClr val="accent4"/>
          </a:effectRef>
          <a:fontRef idx="minor">
            <a:schemeClr val="lt1"/>
          </a:fontRef>
        </p:style>
        <p:txBody>
          <a:bodyPr lIns="100237" tIns="50118" rIns="100237" bIns="50118" rtlCol="0" anchor="ctr"/>
          <a:lstStyle/>
          <a:p>
            <a:pPr algn="ctr"/>
            <a:endParaRPr lang="zh-CN" altLang="en-US"/>
          </a:p>
        </p:txBody>
      </p:sp>
      <p:sp>
        <p:nvSpPr>
          <p:cNvPr id="10" name="文本框 9"/>
          <p:cNvSpPr txBox="1"/>
          <p:nvPr/>
        </p:nvSpPr>
        <p:spPr>
          <a:xfrm>
            <a:off x="8124144" y="3288942"/>
            <a:ext cx="508351" cy="639824"/>
          </a:xfrm>
          <a:prstGeom prst="rect">
            <a:avLst/>
          </a:prstGeom>
          <a:noFill/>
        </p:spPr>
        <p:txBody>
          <a:bodyPr wrap="square" lIns="100237" tIns="50118" rIns="100237" bIns="50118" rtlCol="0">
            <a:spAutoFit/>
          </a:bodyPr>
          <a:lstStyle/>
          <a:p>
            <a:r>
              <a:rPr lang="en-US" altLang="zh-CN" sz="3500" dirty="0">
                <a:solidFill>
                  <a:schemeClr val="bg1"/>
                </a:solidFill>
              </a:rPr>
              <a:t>D</a:t>
            </a:r>
          </a:p>
        </p:txBody>
      </p:sp>
      <p:sp>
        <p:nvSpPr>
          <p:cNvPr id="35" name="圆角矩形 34"/>
          <p:cNvSpPr/>
          <p:nvPr/>
        </p:nvSpPr>
        <p:spPr>
          <a:xfrm>
            <a:off x="10024183" y="3795189"/>
            <a:ext cx="1691304" cy="2346273"/>
          </a:xfrm>
          <a:prstGeom prst="roundRect">
            <a:avLst/>
          </a:prstGeom>
          <a:solidFill>
            <a:schemeClr val="accent1">
              <a:lumMod val="20000"/>
              <a:lumOff val="8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sz="1500" dirty="0"/>
          </a:p>
        </p:txBody>
      </p:sp>
      <p:grpSp>
        <p:nvGrpSpPr>
          <p:cNvPr id="36" name="组合 200"/>
          <p:cNvGrpSpPr/>
          <p:nvPr/>
        </p:nvGrpSpPr>
        <p:grpSpPr>
          <a:xfrm>
            <a:off x="10202750" y="4139030"/>
            <a:ext cx="1445258" cy="1101157"/>
            <a:chOff x="8641357" y="1914724"/>
            <a:chExt cx="1812966" cy="1271368"/>
          </a:xfrm>
        </p:grpSpPr>
        <p:sp>
          <p:nvSpPr>
            <p:cNvPr id="37" name="TextBox 201"/>
            <p:cNvSpPr txBox="1"/>
            <p:nvPr/>
          </p:nvSpPr>
          <p:spPr>
            <a:xfrm>
              <a:off x="8641357" y="2838365"/>
              <a:ext cx="1812966" cy="347727"/>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a:lnSpc>
                  <a:spcPts val="1644"/>
                </a:lnSpc>
              </a:pPr>
              <a:r>
                <a:rPr lang="en-US" altLang="zh-CN" dirty="0" smtClean="0">
                  <a:solidFill>
                    <a:srgbClr val="00B0F0"/>
                  </a:solidFill>
                </a:rPr>
                <a:t>5000</a:t>
              </a:r>
              <a:r>
                <a:rPr lang="zh-CN" altLang="en-US" dirty="0" smtClean="0">
                  <a:solidFill>
                    <a:srgbClr val="00B0F0"/>
                  </a:solidFill>
                </a:rPr>
                <a:t>元</a:t>
              </a:r>
              <a:r>
                <a:rPr lang="zh-CN" altLang="zh-CN" dirty="0" smtClean="0">
                  <a:solidFill>
                    <a:srgbClr val="00B0F0"/>
                  </a:solidFill>
                </a:rPr>
                <a:t>／年</a:t>
              </a:r>
              <a:endParaRPr lang="zh-CN" altLang="en-US" dirty="0">
                <a:solidFill>
                  <a:srgbClr val="00B0F0"/>
                </a:solidFill>
              </a:endParaRPr>
            </a:p>
          </p:txBody>
        </p:sp>
        <p:sp>
          <p:nvSpPr>
            <p:cNvPr id="38"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rgbClr val="0066CC"/>
            </a:solidFill>
            <a:ln>
              <a:noFill/>
            </a:ln>
          </p:spPr>
          <p:txBody>
            <a:bodyPr vert="horz" wrap="square" lIns="68564" tIns="34282" rIns="68564" bIns="34282" numCol="1" anchor="t" anchorCtr="0" compatLnSpc="1"/>
            <a:lstStyle/>
            <a:p>
              <a:endParaRPr lang="zh-CN" altLang="en-US" sz="1500" dirty="0"/>
            </a:p>
          </p:txBody>
        </p:sp>
        <p:sp>
          <p:nvSpPr>
            <p:cNvPr id="39" name="TextBox 203"/>
            <p:cNvSpPr txBox="1"/>
            <p:nvPr/>
          </p:nvSpPr>
          <p:spPr>
            <a:xfrm>
              <a:off x="8850421" y="1914724"/>
              <a:ext cx="1603902" cy="426421"/>
            </a:xfrm>
            <a:prstGeom prst="rect">
              <a:avLst/>
            </a:prstGeom>
            <a:noFill/>
          </p:spPr>
          <p:txBody>
            <a:bodyPr wrap="square" rtlCol="0">
              <a:spAutoFit/>
            </a:bodyPr>
            <a:lstStyle/>
            <a:p>
              <a:r>
                <a:rPr lang="zh-CN" altLang="en-US" sz="1800" b="1" dirty="0" smtClean="0">
                  <a:solidFill>
                    <a:srgbClr val="FF0000"/>
                  </a:solidFill>
                  <a:latin typeface="微软雅黑" panose="020B0503020204020204" charset="-122"/>
                  <a:ea typeface="微软雅黑" panose="020B0503020204020204" charset="-122"/>
                </a:rPr>
                <a:t>银联支付</a:t>
              </a:r>
              <a:endParaRPr lang="zh-CN" altLang="zh-CN" sz="1800" b="1" dirty="0">
                <a:solidFill>
                  <a:srgbClr val="FF0000"/>
                </a:solidFill>
                <a:latin typeface="微软雅黑" panose="020B0503020204020204" charset="-122"/>
                <a:ea typeface="微软雅黑" panose="020B0503020204020204" charset="-122"/>
              </a:endParaRPr>
            </a:p>
          </p:txBody>
        </p:sp>
      </p:grpSp>
      <p:sp>
        <p:nvSpPr>
          <p:cNvPr id="40" name="椭圆 39"/>
          <p:cNvSpPr/>
          <p:nvPr/>
        </p:nvSpPr>
        <p:spPr>
          <a:xfrm>
            <a:off x="9912899" y="3487716"/>
            <a:ext cx="612375" cy="665333"/>
          </a:xfrm>
          <a:prstGeom prst="ellipse">
            <a:avLst/>
          </a:prstGeom>
          <a:solidFill>
            <a:srgbClr val="00B0F0"/>
          </a:solidFill>
          <a:ln>
            <a:noFill/>
          </a:ln>
        </p:spPr>
        <p:style>
          <a:lnRef idx="2">
            <a:schemeClr val="accent4">
              <a:shade val="50000"/>
            </a:schemeClr>
          </a:lnRef>
          <a:fillRef idx="1">
            <a:schemeClr val="accent4"/>
          </a:fillRef>
          <a:effectRef idx="0">
            <a:schemeClr val="accent4"/>
          </a:effectRef>
          <a:fontRef idx="minor">
            <a:schemeClr val="lt1"/>
          </a:fontRef>
        </p:style>
        <p:txBody>
          <a:bodyPr lIns="100237" tIns="50118" rIns="100237" bIns="50118" rtlCol="0" anchor="ctr"/>
          <a:lstStyle/>
          <a:p>
            <a:pPr algn="ctr"/>
            <a:endParaRPr lang="zh-CN" altLang="en-US"/>
          </a:p>
        </p:txBody>
      </p:sp>
      <p:sp>
        <p:nvSpPr>
          <p:cNvPr id="41" name="文本框 40"/>
          <p:cNvSpPr txBox="1"/>
          <p:nvPr/>
        </p:nvSpPr>
        <p:spPr>
          <a:xfrm>
            <a:off x="9995262" y="3464978"/>
            <a:ext cx="508351" cy="639824"/>
          </a:xfrm>
          <a:prstGeom prst="rect">
            <a:avLst/>
          </a:prstGeom>
          <a:noFill/>
        </p:spPr>
        <p:txBody>
          <a:bodyPr wrap="square" lIns="100237" tIns="50118" rIns="100237" bIns="50118" rtlCol="0">
            <a:spAutoFit/>
          </a:bodyPr>
          <a:lstStyle/>
          <a:p>
            <a:r>
              <a:rPr lang="en-US" altLang="zh-CN" sz="3500" dirty="0">
                <a:solidFill>
                  <a:schemeClr val="bg1"/>
                </a:solidFill>
              </a:rPr>
              <a:t>E</a:t>
            </a:r>
          </a:p>
        </p:txBody>
      </p:sp>
    </p:spTree>
    <p:extLst>
      <p:ext uri="{BB962C8B-B14F-4D97-AF65-F5344CB8AC3E}">
        <p14:creationId xmlns:p14="http://schemas.microsoft.com/office/powerpoint/2010/main" xmlns="" val="18473302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33927" y="22422"/>
            <a:ext cx="3270694" cy="1034158"/>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solidFill>
                <a:schemeClr val="tx1">
                  <a:lumMod val="50000"/>
                  <a:lumOff val="50000"/>
                </a:schemeClr>
              </a:solidFill>
            </a:endParaRPr>
          </a:p>
        </p:txBody>
      </p:sp>
      <p:pic>
        <p:nvPicPr>
          <p:cNvPr id="14" name="Picture 2" descr="C:\Users\123\Desktop\矩形-6@3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241" y="239621"/>
            <a:ext cx="2185863" cy="683682"/>
          </a:xfrm>
          <a:prstGeom prst="rect">
            <a:avLst/>
          </a:prstGeom>
          <a:noFill/>
        </p:spPr>
      </p:pic>
      <p:sp>
        <p:nvSpPr>
          <p:cNvPr id="15" name="文本框 14"/>
          <p:cNvSpPr txBox="1"/>
          <p:nvPr/>
        </p:nvSpPr>
        <p:spPr>
          <a:xfrm>
            <a:off x="133926" y="352260"/>
            <a:ext cx="1822003"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开发环境</a:t>
            </a:r>
          </a:p>
        </p:txBody>
      </p:sp>
      <p:graphicFrame>
        <p:nvGraphicFramePr>
          <p:cNvPr id="9" name="表格 8"/>
          <p:cNvGraphicFramePr>
            <a:graphicFrameLocks noGrp="1"/>
          </p:cNvGraphicFramePr>
          <p:nvPr>
            <p:extLst>
              <p:ext uri="{D42A27DB-BD31-4B8C-83A1-F6EECF244321}">
                <p14:modId xmlns="" xmlns:p14="http://schemas.microsoft.com/office/powerpoint/2010/main" val="1512454908"/>
              </p:ext>
            </p:extLst>
          </p:nvPr>
        </p:nvGraphicFramePr>
        <p:xfrm>
          <a:off x="6156119" y="4451825"/>
          <a:ext cx="4613834" cy="1649836"/>
        </p:xfrm>
        <a:graphic>
          <a:graphicData uri="http://schemas.openxmlformats.org/drawingml/2006/table">
            <a:tbl>
              <a:tblPr firstRow="1" firstCol="1" bandRow="1">
                <a:tableStyleId>{5C22544A-7EE6-4342-B048-85BDC9FD1C3A}</a:tableStyleId>
              </a:tblPr>
              <a:tblGrid>
                <a:gridCol w="911737"/>
                <a:gridCol w="1183967"/>
                <a:gridCol w="2518130"/>
              </a:tblGrid>
              <a:tr h="369676">
                <a:tc>
                  <a:txBody>
                    <a:bodyPr/>
                    <a:lstStyle/>
                    <a:p>
                      <a:pPr algn="ctr">
                        <a:spcAft>
                          <a:spcPts val="0"/>
                        </a:spcAft>
                      </a:pPr>
                      <a:endParaRPr lang="en-US" altLang="zh-CN" sz="1200" kern="100" dirty="0" smtClean="0">
                        <a:effectLst/>
                      </a:endParaRPr>
                    </a:p>
                    <a:p>
                      <a:pPr algn="ctr">
                        <a:spcAft>
                          <a:spcPts val="0"/>
                        </a:spcAft>
                      </a:pPr>
                      <a:r>
                        <a:rPr lang="zh-CN" sz="1200" kern="100" dirty="0" smtClean="0">
                          <a:effectLst/>
                        </a:rPr>
                        <a:t>序号</a:t>
                      </a:r>
                      <a:endParaRPr lang="zh-CN" sz="1200" kern="100" dirty="0">
                        <a:effectLst/>
                        <a:latin typeface="Times New Roman" charset="0"/>
                        <a:ea typeface="宋体" charset="-122"/>
                      </a:endParaRPr>
                    </a:p>
                  </a:txBody>
                  <a:tcPr marL="72911" marR="72911" marT="0" marB="0"/>
                </a:tc>
                <a:tc>
                  <a:txBody>
                    <a:bodyPr/>
                    <a:lstStyle/>
                    <a:p>
                      <a:pPr algn="ctr">
                        <a:spcAft>
                          <a:spcPts val="0"/>
                        </a:spcAft>
                      </a:pPr>
                      <a:endParaRPr lang="en-US" altLang="zh-CN" sz="1200" kern="100" dirty="0" smtClean="0">
                        <a:effectLst/>
                      </a:endParaRPr>
                    </a:p>
                    <a:p>
                      <a:pPr algn="ctr">
                        <a:spcAft>
                          <a:spcPts val="0"/>
                        </a:spcAft>
                      </a:pPr>
                      <a:r>
                        <a:rPr lang="zh-CN" sz="1200" kern="100" dirty="0" smtClean="0">
                          <a:effectLst/>
                        </a:rPr>
                        <a:t>项</a:t>
                      </a:r>
                      <a:endParaRPr lang="zh-CN" sz="1200" kern="100" dirty="0">
                        <a:effectLst/>
                        <a:latin typeface="Times New Roman" charset="0"/>
                        <a:ea typeface="宋体" charset="-122"/>
                      </a:endParaRPr>
                    </a:p>
                  </a:txBody>
                  <a:tcPr marL="72911" marR="72911" marT="0" marB="0"/>
                </a:tc>
                <a:tc>
                  <a:txBody>
                    <a:bodyPr/>
                    <a:lstStyle/>
                    <a:p>
                      <a:pPr algn="ctr">
                        <a:spcAft>
                          <a:spcPts val="0"/>
                        </a:spcAft>
                      </a:pPr>
                      <a:endParaRPr lang="en-US" altLang="zh-CN" sz="1200" kern="100" dirty="0" smtClean="0">
                        <a:effectLst/>
                      </a:endParaRPr>
                    </a:p>
                    <a:p>
                      <a:pPr algn="ctr">
                        <a:spcAft>
                          <a:spcPts val="0"/>
                        </a:spcAft>
                      </a:pPr>
                      <a:r>
                        <a:rPr lang="zh-CN" sz="1200" kern="100" dirty="0" smtClean="0">
                          <a:effectLst/>
                        </a:rPr>
                        <a:t>说明</a:t>
                      </a:r>
                      <a:endParaRPr lang="zh-CN" sz="1200" kern="100" dirty="0">
                        <a:effectLst/>
                        <a:latin typeface="Times New Roman" charset="0"/>
                        <a:ea typeface="宋体" charset="-122"/>
                      </a:endParaRPr>
                    </a:p>
                  </a:txBody>
                  <a:tcPr marL="72911" marR="72911" marT="0" marB="0"/>
                </a:tc>
              </a:tr>
              <a:tr h="422487">
                <a:tc>
                  <a:txBody>
                    <a:bodyPr/>
                    <a:lstStyle/>
                    <a:p>
                      <a:pPr algn="ctr">
                        <a:spcAft>
                          <a:spcPts val="0"/>
                        </a:spcAft>
                      </a:pPr>
                      <a:endParaRPr lang="en-US" sz="1200" kern="100" dirty="0" smtClean="0">
                        <a:effectLst/>
                      </a:endParaRPr>
                    </a:p>
                    <a:p>
                      <a:pPr algn="ctr">
                        <a:spcAft>
                          <a:spcPts val="0"/>
                        </a:spcAft>
                      </a:pPr>
                      <a:r>
                        <a:rPr lang="en-US" sz="1200" kern="100" dirty="0" smtClean="0">
                          <a:effectLst/>
                        </a:rPr>
                        <a:t>1</a:t>
                      </a:r>
                      <a:endParaRPr lang="zh-CN" sz="1200" kern="100" dirty="0">
                        <a:effectLst/>
                        <a:latin typeface="Times New Roman" charset="0"/>
                        <a:ea typeface="宋体" charset="-122"/>
                      </a:endParaRPr>
                    </a:p>
                  </a:txBody>
                  <a:tcPr marL="72911" marR="72911" marT="0" marB="0"/>
                </a:tc>
                <a:tc>
                  <a:txBody>
                    <a:bodyPr/>
                    <a:lstStyle/>
                    <a:p>
                      <a:pPr algn="ctr">
                        <a:spcAft>
                          <a:spcPts val="0"/>
                        </a:spcAft>
                      </a:pPr>
                      <a:endParaRPr lang="en-US" altLang="zh-CN" sz="1400" kern="100" dirty="0" smtClean="0">
                        <a:effectLst/>
                      </a:endParaRPr>
                    </a:p>
                    <a:p>
                      <a:pPr algn="ctr">
                        <a:spcAft>
                          <a:spcPts val="0"/>
                        </a:spcAft>
                      </a:pPr>
                      <a:r>
                        <a:rPr lang="zh-CN" sz="1400" kern="100" dirty="0" smtClean="0">
                          <a:effectLst/>
                        </a:rPr>
                        <a:t>开发</a:t>
                      </a:r>
                      <a:r>
                        <a:rPr lang="zh-CN" sz="1400" kern="100" dirty="0">
                          <a:effectLst/>
                        </a:rPr>
                        <a:t>语言</a:t>
                      </a:r>
                      <a:endParaRPr lang="zh-CN" sz="1400" kern="100" dirty="0">
                        <a:effectLst/>
                        <a:latin typeface="Times New Roman" charset="0"/>
                        <a:ea typeface="宋体" charset="-122"/>
                      </a:endParaRPr>
                    </a:p>
                  </a:txBody>
                  <a:tcPr marL="72911" marR="72911" marT="0" marB="0"/>
                </a:tc>
                <a:tc>
                  <a:txBody>
                    <a:bodyPr/>
                    <a:lstStyle/>
                    <a:p>
                      <a:pPr algn="ctr">
                        <a:spcAft>
                          <a:spcPts val="0"/>
                        </a:spcAft>
                      </a:pPr>
                      <a:endParaRPr lang="en-US" sz="1400" kern="100" dirty="0" smtClean="0">
                        <a:effectLst/>
                      </a:endParaRPr>
                    </a:p>
                    <a:p>
                      <a:pPr algn="ctr">
                        <a:spcAft>
                          <a:spcPts val="0"/>
                        </a:spcAft>
                      </a:pPr>
                      <a:r>
                        <a:rPr lang="en-US" sz="1400" kern="100" dirty="0" smtClean="0">
                          <a:effectLst/>
                        </a:rPr>
                        <a:t>Java</a:t>
                      </a:r>
                      <a:endParaRPr lang="zh-CN" sz="1400" kern="100" dirty="0">
                        <a:effectLst/>
                        <a:latin typeface="Times New Roman" charset="0"/>
                        <a:ea typeface="宋体" charset="-122"/>
                      </a:endParaRPr>
                    </a:p>
                  </a:txBody>
                  <a:tcPr marL="72911" marR="72911" marT="0" marB="0"/>
                </a:tc>
              </a:tr>
              <a:tr h="422487">
                <a:tc>
                  <a:txBody>
                    <a:bodyPr/>
                    <a:lstStyle/>
                    <a:p>
                      <a:pPr algn="ctr">
                        <a:spcAft>
                          <a:spcPts val="0"/>
                        </a:spcAft>
                      </a:pPr>
                      <a:endParaRPr lang="en-US" sz="1200" kern="100" dirty="0" smtClean="0">
                        <a:effectLst/>
                      </a:endParaRPr>
                    </a:p>
                    <a:p>
                      <a:pPr algn="ctr">
                        <a:spcAft>
                          <a:spcPts val="0"/>
                        </a:spcAft>
                      </a:pPr>
                      <a:r>
                        <a:rPr lang="en-US" sz="1200" kern="100" dirty="0" smtClean="0">
                          <a:effectLst/>
                        </a:rPr>
                        <a:t>2</a:t>
                      </a:r>
                      <a:endParaRPr lang="zh-CN" sz="1200" kern="100" dirty="0">
                        <a:effectLst/>
                        <a:latin typeface="Times New Roman" charset="0"/>
                        <a:ea typeface="宋体" charset="-122"/>
                      </a:endParaRPr>
                    </a:p>
                  </a:txBody>
                  <a:tcPr marL="72911" marR="72911" marT="0" marB="0"/>
                </a:tc>
                <a:tc>
                  <a:txBody>
                    <a:bodyPr/>
                    <a:lstStyle/>
                    <a:p>
                      <a:pPr algn="ctr">
                        <a:spcAft>
                          <a:spcPts val="0"/>
                        </a:spcAft>
                      </a:pPr>
                      <a:endParaRPr lang="en-US" altLang="zh-CN" sz="1400" kern="100" dirty="0" smtClean="0">
                        <a:effectLst/>
                      </a:endParaRPr>
                    </a:p>
                    <a:p>
                      <a:pPr algn="ctr">
                        <a:spcAft>
                          <a:spcPts val="0"/>
                        </a:spcAft>
                      </a:pPr>
                      <a:r>
                        <a:rPr lang="zh-CN" sz="1400" kern="100" dirty="0" smtClean="0">
                          <a:effectLst/>
                        </a:rPr>
                        <a:t>数据库</a:t>
                      </a:r>
                      <a:endParaRPr lang="zh-CN" sz="1400" kern="100" dirty="0">
                        <a:effectLst/>
                        <a:latin typeface="Times New Roman" charset="0"/>
                        <a:ea typeface="宋体" charset="-122"/>
                      </a:endParaRPr>
                    </a:p>
                  </a:txBody>
                  <a:tcPr marL="72911" marR="72911" marT="0" marB="0"/>
                </a:tc>
                <a:tc>
                  <a:txBody>
                    <a:bodyPr/>
                    <a:lstStyle/>
                    <a:p>
                      <a:pPr algn="ctr">
                        <a:spcAft>
                          <a:spcPts val="0"/>
                        </a:spcAft>
                      </a:pPr>
                      <a:endParaRPr lang="en-US" sz="1400" kern="100" dirty="0" smtClean="0">
                        <a:effectLst/>
                      </a:endParaRPr>
                    </a:p>
                    <a:p>
                      <a:pPr algn="ctr">
                        <a:spcAft>
                          <a:spcPts val="0"/>
                        </a:spcAft>
                      </a:pPr>
                      <a:r>
                        <a:rPr lang="en-US" sz="1400" kern="100" dirty="0" smtClean="0">
                          <a:effectLst/>
                        </a:rPr>
                        <a:t>MySQL</a:t>
                      </a:r>
                      <a:endParaRPr lang="zh-CN" sz="1400" kern="100" dirty="0">
                        <a:effectLst/>
                        <a:latin typeface="Times New Roman" charset="0"/>
                        <a:ea typeface="宋体" charset="-122"/>
                      </a:endParaRPr>
                    </a:p>
                  </a:txBody>
                  <a:tcPr marL="72911" marR="72911" marT="0" marB="0"/>
                </a:tc>
              </a:tr>
              <a:tr h="422487">
                <a:tc>
                  <a:txBody>
                    <a:bodyPr/>
                    <a:lstStyle/>
                    <a:p>
                      <a:pPr algn="ctr">
                        <a:spcAft>
                          <a:spcPts val="0"/>
                        </a:spcAft>
                      </a:pPr>
                      <a:endParaRPr lang="en-US" sz="1200" kern="100" dirty="0" smtClean="0">
                        <a:effectLst/>
                      </a:endParaRPr>
                    </a:p>
                    <a:p>
                      <a:pPr algn="ctr">
                        <a:spcAft>
                          <a:spcPts val="0"/>
                        </a:spcAft>
                      </a:pPr>
                      <a:r>
                        <a:rPr lang="en-US" sz="1200" kern="100" dirty="0" smtClean="0">
                          <a:effectLst/>
                        </a:rPr>
                        <a:t>3</a:t>
                      </a:r>
                      <a:endParaRPr lang="zh-CN" sz="1200" kern="100" dirty="0">
                        <a:effectLst/>
                        <a:latin typeface="Times New Roman" charset="0"/>
                        <a:ea typeface="宋体" charset="-122"/>
                      </a:endParaRPr>
                    </a:p>
                  </a:txBody>
                  <a:tcPr marL="72911" marR="72911" marT="0" marB="0"/>
                </a:tc>
                <a:tc>
                  <a:txBody>
                    <a:bodyPr/>
                    <a:lstStyle/>
                    <a:p>
                      <a:pPr algn="ctr">
                        <a:spcAft>
                          <a:spcPts val="0"/>
                        </a:spcAft>
                      </a:pPr>
                      <a:endParaRPr lang="en-US" altLang="zh-CN" sz="1400" kern="100" dirty="0" smtClean="0">
                        <a:effectLst/>
                      </a:endParaRPr>
                    </a:p>
                    <a:p>
                      <a:pPr algn="ctr">
                        <a:spcAft>
                          <a:spcPts val="0"/>
                        </a:spcAft>
                      </a:pPr>
                      <a:r>
                        <a:rPr lang="zh-CN" sz="1400" kern="100" dirty="0" smtClean="0">
                          <a:effectLst/>
                        </a:rPr>
                        <a:t>服务器</a:t>
                      </a:r>
                      <a:r>
                        <a:rPr lang="zh-CN" sz="1400" kern="100" dirty="0">
                          <a:effectLst/>
                        </a:rPr>
                        <a:t>系统</a:t>
                      </a:r>
                      <a:endParaRPr lang="zh-CN" sz="1400" kern="100" dirty="0">
                        <a:effectLst/>
                        <a:latin typeface="Times New Roman" charset="0"/>
                        <a:ea typeface="宋体" charset="-122"/>
                      </a:endParaRPr>
                    </a:p>
                  </a:txBody>
                  <a:tcPr marL="72911" marR="72911" marT="0" marB="0"/>
                </a:tc>
                <a:tc>
                  <a:txBody>
                    <a:bodyPr/>
                    <a:lstStyle/>
                    <a:p>
                      <a:pPr algn="ctr">
                        <a:spcAft>
                          <a:spcPts val="0"/>
                        </a:spcAft>
                      </a:pPr>
                      <a:endParaRPr lang="en-US" sz="1400" kern="100" dirty="0" smtClean="0">
                        <a:effectLst/>
                      </a:endParaRPr>
                    </a:p>
                    <a:p>
                      <a:pPr algn="ctr">
                        <a:spcAft>
                          <a:spcPts val="0"/>
                        </a:spcAft>
                      </a:pPr>
                      <a:r>
                        <a:rPr lang="en-US" sz="1400" kern="100" dirty="0" smtClean="0">
                          <a:effectLst/>
                        </a:rPr>
                        <a:t>Linux  </a:t>
                      </a:r>
                      <a:r>
                        <a:rPr lang="en-US" sz="1400" kern="100" dirty="0">
                          <a:effectLst/>
                        </a:rPr>
                        <a:t>CentOS</a:t>
                      </a:r>
                      <a:endParaRPr lang="zh-CN" sz="1400" kern="100" dirty="0">
                        <a:effectLst/>
                        <a:latin typeface="Times New Roman" charset="0"/>
                        <a:ea typeface="宋体" charset="-122"/>
                      </a:endParaRPr>
                    </a:p>
                  </a:txBody>
                  <a:tcPr marL="72911" marR="72911" marT="0" marB="0"/>
                </a:tc>
              </a:tr>
            </a:tbl>
          </a:graphicData>
        </a:graphic>
      </p:graphicFrame>
      <p:sp>
        <p:nvSpPr>
          <p:cNvPr id="10" name="文本框 3"/>
          <p:cNvSpPr txBox="1"/>
          <p:nvPr/>
        </p:nvSpPr>
        <p:spPr>
          <a:xfrm>
            <a:off x="6070466" y="3931285"/>
            <a:ext cx="905440" cy="301270"/>
          </a:xfrm>
          <a:prstGeom prst="rect">
            <a:avLst/>
          </a:prstGeom>
          <a:noFill/>
        </p:spPr>
        <p:txBody>
          <a:bodyPr wrap="square" lIns="100237" tIns="50118" rIns="100237" bIns="50118" rtlCol="0">
            <a:spAutoFit/>
          </a:bodyPr>
          <a:lstStyle/>
          <a:p>
            <a:r>
              <a:rPr kumimoji="1" lang="zh-CN" altLang="en-US" sz="1300" dirty="0" smtClean="0"/>
              <a:t>后台</a:t>
            </a:r>
            <a:endParaRPr kumimoji="1" lang="zh-CN" altLang="en-US" sz="1300" dirty="0"/>
          </a:p>
        </p:txBody>
      </p:sp>
      <p:graphicFrame>
        <p:nvGraphicFramePr>
          <p:cNvPr id="11" name="表格 10"/>
          <p:cNvGraphicFramePr>
            <a:graphicFrameLocks noGrp="1"/>
          </p:cNvGraphicFramePr>
          <p:nvPr>
            <p:extLst>
              <p:ext uri="{D42A27DB-BD31-4B8C-83A1-F6EECF244321}">
                <p14:modId xmlns="" xmlns:p14="http://schemas.microsoft.com/office/powerpoint/2010/main" val="159423131"/>
              </p:ext>
            </p:extLst>
          </p:nvPr>
        </p:nvGraphicFramePr>
        <p:xfrm>
          <a:off x="947417" y="2099993"/>
          <a:ext cx="4591467" cy="1493520"/>
        </p:xfrm>
        <a:graphic>
          <a:graphicData uri="http://schemas.openxmlformats.org/drawingml/2006/table">
            <a:tbl>
              <a:tblPr firstRow="1" firstCol="1" bandRow="1">
                <a:tableStyleId>{5C22544A-7EE6-4342-B048-85BDC9FD1C3A}</a:tableStyleId>
              </a:tblPr>
              <a:tblGrid>
                <a:gridCol w="378605"/>
                <a:gridCol w="1347314"/>
                <a:gridCol w="2865548"/>
              </a:tblGrid>
              <a:tr h="633730">
                <a:tc>
                  <a:txBody>
                    <a:bodyPr/>
                    <a:lstStyle/>
                    <a:p>
                      <a:pPr algn="ctr">
                        <a:spcAft>
                          <a:spcPts val="0"/>
                        </a:spcAft>
                      </a:pPr>
                      <a:endParaRPr lang="en-US" altLang="zh-CN" sz="1400" kern="100" dirty="0" smtClean="0">
                        <a:effectLst/>
                      </a:endParaRPr>
                    </a:p>
                    <a:p>
                      <a:pPr algn="ctr">
                        <a:spcAft>
                          <a:spcPts val="0"/>
                        </a:spcAft>
                      </a:pPr>
                      <a:r>
                        <a:rPr lang="zh-CN" sz="1400" kern="100" dirty="0" smtClean="0">
                          <a:effectLst/>
                        </a:rPr>
                        <a:t>序号</a:t>
                      </a:r>
                      <a:endParaRPr lang="zh-CN" sz="1400" kern="100" dirty="0">
                        <a:effectLst/>
                        <a:latin typeface="Times New Roman" charset="0"/>
                        <a:ea typeface="宋体" charset="-122"/>
                      </a:endParaRPr>
                    </a:p>
                  </a:txBody>
                  <a:tcPr marL="72911" marR="72911" marT="0" marB="0"/>
                </a:tc>
                <a:tc>
                  <a:txBody>
                    <a:bodyPr/>
                    <a:lstStyle/>
                    <a:p>
                      <a:pPr algn="ctr">
                        <a:spcAft>
                          <a:spcPts val="0"/>
                        </a:spcAft>
                      </a:pPr>
                      <a:endParaRPr lang="en-US" altLang="zh-CN" sz="1400" kern="100" dirty="0" smtClean="0">
                        <a:effectLst/>
                      </a:endParaRPr>
                    </a:p>
                    <a:p>
                      <a:pPr algn="ctr">
                        <a:spcAft>
                          <a:spcPts val="0"/>
                        </a:spcAft>
                      </a:pPr>
                      <a:r>
                        <a:rPr lang="zh-CN" sz="1400" kern="100" dirty="0" smtClean="0">
                          <a:effectLst/>
                        </a:rPr>
                        <a:t>项</a:t>
                      </a:r>
                      <a:endParaRPr lang="zh-CN" sz="1400" kern="100" dirty="0">
                        <a:effectLst/>
                        <a:latin typeface="Times New Roman" charset="0"/>
                        <a:ea typeface="宋体" charset="-122"/>
                      </a:endParaRPr>
                    </a:p>
                  </a:txBody>
                  <a:tcPr marL="72911" marR="72911" marT="0" marB="0"/>
                </a:tc>
                <a:tc>
                  <a:txBody>
                    <a:bodyPr/>
                    <a:lstStyle/>
                    <a:p>
                      <a:pPr algn="ctr">
                        <a:spcAft>
                          <a:spcPts val="0"/>
                        </a:spcAft>
                      </a:pPr>
                      <a:endParaRPr lang="en-US" altLang="zh-CN" sz="1400" kern="100" dirty="0" smtClean="0">
                        <a:effectLst/>
                      </a:endParaRPr>
                    </a:p>
                    <a:p>
                      <a:pPr algn="ctr">
                        <a:spcAft>
                          <a:spcPts val="0"/>
                        </a:spcAft>
                      </a:pPr>
                      <a:r>
                        <a:rPr lang="zh-CN" sz="1400" kern="100" dirty="0" smtClean="0">
                          <a:effectLst/>
                        </a:rPr>
                        <a:t>说明</a:t>
                      </a:r>
                      <a:endParaRPr lang="zh-CN" sz="1400" kern="100" dirty="0">
                        <a:effectLst/>
                        <a:latin typeface="Times New Roman" charset="0"/>
                        <a:ea typeface="宋体" charset="-122"/>
                      </a:endParaRPr>
                    </a:p>
                  </a:txBody>
                  <a:tcPr marL="72911" marR="72911" marT="0" marB="0"/>
                </a:tc>
              </a:tr>
              <a:tr h="422487">
                <a:tc>
                  <a:txBody>
                    <a:bodyPr/>
                    <a:lstStyle/>
                    <a:p>
                      <a:pPr algn="ctr">
                        <a:spcAft>
                          <a:spcPts val="0"/>
                        </a:spcAft>
                      </a:pPr>
                      <a:endParaRPr lang="en-US" sz="1400" kern="100" dirty="0" smtClean="0">
                        <a:effectLst/>
                      </a:endParaRPr>
                    </a:p>
                    <a:p>
                      <a:pPr algn="ctr">
                        <a:spcAft>
                          <a:spcPts val="0"/>
                        </a:spcAft>
                      </a:pPr>
                      <a:r>
                        <a:rPr lang="en-US" sz="1400" kern="100" dirty="0" smtClean="0">
                          <a:effectLst/>
                        </a:rPr>
                        <a:t>1</a:t>
                      </a:r>
                      <a:endParaRPr lang="zh-CN" sz="1400" kern="100" dirty="0">
                        <a:effectLst/>
                        <a:latin typeface="Times New Roman" charset="0"/>
                        <a:ea typeface="宋体" charset="-122"/>
                      </a:endParaRPr>
                    </a:p>
                  </a:txBody>
                  <a:tcPr marL="72911" marR="72911" marT="0" marB="0"/>
                </a:tc>
                <a:tc>
                  <a:txBody>
                    <a:bodyPr/>
                    <a:lstStyle/>
                    <a:p>
                      <a:pPr algn="ctr">
                        <a:spcAft>
                          <a:spcPts val="0"/>
                        </a:spcAft>
                      </a:pPr>
                      <a:endParaRPr lang="en-US" altLang="zh-CN" sz="1400" kern="100" dirty="0" smtClean="0">
                        <a:effectLst/>
                      </a:endParaRPr>
                    </a:p>
                    <a:p>
                      <a:pPr algn="ctr">
                        <a:spcAft>
                          <a:spcPts val="0"/>
                        </a:spcAft>
                      </a:pPr>
                      <a:r>
                        <a:rPr lang="zh-CN" sz="1400" kern="100" dirty="0" smtClean="0">
                          <a:effectLst/>
                        </a:rPr>
                        <a:t>开发</a:t>
                      </a:r>
                      <a:r>
                        <a:rPr lang="zh-CN" sz="1400" kern="100" dirty="0">
                          <a:effectLst/>
                        </a:rPr>
                        <a:t>类型</a:t>
                      </a:r>
                      <a:endParaRPr lang="zh-CN" sz="1400" kern="100" dirty="0">
                        <a:effectLst/>
                        <a:latin typeface="Times New Roman" charset="0"/>
                        <a:ea typeface="宋体" charset="-122"/>
                      </a:endParaRPr>
                    </a:p>
                  </a:txBody>
                  <a:tcPr marL="72911" marR="72911" marT="0" marB="0"/>
                </a:tc>
                <a:tc>
                  <a:txBody>
                    <a:bodyPr/>
                    <a:lstStyle/>
                    <a:p>
                      <a:pPr algn="ctr">
                        <a:spcAft>
                          <a:spcPts val="0"/>
                        </a:spcAft>
                      </a:pPr>
                      <a:endParaRPr lang="en-US" altLang="zh-CN" sz="1400" kern="100" dirty="0" smtClean="0">
                        <a:effectLst/>
                      </a:endParaRPr>
                    </a:p>
                    <a:p>
                      <a:pPr algn="ctr">
                        <a:spcAft>
                          <a:spcPts val="0"/>
                        </a:spcAft>
                      </a:pPr>
                      <a:r>
                        <a:rPr lang="zh-CN" sz="1400" kern="100" dirty="0" smtClean="0">
                          <a:effectLst/>
                        </a:rPr>
                        <a:t>原生</a:t>
                      </a:r>
                      <a:r>
                        <a:rPr lang="zh-CN" sz="1400" kern="100" dirty="0">
                          <a:effectLst/>
                        </a:rPr>
                        <a:t>开发</a:t>
                      </a:r>
                      <a:endParaRPr lang="zh-CN" sz="1400" kern="100" dirty="0">
                        <a:effectLst/>
                        <a:latin typeface="Times New Roman" charset="0"/>
                        <a:ea typeface="宋体" charset="-122"/>
                      </a:endParaRPr>
                    </a:p>
                  </a:txBody>
                  <a:tcPr marL="72911" marR="72911" marT="0" marB="0"/>
                </a:tc>
              </a:tr>
              <a:tr h="422487">
                <a:tc>
                  <a:txBody>
                    <a:bodyPr/>
                    <a:lstStyle/>
                    <a:p>
                      <a:pPr algn="ctr">
                        <a:spcAft>
                          <a:spcPts val="0"/>
                        </a:spcAft>
                      </a:pPr>
                      <a:endParaRPr lang="en-US" sz="1400" kern="100" dirty="0" smtClean="0">
                        <a:effectLst/>
                      </a:endParaRPr>
                    </a:p>
                    <a:p>
                      <a:pPr algn="ctr">
                        <a:spcAft>
                          <a:spcPts val="0"/>
                        </a:spcAft>
                      </a:pPr>
                      <a:r>
                        <a:rPr lang="en-US" sz="1400" kern="100" dirty="0" smtClean="0">
                          <a:effectLst/>
                        </a:rPr>
                        <a:t>2</a:t>
                      </a:r>
                      <a:endParaRPr lang="zh-CN" sz="1400" kern="100" dirty="0">
                        <a:effectLst/>
                        <a:latin typeface="Times New Roman" charset="0"/>
                        <a:ea typeface="宋体" charset="-122"/>
                      </a:endParaRPr>
                    </a:p>
                  </a:txBody>
                  <a:tcPr marL="72911" marR="72911" marT="0" marB="0"/>
                </a:tc>
                <a:tc>
                  <a:txBody>
                    <a:bodyPr/>
                    <a:lstStyle/>
                    <a:p>
                      <a:pPr algn="ctr">
                        <a:spcAft>
                          <a:spcPts val="0"/>
                        </a:spcAft>
                      </a:pPr>
                      <a:endParaRPr lang="en-US" altLang="zh-CN" sz="1400" kern="100" dirty="0" smtClean="0">
                        <a:effectLst/>
                      </a:endParaRPr>
                    </a:p>
                    <a:p>
                      <a:pPr algn="ctr">
                        <a:spcAft>
                          <a:spcPts val="0"/>
                        </a:spcAft>
                      </a:pPr>
                      <a:r>
                        <a:rPr lang="zh-CN" sz="1400" kern="100" dirty="0" smtClean="0">
                          <a:effectLst/>
                        </a:rPr>
                        <a:t>开发</a:t>
                      </a:r>
                      <a:r>
                        <a:rPr lang="zh-CN" sz="1400" kern="100" dirty="0">
                          <a:effectLst/>
                        </a:rPr>
                        <a:t>语言</a:t>
                      </a:r>
                      <a:endParaRPr lang="zh-CN" sz="1400" kern="100" dirty="0">
                        <a:effectLst/>
                        <a:latin typeface="Times New Roman" charset="0"/>
                        <a:ea typeface="宋体" charset="-122"/>
                      </a:endParaRPr>
                    </a:p>
                  </a:txBody>
                  <a:tcPr marL="72911" marR="72911" marT="0" marB="0"/>
                </a:tc>
                <a:tc>
                  <a:txBody>
                    <a:bodyPr/>
                    <a:lstStyle/>
                    <a:p>
                      <a:pPr algn="ctr">
                        <a:spcAft>
                          <a:spcPts val="0"/>
                        </a:spcAft>
                      </a:pPr>
                      <a:endParaRPr lang="en-US" sz="1400" kern="100" dirty="0" smtClean="0">
                        <a:effectLst/>
                      </a:endParaRPr>
                    </a:p>
                    <a:p>
                      <a:pPr algn="ctr">
                        <a:spcAft>
                          <a:spcPts val="0"/>
                        </a:spcAft>
                      </a:pPr>
                      <a:r>
                        <a:rPr lang="en-US" sz="1400" kern="100" dirty="0" smtClean="0">
                          <a:effectLst/>
                        </a:rPr>
                        <a:t>Java</a:t>
                      </a:r>
                      <a:endParaRPr lang="zh-CN" sz="1400" kern="100" dirty="0">
                        <a:effectLst/>
                        <a:latin typeface="Times New Roman" charset="0"/>
                        <a:ea typeface="宋体" charset="-122"/>
                      </a:endParaRPr>
                    </a:p>
                  </a:txBody>
                  <a:tcPr marL="72911" marR="72911" marT="0" marB="0"/>
                </a:tc>
              </a:tr>
            </a:tbl>
          </a:graphicData>
        </a:graphic>
      </p:graphicFrame>
      <p:sp>
        <p:nvSpPr>
          <p:cNvPr id="13" name="文本框 8"/>
          <p:cNvSpPr txBox="1"/>
          <p:nvPr/>
        </p:nvSpPr>
        <p:spPr>
          <a:xfrm>
            <a:off x="885693" y="1524510"/>
            <a:ext cx="798729" cy="301270"/>
          </a:xfrm>
          <a:prstGeom prst="rect">
            <a:avLst/>
          </a:prstGeom>
          <a:noFill/>
        </p:spPr>
        <p:txBody>
          <a:bodyPr wrap="square" lIns="100237" tIns="50118" rIns="100237" bIns="50118" rtlCol="0">
            <a:spAutoFit/>
          </a:bodyPr>
          <a:lstStyle/>
          <a:p>
            <a:r>
              <a:rPr kumimoji="1" lang="en-US" altLang="zh-CN" sz="1300" dirty="0" smtClean="0"/>
              <a:t>APP</a:t>
            </a:r>
            <a:r>
              <a:rPr kumimoji="1" lang="zh-CN" altLang="en-US" sz="1300" dirty="0" smtClean="0"/>
              <a:t>安卓</a:t>
            </a:r>
            <a:endParaRPr kumimoji="1" lang="zh-CN" altLang="en-US" sz="1300" dirty="0"/>
          </a:p>
        </p:txBody>
      </p:sp>
      <p:graphicFrame>
        <p:nvGraphicFramePr>
          <p:cNvPr id="16" name="表格 15"/>
          <p:cNvGraphicFramePr>
            <a:graphicFrameLocks noGrp="1"/>
          </p:cNvGraphicFramePr>
          <p:nvPr>
            <p:extLst>
              <p:ext uri="{D42A27DB-BD31-4B8C-83A1-F6EECF244321}">
                <p14:modId xmlns="" xmlns:p14="http://schemas.microsoft.com/office/powerpoint/2010/main" val="892725222"/>
              </p:ext>
            </p:extLst>
          </p:nvPr>
        </p:nvGraphicFramePr>
        <p:xfrm>
          <a:off x="947415" y="4511863"/>
          <a:ext cx="4591470" cy="1590715"/>
        </p:xfrm>
        <a:graphic>
          <a:graphicData uri="http://schemas.openxmlformats.org/drawingml/2006/table">
            <a:tbl>
              <a:tblPr firstRow="1" firstCol="1" bandRow="1">
                <a:tableStyleId>{5C22544A-7EE6-4342-B048-85BDC9FD1C3A}</a:tableStyleId>
              </a:tblPr>
              <a:tblGrid>
                <a:gridCol w="907317"/>
                <a:gridCol w="1178228"/>
                <a:gridCol w="2505925"/>
              </a:tblGrid>
              <a:tr h="506521">
                <a:tc>
                  <a:txBody>
                    <a:bodyPr/>
                    <a:lstStyle/>
                    <a:p>
                      <a:pPr algn="ctr">
                        <a:spcAft>
                          <a:spcPts val="0"/>
                        </a:spcAft>
                      </a:pPr>
                      <a:endParaRPr lang="en-US" altLang="zh-CN" sz="1400" kern="100" dirty="0" smtClean="0">
                        <a:effectLst/>
                      </a:endParaRPr>
                    </a:p>
                    <a:p>
                      <a:pPr algn="ctr">
                        <a:spcAft>
                          <a:spcPts val="0"/>
                        </a:spcAft>
                      </a:pPr>
                      <a:r>
                        <a:rPr lang="zh-CN" sz="1400" kern="100" dirty="0" smtClean="0">
                          <a:effectLst/>
                        </a:rPr>
                        <a:t>序号</a:t>
                      </a:r>
                      <a:endParaRPr lang="zh-CN" sz="1400" kern="100" dirty="0">
                        <a:effectLst/>
                        <a:latin typeface="Times New Roman" charset="0"/>
                        <a:ea typeface="宋体" charset="-122"/>
                      </a:endParaRPr>
                    </a:p>
                  </a:txBody>
                  <a:tcPr marL="72911" marR="72911" marT="0" marB="0"/>
                </a:tc>
                <a:tc>
                  <a:txBody>
                    <a:bodyPr/>
                    <a:lstStyle/>
                    <a:p>
                      <a:pPr algn="ctr">
                        <a:spcAft>
                          <a:spcPts val="0"/>
                        </a:spcAft>
                      </a:pPr>
                      <a:endParaRPr lang="en-US" altLang="zh-CN" sz="1400" kern="100" dirty="0" smtClean="0">
                        <a:effectLst/>
                      </a:endParaRPr>
                    </a:p>
                    <a:p>
                      <a:pPr algn="ctr">
                        <a:spcAft>
                          <a:spcPts val="0"/>
                        </a:spcAft>
                      </a:pPr>
                      <a:r>
                        <a:rPr lang="zh-CN" sz="1400" kern="100" dirty="0" smtClean="0">
                          <a:effectLst/>
                        </a:rPr>
                        <a:t>项</a:t>
                      </a:r>
                      <a:endParaRPr lang="zh-CN" sz="1400" kern="100" dirty="0">
                        <a:effectLst/>
                        <a:latin typeface="Times New Roman" charset="0"/>
                        <a:ea typeface="宋体" charset="-122"/>
                      </a:endParaRPr>
                    </a:p>
                  </a:txBody>
                  <a:tcPr marL="72911" marR="72911" marT="0" marB="0"/>
                </a:tc>
                <a:tc>
                  <a:txBody>
                    <a:bodyPr/>
                    <a:lstStyle/>
                    <a:p>
                      <a:pPr algn="ctr">
                        <a:spcAft>
                          <a:spcPts val="0"/>
                        </a:spcAft>
                      </a:pPr>
                      <a:endParaRPr lang="en-US" altLang="zh-CN" sz="1400" kern="100" dirty="0" smtClean="0">
                        <a:effectLst/>
                      </a:endParaRPr>
                    </a:p>
                    <a:p>
                      <a:pPr algn="ctr">
                        <a:spcAft>
                          <a:spcPts val="0"/>
                        </a:spcAft>
                      </a:pPr>
                      <a:r>
                        <a:rPr lang="zh-CN" sz="1400" kern="100" dirty="0" smtClean="0">
                          <a:effectLst/>
                        </a:rPr>
                        <a:t>说明</a:t>
                      </a:r>
                      <a:endParaRPr lang="zh-CN" sz="1400" kern="100" dirty="0">
                        <a:effectLst/>
                        <a:latin typeface="Times New Roman" charset="0"/>
                        <a:ea typeface="宋体" charset="-122"/>
                      </a:endParaRPr>
                    </a:p>
                  </a:txBody>
                  <a:tcPr marL="72911" marR="72911" marT="0" marB="0"/>
                </a:tc>
              </a:tr>
              <a:tr h="542097">
                <a:tc>
                  <a:txBody>
                    <a:bodyPr/>
                    <a:lstStyle/>
                    <a:p>
                      <a:pPr algn="ctr">
                        <a:spcAft>
                          <a:spcPts val="0"/>
                        </a:spcAft>
                      </a:pPr>
                      <a:endParaRPr lang="en-US" sz="1400" kern="100" dirty="0" smtClean="0">
                        <a:effectLst/>
                      </a:endParaRPr>
                    </a:p>
                    <a:p>
                      <a:pPr algn="ctr">
                        <a:spcAft>
                          <a:spcPts val="0"/>
                        </a:spcAft>
                      </a:pPr>
                      <a:r>
                        <a:rPr lang="en-US" sz="1400" kern="100" dirty="0" smtClean="0">
                          <a:effectLst/>
                        </a:rPr>
                        <a:t>1</a:t>
                      </a:r>
                      <a:endParaRPr lang="zh-CN" sz="1400" kern="100" dirty="0">
                        <a:effectLst/>
                        <a:latin typeface="Times New Roman" charset="0"/>
                        <a:ea typeface="宋体" charset="-122"/>
                      </a:endParaRPr>
                    </a:p>
                  </a:txBody>
                  <a:tcPr marL="72911" marR="72911" marT="0" marB="0"/>
                </a:tc>
                <a:tc>
                  <a:txBody>
                    <a:bodyPr/>
                    <a:lstStyle/>
                    <a:p>
                      <a:pPr algn="ctr">
                        <a:spcAft>
                          <a:spcPts val="0"/>
                        </a:spcAft>
                      </a:pPr>
                      <a:endParaRPr lang="en-US" altLang="zh-CN" sz="1400" kern="100" dirty="0" smtClean="0">
                        <a:effectLst/>
                      </a:endParaRPr>
                    </a:p>
                    <a:p>
                      <a:pPr algn="ctr">
                        <a:spcAft>
                          <a:spcPts val="0"/>
                        </a:spcAft>
                      </a:pPr>
                      <a:r>
                        <a:rPr lang="zh-CN" sz="1400" kern="100" dirty="0" smtClean="0">
                          <a:effectLst/>
                        </a:rPr>
                        <a:t>开发</a:t>
                      </a:r>
                      <a:r>
                        <a:rPr lang="zh-CN" sz="1400" kern="100" dirty="0">
                          <a:effectLst/>
                        </a:rPr>
                        <a:t>类型</a:t>
                      </a:r>
                      <a:endParaRPr lang="zh-CN" sz="1400" kern="100" dirty="0">
                        <a:effectLst/>
                        <a:latin typeface="Times New Roman" charset="0"/>
                        <a:ea typeface="宋体" charset="-122"/>
                      </a:endParaRPr>
                    </a:p>
                  </a:txBody>
                  <a:tcPr marL="72911" marR="72911" marT="0" marB="0"/>
                </a:tc>
                <a:tc>
                  <a:txBody>
                    <a:bodyPr/>
                    <a:lstStyle/>
                    <a:p>
                      <a:pPr algn="ctr">
                        <a:spcAft>
                          <a:spcPts val="0"/>
                        </a:spcAft>
                      </a:pPr>
                      <a:endParaRPr lang="en-US" altLang="zh-CN" sz="1400" kern="100" dirty="0" smtClean="0">
                        <a:effectLst/>
                      </a:endParaRPr>
                    </a:p>
                    <a:p>
                      <a:pPr algn="ctr">
                        <a:spcAft>
                          <a:spcPts val="0"/>
                        </a:spcAft>
                      </a:pPr>
                      <a:r>
                        <a:rPr lang="zh-CN" sz="1400" kern="100" dirty="0" smtClean="0">
                          <a:effectLst/>
                        </a:rPr>
                        <a:t>原生</a:t>
                      </a:r>
                      <a:r>
                        <a:rPr lang="zh-CN" sz="1400" kern="100" dirty="0">
                          <a:effectLst/>
                        </a:rPr>
                        <a:t>开发</a:t>
                      </a:r>
                      <a:endParaRPr lang="zh-CN" sz="1400" kern="100" dirty="0">
                        <a:effectLst/>
                        <a:latin typeface="Times New Roman" charset="0"/>
                        <a:ea typeface="宋体" charset="-122"/>
                      </a:endParaRPr>
                    </a:p>
                  </a:txBody>
                  <a:tcPr marL="72911" marR="72911" marT="0" marB="0"/>
                </a:tc>
              </a:tr>
              <a:tr h="542097">
                <a:tc>
                  <a:txBody>
                    <a:bodyPr/>
                    <a:lstStyle/>
                    <a:p>
                      <a:pPr algn="ctr">
                        <a:spcAft>
                          <a:spcPts val="0"/>
                        </a:spcAft>
                      </a:pPr>
                      <a:endParaRPr lang="en-US" sz="1400" kern="100" dirty="0" smtClean="0">
                        <a:effectLst/>
                      </a:endParaRPr>
                    </a:p>
                    <a:p>
                      <a:pPr algn="ctr">
                        <a:spcAft>
                          <a:spcPts val="0"/>
                        </a:spcAft>
                      </a:pPr>
                      <a:r>
                        <a:rPr lang="en-US" sz="1400" kern="100" dirty="0" smtClean="0">
                          <a:effectLst/>
                        </a:rPr>
                        <a:t>2</a:t>
                      </a:r>
                      <a:endParaRPr lang="zh-CN" sz="1400" kern="100" dirty="0">
                        <a:effectLst/>
                        <a:latin typeface="Times New Roman" charset="0"/>
                        <a:ea typeface="宋体" charset="-122"/>
                      </a:endParaRPr>
                    </a:p>
                  </a:txBody>
                  <a:tcPr marL="72911" marR="72911" marT="0" marB="0"/>
                </a:tc>
                <a:tc>
                  <a:txBody>
                    <a:bodyPr/>
                    <a:lstStyle/>
                    <a:p>
                      <a:pPr algn="ctr">
                        <a:spcAft>
                          <a:spcPts val="0"/>
                        </a:spcAft>
                      </a:pPr>
                      <a:endParaRPr lang="en-US" altLang="zh-CN" sz="1400" kern="100" dirty="0" smtClean="0">
                        <a:effectLst/>
                      </a:endParaRPr>
                    </a:p>
                    <a:p>
                      <a:pPr algn="ctr">
                        <a:spcAft>
                          <a:spcPts val="0"/>
                        </a:spcAft>
                      </a:pPr>
                      <a:r>
                        <a:rPr lang="zh-CN" sz="1400" kern="100" dirty="0" smtClean="0">
                          <a:effectLst/>
                        </a:rPr>
                        <a:t>开发</a:t>
                      </a:r>
                      <a:r>
                        <a:rPr lang="zh-CN" sz="1400" kern="100" dirty="0">
                          <a:effectLst/>
                        </a:rPr>
                        <a:t>语言</a:t>
                      </a:r>
                      <a:endParaRPr lang="zh-CN" sz="1400" kern="100" dirty="0">
                        <a:effectLst/>
                        <a:latin typeface="Times New Roman" charset="0"/>
                        <a:ea typeface="宋体" charset="-122"/>
                      </a:endParaRPr>
                    </a:p>
                  </a:txBody>
                  <a:tcPr marL="72911" marR="72911" marT="0" marB="0"/>
                </a:tc>
                <a:tc>
                  <a:txBody>
                    <a:bodyPr/>
                    <a:lstStyle/>
                    <a:p>
                      <a:pPr algn="ctr">
                        <a:spcAft>
                          <a:spcPts val="0"/>
                        </a:spcAft>
                      </a:pPr>
                      <a:endParaRPr lang="en-US" sz="1400" kern="100" dirty="0" smtClean="0">
                        <a:effectLst/>
                      </a:endParaRPr>
                    </a:p>
                    <a:p>
                      <a:pPr algn="ctr">
                        <a:spcAft>
                          <a:spcPts val="0"/>
                        </a:spcAft>
                      </a:pPr>
                      <a:r>
                        <a:rPr lang="en-US" sz="1400" kern="100" dirty="0" smtClean="0">
                          <a:effectLst/>
                        </a:rPr>
                        <a:t>Object-C</a:t>
                      </a:r>
                      <a:endParaRPr lang="zh-CN" sz="1400" kern="100" dirty="0">
                        <a:effectLst/>
                        <a:latin typeface="Times New Roman" charset="0"/>
                        <a:ea typeface="宋体" charset="-122"/>
                      </a:endParaRPr>
                    </a:p>
                  </a:txBody>
                  <a:tcPr marL="72911" marR="72911" marT="0" marB="0"/>
                </a:tc>
              </a:tr>
            </a:tbl>
          </a:graphicData>
        </a:graphic>
      </p:graphicFrame>
      <p:sp>
        <p:nvSpPr>
          <p:cNvPr id="17" name="文本框 10"/>
          <p:cNvSpPr txBox="1"/>
          <p:nvPr/>
        </p:nvSpPr>
        <p:spPr>
          <a:xfrm>
            <a:off x="885693" y="3974971"/>
            <a:ext cx="798729" cy="301270"/>
          </a:xfrm>
          <a:prstGeom prst="rect">
            <a:avLst/>
          </a:prstGeom>
          <a:noFill/>
        </p:spPr>
        <p:txBody>
          <a:bodyPr wrap="square" lIns="100237" tIns="50118" rIns="100237" bIns="50118" rtlCol="0">
            <a:spAutoFit/>
          </a:bodyPr>
          <a:lstStyle/>
          <a:p>
            <a:r>
              <a:rPr kumimoji="1" lang="zh-CN" altLang="en-US" sz="1300" dirty="0"/>
              <a:t> </a:t>
            </a:r>
            <a:r>
              <a:rPr kumimoji="1" lang="en-US" altLang="zh-CN" sz="1300" dirty="0" smtClean="0"/>
              <a:t>APP IOS</a:t>
            </a:r>
            <a:endParaRPr kumimoji="1" lang="zh-CN" altLang="en-US" sz="1300" dirty="0"/>
          </a:p>
        </p:txBody>
      </p:sp>
      <p:graphicFrame>
        <p:nvGraphicFramePr>
          <p:cNvPr id="18" name="表格 17"/>
          <p:cNvGraphicFramePr>
            <a:graphicFrameLocks noGrp="1"/>
          </p:cNvGraphicFramePr>
          <p:nvPr>
            <p:extLst>
              <p:ext uri="{D42A27DB-BD31-4B8C-83A1-F6EECF244321}">
                <p14:modId xmlns="" xmlns:p14="http://schemas.microsoft.com/office/powerpoint/2010/main" val="1802358037"/>
              </p:ext>
            </p:extLst>
          </p:nvPr>
        </p:nvGraphicFramePr>
        <p:xfrm>
          <a:off x="6125255" y="2095663"/>
          <a:ext cx="4660136" cy="1626243"/>
        </p:xfrm>
        <a:graphic>
          <a:graphicData uri="http://schemas.openxmlformats.org/drawingml/2006/table">
            <a:tbl>
              <a:tblPr firstRow="1" firstCol="1" bandRow="1">
                <a:tableStyleId>{5C22544A-7EE6-4342-B048-85BDC9FD1C3A}</a:tableStyleId>
              </a:tblPr>
              <a:tblGrid>
                <a:gridCol w="920887"/>
                <a:gridCol w="1195847"/>
                <a:gridCol w="2543402"/>
              </a:tblGrid>
              <a:tr h="542081">
                <a:tc>
                  <a:txBody>
                    <a:bodyPr/>
                    <a:lstStyle/>
                    <a:p>
                      <a:pPr algn="ctr">
                        <a:spcAft>
                          <a:spcPts val="0"/>
                        </a:spcAft>
                      </a:pPr>
                      <a:endParaRPr lang="en-US" altLang="zh-CN" sz="1400" kern="100" dirty="0" smtClean="0">
                        <a:effectLst/>
                      </a:endParaRPr>
                    </a:p>
                    <a:p>
                      <a:pPr algn="ctr">
                        <a:spcAft>
                          <a:spcPts val="0"/>
                        </a:spcAft>
                      </a:pPr>
                      <a:r>
                        <a:rPr lang="zh-CN" sz="1400" kern="100" dirty="0" smtClean="0">
                          <a:effectLst/>
                        </a:rPr>
                        <a:t>序号</a:t>
                      </a:r>
                      <a:endParaRPr lang="zh-CN" sz="1400" kern="100" dirty="0">
                        <a:effectLst/>
                        <a:latin typeface="Times New Roman" charset="0"/>
                        <a:ea typeface="宋体" charset="-122"/>
                      </a:endParaRPr>
                    </a:p>
                  </a:txBody>
                  <a:tcPr marL="72911" marR="72911" marT="0" marB="0"/>
                </a:tc>
                <a:tc>
                  <a:txBody>
                    <a:bodyPr/>
                    <a:lstStyle/>
                    <a:p>
                      <a:pPr algn="ctr">
                        <a:spcAft>
                          <a:spcPts val="0"/>
                        </a:spcAft>
                      </a:pPr>
                      <a:endParaRPr lang="en-US" altLang="zh-CN" sz="1400" kern="100" dirty="0" smtClean="0">
                        <a:effectLst/>
                      </a:endParaRPr>
                    </a:p>
                    <a:p>
                      <a:pPr algn="ctr">
                        <a:spcAft>
                          <a:spcPts val="0"/>
                        </a:spcAft>
                      </a:pPr>
                      <a:r>
                        <a:rPr lang="zh-CN" sz="1400" kern="100" dirty="0" smtClean="0">
                          <a:effectLst/>
                        </a:rPr>
                        <a:t>项</a:t>
                      </a:r>
                      <a:endParaRPr lang="zh-CN" sz="1400" kern="100" dirty="0">
                        <a:effectLst/>
                        <a:latin typeface="Times New Roman" charset="0"/>
                        <a:ea typeface="宋体" charset="-122"/>
                      </a:endParaRPr>
                    </a:p>
                  </a:txBody>
                  <a:tcPr marL="72911" marR="72911" marT="0" marB="0"/>
                </a:tc>
                <a:tc>
                  <a:txBody>
                    <a:bodyPr/>
                    <a:lstStyle/>
                    <a:p>
                      <a:pPr algn="ctr">
                        <a:spcAft>
                          <a:spcPts val="0"/>
                        </a:spcAft>
                      </a:pPr>
                      <a:endParaRPr lang="en-US" altLang="zh-CN" sz="1400" kern="100" dirty="0" smtClean="0">
                        <a:effectLst/>
                      </a:endParaRPr>
                    </a:p>
                    <a:p>
                      <a:pPr algn="ctr">
                        <a:spcAft>
                          <a:spcPts val="0"/>
                        </a:spcAft>
                      </a:pPr>
                      <a:r>
                        <a:rPr lang="zh-CN" sz="1400" kern="100" dirty="0" smtClean="0">
                          <a:effectLst/>
                        </a:rPr>
                        <a:t>说明</a:t>
                      </a:r>
                      <a:endParaRPr lang="zh-CN" sz="1400" kern="100" dirty="0">
                        <a:effectLst/>
                        <a:latin typeface="Times New Roman" charset="0"/>
                        <a:ea typeface="宋体" charset="-122"/>
                      </a:endParaRPr>
                    </a:p>
                  </a:txBody>
                  <a:tcPr marL="72911" marR="72911" marT="0" marB="0"/>
                </a:tc>
              </a:tr>
              <a:tr h="542081">
                <a:tc>
                  <a:txBody>
                    <a:bodyPr/>
                    <a:lstStyle/>
                    <a:p>
                      <a:pPr algn="ctr">
                        <a:spcAft>
                          <a:spcPts val="0"/>
                        </a:spcAft>
                      </a:pPr>
                      <a:endParaRPr lang="en-US" sz="1400" kern="100" dirty="0" smtClean="0">
                        <a:effectLst/>
                      </a:endParaRPr>
                    </a:p>
                    <a:p>
                      <a:pPr algn="ctr">
                        <a:spcAft>
                          <a:spcPts val="0"/>
                        </a:spcAft>
                      </a:pPr>
                      <a:r>
                        <a:rPr lang="en-US" sz="1400" kern="100" dirty="0" smtClean="0">
                          <a:effectLst/>
                        </a:rPr>
                        <a:t>1</a:t>
                      </a:r>
                      <a:endParaRPr lang="zh-CN" sz="1400" kern="100" dirty="0">
                        <a:effectLst/>
                        <a:latin typeface="Times New Roman" charset="0"/>
                        <a:ea typeface="宋体" charset="-122"/>
                      </a:endParaRPr>
                    </a:p>
                  </a:txBody>
                  <a:tcPr marL="72911" marR="72911" marT="0" marB="0"/>
                </a:tc>
                <a:tc>
                  <a:txBody>
                    <a:bodyPr/>
                    <a:lstStyle/>
                    <a:p>
                      <a:pPr algn="ctr">
                        <a:spcAft>
                          <a:spcPts val="0"/>
                        </a:spcAft>
                      </a:pPr>
                      <a:endParaRPr lang="en-US" altLang="zh-CN" sz="1400" kern="100" dirty="0" smtClean="0">
                        <a:effectLst/>
                      </a:endParaRPr>
                    </a:p>
                    <a:p>
                      <a:pPr algn="ctr">
                        <a:spcAft>
                          <a:spcPts val="0"/>
                        </a:spcAft>
                      </a:pPr>
                      <a:r>
                        <a:rPr lang="zh-CN" sz="1400" kern="100" dirty="0" smtClean="0">
                          <a:effectLst/>
                        </a:rPr>
                        <a:t>开发</a:t>
                      </a:r>
                      <a:r>
                        <a:rPr lang="zh-CN" sz="1400" kern="100" dirty="0">
                          <a:effectLst/>
                        </a:rPr>
                        <a:t>类型</a:t>
                      </a:r>
                      <a:endParaRPr lang="zh-CN" sz="1400" kern="100" dirty="0">
                        <a:effectLst/>
                        <a:latin typeface="Times New Roman" charset="0"/>
                        <a:ea typeface="宋体" charset="-122"/>
                      </a:endParaRPr>
                    </a:p>
                  </a:txBody>
                  <a:tcPr marL="72911" marR="72911" marT="0" marB="0"/>
                </a:tc>
                <a:tc>
                  <a:txBody>
                    <a:bodyPr/>
                    <a:lstStyle/>
                    <a:p>
                      <a:pPr algn="ctr">
                        <a:spcAft>
                          <a:spcPts val="0"/>
                        </a:spcAft>
                      </a:pPr>
                      <a:endParaRPr lang="en-US" altLang="zh-CN" sz="1400" kern="100" dirty="0" smtClean="0">
                        <a:effectLst/>
                      </a:endParaRPr>
                    </a:p>
                    <a:p>
                      <a:pPr algn="ctr">
                        <a:spcAft>
                          <a:spcPts val="0"/>
                        </a:spcAft>
                      </a:pPr>
                      <a:r>
                        <a:rPr lang="en-US" altLang="zh-CN" sz="1400" kern="100" dirty="0" smtClean="0">
                          <a:effectLst/>
                        </a:rPr>
                        <a:t>WEB</a:t>
                      </a:r>
                      <a:r>
                        <a:rPr lang="zh-CN" altLang="en-US" sz="1400" kern="100" dirty="0" smtClean="0">
                          <a:effectLst/>
                        </a:rPr>
                        <a:t>端开发</a:t>
                      </a:r>
                      <a:endParaRPr lang="en-US" altLang="zh-CN" sz="1400" kern="100" dirty="0" smtClean="0">
                        <a:effectLst/>
                      </a:endParaRPr>
                    </a:p>
                  </a:txBody>
                  <a:tcPr marL="72911" marR="72911" marT="0" marB="0"/>
                </a:tc>
              </a:tr>
              <a:tr h="542081">
                <a:tc>
                  <a:txBody>
                    <a:bodyPr/>
                    <a:lstStyle/>
                    <a:p>
                      <a:pPr algn="ctr">
                        <a:spcAft>
                          <a:spcPts val="0"/>
                        </a:spcAft>
                      </a:pPr>
                      <a:endParaRPr lang="en-US" sz="1400" kern="100" dirty="0" smtClean="0">
                        <a:effectLst/>
                      </a:endParaRPr>
                    </a:p>
                    <a:p>
                      <a:pPr algn="ctr">
                        <a:spcAft>
                          <a:spcPts val="0"/>
                        </a:spcAft>
                      </a:pPr>
                      <a:r>
                        <a:rPr lang="en-US" sz="1400" kern="100" dirty="0" smtClean="0">
                          <a:effectLst/>
                        </a:rPr>
                        <a:t>2</a:t>
                      </a:r>
                      <a:endParaRPr lang="zh-CN" sz="1400" kern="100" dirty="0">
                        <a:effectLst/>
                        <a:latin typeface="Times New Roman" charset="0"/>
                        <a:ea typeface="宋体" charset="-122"/>
                      </a:endParaRPr>
                    </a:p>
                  </a:txBody>
                  <a:tcPr marL="72911" marR="72911" marT="0" marB="0"/>
                </a:tc>
                <a:tc>
                  <a:txBody>
                    <a:bodyPr/>
                    <a:lstStyle/>
                    <a:p>
                      <a:pPr algn="ctr">
                        <a:spcAft>
                          <a:spcPts val="0"/>
                        </a:spcAft>
                      </a:pPr>
                      <a:endParaRPr lang="en-US" altLang="zh-CN" sz="1400" kern="100" dirty="0" smtClean="0">
                        <a:effectLst/>
                      </a:endParaRPr>
                    </a:p>
                    <a:p>
                      <a:pPr algn="ctr">
                        <a:spcAft>
                          <a:spcPts val="0"/>
                        </a:spcAft>
                      </a:pPr>
                      <a:r>
                        <a:rPr lang="zh-CN" sz="1400" kern="100" dirty="0" smtClean="0">
                          <a:effectLst/>
                        </a:rPr>
                        <a:t>开发</a:t>
                      </a:r>
                      <a:r>
                        <a:rPr lang="zh-CN" sz="1400" kern="100" dirty="0">
                          <a:effectLst/>
                        </a:rPr>
                        <a:t>语言</a:t>
                      </a:r>
                      <a:endParaRPr lang="zh-CN" sz="1400" kern="100" dirty="0">
                        <a:effectLst/>
                        <a:latin typeface="Times New Roman" charset="0"/>
                        <a:ea typeface="宋体" charset="-122"/>
                      </a:endParaRPr>
                    </a:p>
                  </a:txBody>
                  <a:tcPr marL="72911" marR="72911" marT="0" marB="0"/>
                </a:tc>
                <a:tc>
                  <a:txBody>
                    <a:bodyPr/>
                    <a:lstStyle/>
                    <a:p>
                      <a:pPr algn="ctr">
                        <a:spcAft>
                          <a:spcPts val="0"/>
                        </a:spcAft>
                      </a:pPr>
                      <a:endParaRPr lang="en-US" sz="1400" kern="100" dirty="0" smtClean="0">
                        <a:effectLst/>
                      </a:endParaRPr>
                    </a:p>
                    <a:p>
                      <a:pPr algn="ctr">
                        <a:spcAft>
                          <a:spcPts val="0"/>
                        </a:spcAft>
                      </a:pPr>
                      <a:r>
                        <a:rPr lang="en-US" altLang="zh-CN" sz="1400" kern="100" dirty="0" smtClean="0">
                          <a:effectLst/>
                          <a:latin typeface="+mn-lt"/>
                          <a:ea typeface="+mn-ea"/>
                        </a:rPr>
                        <a:t>HTML</a:t>
                      </a:r>
                      <a:r>
                        <a:rPr lang="zh-CN" altLang="en-US" sz="1400" kern="100" dirty="0" smtClean="0">
                          <a:effectLst/>
                          <a:latin typeface="+mn-lt"/>
                          <a:ea typeface="+mn-ea"/>
                        </a:rPr>
                        <a:t>、</a:t>
                      </a:r>
                      <a:r>
                        <a:rPr lang="en-US" altLang="zh-CN" sz="1400" kern="100" dirty="0" smtClean="0">
                          <a:effectLst/>
                          <a:latin typeface="+mn-lt"/>
                          <a:ea typeface="+mn-ea"/>
                        </a:rPr>
                        <a:t>JS</a:t>
                      </a:r>
                      <a:r>
                        <a:rPr lang="en-US" altLang="zh-CN" sz="1400" kern="100" baseline="0" dirty="0" smtClean="0">
                          <a:effectLst/>
                          <a:latin typeface="+mn-lt"/>
                          <a:ea typeface="+mn-ea"/>
                        </a:rPr>
                        <a:t> </a:t>
                      </a:r>
                      <a:r>
                        <a:rPr lang="zh-CN" altLang="en-US" sz="1400" kern="100" baseline="0" dirty="0" smtClean="0">
                          <a:effectLst/>
                          <a:latin typeface="+mn-lt"/>
                          <a:ea typeface="+mn-ea"/>
                        </a:rPr>
                        <a:t>、</a:t>
                      </a:r>
                      <a:r>
                        <a:rPr lang="en-US" altLang="zh-CN" sz="1400" kern="100" baseline="0" dirty="0" smtClean="0">
                          <a:effectLst/>
                          <a:latin typeface="+mn-lt"/>
                          <a:ea typeface="+mn-ea"/>
                        </a:rPr>
                        <a:t>CSS</a:t>
                      </a:r>
                      <a:endParaRPr lang="zh-CN" sz="1400" kern="100" dirty="0">
                        <a:effectLst/>
                        <a:latin typeface="Times New Roman" charset="0"/>
                        <a:ea typeface="宋体" charset="-122"/>
                      </a:endParaRPr>
                    </a:p>
                  </a:txBody>
                  <a:tcPr marL="72911" marR="72911" marT="0" marB="0"/>
                </a:tc>
              </a:tr>
            </a:tbl>
          </a:graphicData>
        </a:graphic>
      </p:graphicFrame>
      <p:sp>
        <p:nvSpPr>
          <p:cNvPr id="20" name="文本框 6"/>
          <p:cNvSpPr txBox="1"/>
          <p:nvPr/>
        </p:nvSpPr>
        <p:spPr>
          <a:xfrm>
            <a:off x="6107666" y="1581138"/>
            <a:ext cx="691348" cy="301270"/>
          </a:xfrm>
          <a:prstGeom prst="rect">
            <a:avLst/>
          </a:prstGeom>
          <a:noFill/>
        </p:spPr>
        <p:txBody>
          <a:bodyPr wrap="none" lIns="100237" tIns="50118" rIns="100237" bIns="50118" rtlCol="0">
            <a:spAutoFit/>
          </a:bodyPr>
          <a:lstStyle/>
          <a:p>
            <a:r>
              <a:rPr kumimoji="1" lang="en-US" altLang="zh-CN" sz="1300" dirty="0" smtClean="0"/>
              <a:t>WEB</a:t>
            </a:r>
            <a:r>
              <a:rPr kumimoji="1" lang="zh-CN" altLang="en-US" sz="1300" dirty="0" smtClean="0"/>
              <a:t>端</a:t>
            </a:r>
            <a:endParaRPr kumimoji="1" lang="zh-CN" altLang="en-US" sz="1300" dirty="0"/>
          </a:p>
        </p:txBody>
      </p:sp>
    </p:spTree>
    <p:extLst>
      <p:ext uri="{BB962C8B-B14F-4D97-AF65-F5344CB8AC3E}">
        <p14:creationId xmlns:p14="http://schemas.microsoft.com/office/powerpoint/2010/main" xmlns="" val="403912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流程图: 过程 4"/>
          <p:cNvSpPr/>
          <p:nvPr/>
        </p:nvSpPr>
        <p:spPr>
          <a:xfrm>
            <a:off x="1848252" y="3538536"/>
            <a:ext cx="1903110" cy="897051"/>
          </a:xfrm>
          <a:prstGeom prst="flowChartProcess">
            <a:avLst/>
          </a:prstGeom>
          <a:ln w="25400">
            <a:solidFill>
              <a:srgbClr val="00B0F0"/>
            </a:solid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r>
              <a:rPr lang="zh-CN" altLang="en-US" b="1" dirty="0" smtClean="0">
                <a:latin typeface="微软雅黑" panose="020B0503020204020204" charset="-122"/>
                <a:ea typeface="微软雅黑" panose="020B0503020204020204" charset="-122"/>
              </a:rPr>
              <a:t>系统性能处理</a:t>
            </a:r>
            <a:endParaRPr lang="zh-CN" altLang="en-US" b="1" dirty="0">
              <a:latin typeface="微软雅黑" panose="020B0503020204020204" charset="-122"/>
              <a:ea typeface="微软雅黑" panose="020B0503020204020204" charset="-122"/>
            </a:endParaRPr>
          </a:p>
        </p:txBody>
      </p:sp>
      <p:sp>
        <p:nvSpPr>
          <p:cNvPr id="6" name="流程图: 过程 5"/>
          <p:cNvSpPr/>
          <p:nvPr/>
        </p:nvSpPr>
        <p:spPr>
          <a:xfrm>
            <a:off x="4462243" y="2124380"/>
            <a:ext cx="1903110" cy="897051"/>
          </a:xfrm>
          <a:prstGeom prst="flowChartProcess">
            <a:avLst/>
          </a:prstGeom>
          <a:ln w="25400">
            <a:solidFill>
              <a:srgbClr val="38ACFF"/>
            </a:solid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r>
              <a:rPr lang="zh-CN" altLang="en-US" b="1" dirty="0" smtClean="0">
                <a:latin typeface="微软雅黑" panose="020B0503020204020204" charset="-122"/>
                <a:ea typeface="微软雅黑" panose="020B0503020204020204" charset="-122"/>
              </a:rPr>
              <a:t>异常设计</a:t>
            </a:r>
            <a:endParaRPr lang="zh-CN" altLang="en-US" b="1" dirty="0">
              <a:latin typeface="微软雅黑" panose="020B0503020204020204" charset="-122"/>
              <a:ea typeface="微软雅黑" panose="020B0503020204020204" charset="-122"/>
            </a:endParaRPr>
          </a:p>
        </p:txBody>
      </p:sp>
      <p:sp>
        <p:nvSpPr>
          <p:cNvPr id="7" name="流程图: 过程 6"/>
          <p:cNvSpPr/>
          <p:nvPr/>
        </p:nvSpPr>
        <p:spPr>
          <a:xfrm>
            <a:off x="4462243" y="3538536"/>
            <a:ext cx="1903110" cy="897051"/>
          </a:xfrm>
          <a:prstGeom prst="flowChartProcess">
            <a:avLst/>
          </a:prstGeom>
          <a:ln>
            <a:solidFill>
              <a:srgbClr val="38ACFF"/>
            </a:solid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r>
              <a:rPr lang="zh-CN" altLang="en-US" b="1" dirty="0" smtClean="0">
                <a:latin typeface="微软雅黑" panose="020B0503020204020204" charset="-122"/>
                <a:ea typeface="微软雅黑" panose="020B0503020204020204" charset="-122"/>
              </a:rPr>
              <a:t>安全性设计</a:t>
            </a:r>
            <a:endParaRPr lang="zh-CN" altLang="en-US" b="1" dirty="0">
              <a:latin typeface="微软雅黑" panose="020B0503020204020204" charset="-122"/>
              <a:ea typeface="微软雅黑" panose="020B0503020204020204" charset="-122"/>
            </a:endParaRPr>
          </a:p>
        </p:txBody>
      </p:sp>
      <p:sp>
        <p:nvSpPr>
          <p:cNvPr id="8" name="流程图: 过程 7"/>
          <p:cNvSpPr/>
          <p:nvPr/>
        </p:nvSpPr>
        <p:spPr>
          <a:xfrm>
            <a:off x="4462243" y="5059048"/>
            <a:ext cx="1903110" cy="897051"/>
          </a:xfrm>
          <a:prstGeom prst="flowChartProcess">
            <a:avLst/>
          </a:prstGeom>
          <a:ln w="25400">
            <a:solidFill>
              <a:srgbClr val="38ACFF"/>
            </a:solid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r>
              <a:rPr lang="zh-CN" altLang="en-US" b="1" dirty="0" smtClean="0">
                <a:latin typeface="微软雅黑" panose="020B0503020204020204" charset="-122"/>
                <a:ea typeface="微软雅黑" panose="020B0503020204020204" charset="-122"/>
              </a:rPr>
              <a:t>用户性能设计</a:t>
            </a:r>
            <a:endParaRPr lang="zh-CN" altLang="en-US" b="1" dirty="0">
              <a:latin typeface="微软雅黑" panose="020B0503020204020204" charset="-122"/>
              <a:ea typeface="微软雅黑" panose="020B0503020204020204" charset="-122"/>
            </a:endParaRPr>
          </a:p>
        </p:txBody>
      </p:sp>
      <p:cxnSp>
        <p:nvCxnSpPr>
          <p:cNvPr id="13" name="肘形连接符 12"/>
          <p:cNvCxnSpPr>
            <a:stCxn id="5" idx="0"/>
            <a:endCxn id="6" idx="1"/>
          </p:cNvCxnSpPr>
          <p:nvPr/>
        </p:nvCxnSpPr>
        <p:spPr>
          <a:xfrm rot="16200000">
            <a:off x="3148561" y="2239524"/>
            <a:ext cx="965265" cy="1662099"/>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5" idx="2"/>
            <a:endCxn id="8" idx="1"/>
          </p:cNvCxnSpPr>
          <p:nvPr/>
        </p:nvCxnSpPr>
        <p:spPr>
          <a:xfrm rot="5400000" flipV="1">
            <a:off x="3095017" y="4155384"/>
            <a:ext cx="1072353" cy="1662099"/>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3"/>
            <a:endCxn id="7" idx="1"/>
          </p:cNvCxnSpPr>
          <p:nvPr/>
        </p:nvCxnSpPr>
        <p:spPr>
          <a:xfrm>
            <a:off x="3751362" y="4002098"/>
            <a:ext cx="71088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365352" y="2587942"/>
            <a:ext cx="600840" cy="73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21" name="Picture 2" descr="C:\Users\123\Desktop\矩形-6@3x.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241" y="239621"/>
            <a:ext cx="2185863" cy="683682"/>
          </a:xfrm>
          <a:prstGeom prst="rect">
            <a:avLst/>
          </a:prstGeom>
          <a:noFill/>
        </p:spPr>
      </p:pic>
      <p:sp>
        <p:nvSpPr>
          <p:cNvPr id="22" name="文本框 21"/>
          <p:cNvSpPr txBox="1"/>
          <p:nvPr/>
        </p:nvSpPr>
        <p:spPr>
          <a:xfrm>
            <a:off x="133926" y="352260"/>
            <a:ext cx="1822003" cy="778323"/>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系统性能处理</a:t>
            </a:r>
          </a:p>
        </p:txBody>
      </p:sp>
      <p:sp>
        <p:nvSpPr>
          <p:cNvPr id="23" name="流程图: 过程 5"/>
          <p:cNvSpPr/>
          <p:nvPr/>
        </p:nvSpPr>
        <p:spPr>
          <a:xfrm>
            <a:off x="6966193" y="2096507"/>
            <a:ext cx="3326222" cy="897051"/>
          </a:xfrm>
          <a:prstGeom prst="flowChartProcess">
            <a:avLst/>
          </a:prstGeom>
          <a:ln w="25400">
            <a:solidFill>
              <a:srgbClr val="38ACFF"/>
            </a:solid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lvl="0" algn="ctr"/>
            <a:r>
              <a:rPr lang="zh-CN" altLang="zh-CN" b="1" dirty="0">
                <a:latin typeface="Microsoft JhengHei" panose="020B0604030504040204" charset="-120"/>
                <a:ea typeface="Microsoft JhengHei" panose="020B0604030504040204" charset="-120"/>
                <a:cs typeface="Microsoft JhengHei" panose="020B0604030504040204" charset="-120"/>
              </a:rPr>
              <a:t>出错</a:t>
            </a:r>
            <a:r>
              <a:rPr lang="zh-CN" altLang="zh-CN" b="1" dirty="0" smtClean="0">
                <a:latin typeface="Microsoft JhengHei" panose="020B0604030504040204" charset="-120"/>
                <a:ea typeface="Microsoft JhengHei" panose="020B0604030504040204" charset="-120"/>
                <a:cs typeface="Microsoft JhengHei" panose="020B0604030504040204" charset="-120"/>
              </a:rPr>
              <a:t>信息</a:t>
            </a:r>
            <a:r>
              <a:rPr lang="zh-CN" altLang="en-US" b="1" dirty="0" smtClean="0">
                <a:latin typeface="Microsoft JhengHei" panose="020B0604030504040204" charset="-120"/>
                <a:ea typeface="Microsoft JhengHei" panose="020B0604030504040204" charset="-120"/>
                <a:cs typeface="Microsoft JhengHei" panose="020B0604030504040204" charset="-120"/>
              </a:rPr>
              <a:t>提示＋补救措施</a:t>
            </a:r>
            <a:endParaRPr lang="zh-CN" altLang="zh-CN" b="1" dirty="0">
              <a:latin typeface="Microsoft JhengHei" panose="020B0604030504040204" charset="-120"/>
              <a:ea typeface="Microsoft JhengHei" panose="020B0604030504040204" charset="-120"/>
              <a:cs typeface="Microsoft JhengHei" panose="020B0604030504040204" charset="-120"/>
            </a:endParaRPr>
          </a:p>
        </p:txBody>
      </p:sp>
      <p:sp>
        <p:nvSpPr>
          <p:cNvPr id="24" name="流程图: 过程 5"/>
          <p:cNvSpPr/>
          <p:nvPr/>
        </p:nvSpPr>
        <p:spPr>
          <a:xfrm>
            <a:off x="6966193" y="3553206"/>
            <a:ext cx="3326222" cy="897051"/>
          </a:xfrm>
          <a:prstGeom prst="flowChartProcess">
            <a:avLst/>
          </a:prstGeom>
          <a:ln w="25400">
            <a:solidFill>
              <a:srgbClr val="38ACFF"/>
            </a:solid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lvl="0" algn="ctr"/>
            <a:r>
              <a:rPr lang="zh-CN" altLang="en-US" b="1" dirty="0" smtClean="0">
                <a:latin typeface="Microsoft JhengHei" panose="020B0604030504040204" charset="-120"/>
                <a:ea typeface="Microsoft JhengHei" panose="020B0604030504040204" charset="-120"/>
                <a:cs typeface="Microsoft JhengHei" panose="020B0604030504040204" charset="-120"/>
              </a:rPr>
              <a:t>代码安全＋传输安全</a:t>
            </a:r>
            <a:endParaRPr lang="zh-CN" altLang="zh-CN" b="1" dirty="0">
              <a:latin typeface="Microsoft JhengHei" panose="020B0604030504040204" charset="-120"/>
              <a:ea typeface="Microsoft JhengHei" panose="020B0604030504040204" charset="-120"/>
              <a:cs typeface="Microsoft JhengHei" panose="020B0604030504040204" charset="-120"/>
            </a:endParaRPr>
          </a:p>
        </p:txBody>
      </p:sp>
      <p:sp>
        <p:nvSpPr>
          <p:cNvPr id="25" name="流程图: 过程 5"/>
          <p:cNvSpPr/>
          <p:nvPr/>
        </p:nvSpPr>
        <p:spPr>
          <a:xfrm>
            <a:off x="6966193" y="5059047"/>
            <a:ext cx="3326222" cy="897051"/>
          </a:xfrm>
          <a:prstGeom prst="flowChartProcess">
            <a:avLst/>
          </a:prstGeom>
          <a:ln w="25400">
            <a:solidFill>
              <a:srgbClr val="38ACFF"/>
            </a:solid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lvl="0" algn="ctr"/>
            <a:r>
              <a:rPr lang="zh-CN" altLang="en-US" b="1" dirty="0" smtClean="0">
                <a:latin typeface="Microsoft JhengHei" panose="020B0604030504040204" charset="-120"/>
                <a:ea typeface="Microsoft JhengHei" panose="020B0604030504040204" charset="-120"/>
                <a:cs typeface="Microsoft JhengHei" panose="020B0604030504040204" charset="-120"/>
              </a:rPr>
              <a:t>前端＋系统响应＋后台服务</a:t>
            </a:r>
            <a:endParaRPr lang="zh-CN" altLang="zh-CN" b="1" dirty="0">
              <a:latin typeface="Microsoft JhengHei" panose="020B0604030504040204" charset="-120"/>
              <a:ea typeface="Microsoft JhengHei" panose="020B0604030504040204" charset="-120"/>
              <a:cs typeface="Microsoft JhengHei" panose="020B0604030504040204" charset="-120"/>
            </a:endParaRPr>
          </a:p>
        </p:txBody>
      </p:sp>
      <p:cxnSp>
        <p:nvCxnSpPr>
          <p:cNvPr id="26" name="直接箭头连接符 19"/>
          <p:cNvCxnSpPr/>
          <p:nvPr/>
        </p:nvCxnSpPr>
        <p:spPr>
          <a:xfrm>
            <a:off x="6365352" y="5522794"/>
            <a:ext cx="600840" cy="73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19"/>
          <p:cNvCxnSpPr/>
          <p:nvPr/>
        </p:nvCxnSpPr>
        <p:spPr>
          <a:xfrm>
            <a:off x="6365352" y="3986328"/>
            <a:ext cx="600840" cy="73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3929146" y="1046100"/>
            <a:ext cx="5091347" cy="5531647"/>
          </a:xfrm>
          <a:prstGeom prst="ellipse">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just"/>
            <a:endParaRPr lang="zh-CN" altLang="en-US"/>
          </a:p>
        </p:txBody>
      </p:sp>
      <p:sp>
        <p:nvSpPr>
          <p:cNvPr id="16" name="矩形 15"/>
          <p:cNvSpPr/>
          <p:nvPr/>
        </p:nvSpPr>
        <p:spPr>
          <a:xfrm>
            <a:off x="2439276" y="4694259"/>
            <a:ext cx="8070412" cy="2550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sp>
        <p:nvSpPr>
          <p:cNvPr id="7" name="文本框 6"/>
          <p:cNvSpPr txBox="1"/>
          <p:nvPr/>
        </p:nvSpPr>
        <p:spPr>
          <a:xfrm>
            <a:off x="4039858" y="4816744"/>
            <a:ext cx="4767989" cy="701379"/>
          </a:xfrm>
          <a:prstGeom prst="rect">
            <a:avLst/>
          </a:prstGeom>
          <a:noFill/>
        </p:spPr>
        <p:txBody>
          <a:bodyPr wrap="square" lIns="100237" tIns="50118" rIns="100237" bIns="50118" rtlCol="0">
            <a:spAutoFit/>
          </a:bodyPr>
          <a:lstStyle/>
          <a:p>
            <a:pPr algn="ctr"/>
            <a:r>
              <a:rPr lang="zh-CN" altLang="en-US" sz="3900" b="1" dirty="0">
                <a:solidFill>
                  <a:schemeClr val="bg2">
                    <a:lumMod val="25000"/>
                  </a:schemeClr>
                </a:solidFill>
                <a:latin typeface="微软雅黑" panose="020B0503020204020204" charset="-122"/>
                <a:ea typeface="微软雅黑" panose="020B0503020204020204" charset="-122"/>
              </a:rPr>
              <a:t>三</a:t>
            </a:r>
            <a:r>
              <a:rPr lang="zh-CN" altLang="en-US" sz="3900" b="1" dirty="0" smtClean="0">
                <a:solidFill>
                  <a:schemeClr val="bg2">
                    <a:lumMod val="25000"/>
                  </a:schemeClr>
                </a:solidFill>
                <a:latin typeface="微软雅黑" panose="020B0503020204020204" charset="-122"/>
                <a:ea typeface="微软雅黑" panose="020B0503020204020204" charset="-122"/>
              </a:rPr>
              <a:t>、项目实施方案</a:t>
            </a:r>
            <a:endParaRPr lang="zh-CN" altLang="en-US" sz="3900" b="1" dirty="0">
              <a:solidFill>
                <a:schemeClr val="bg2">
                  <a:lumMod val="25000"/>
                </a:schemeClr>
              </a:solidFill>
              <a:latin typeface="微软雅黑" panose="020B0503020204020204" charset="-122"/>
              <a:ea typeface="微软雅黑" panose="020B0503020204020204" charset="-122"/>
            </a:endParaRPr>
          </a:p>
        </p:txBody>
      </p:sp>
      <p:pic>
        <p:nvPicPr>
          <p:cNvPr id="8" name="图片 7" descr="案例1 (1)"/>
          <p:cNvPicPr>
            <a:picLocks noChangeAspect="1"/>
          </p:cNvPicPr>
          <p:nvPr/>
        </p:nvPicPr>
        <p:blipFill>
          <a:blip r:embed="rId2" cstate="print"/>
          <a:stretch>
            <a:fillRect/>
          </a:stretch>
        </p:blipFill>
        <p:spPr>
          <a:xfrm>
            <a:off x="5226623" y="1888095"/>
            <a:ext cx="2509895" cy="2726951"/>
          </a:xfrm>
          <a:prstGeom prst="rect">
            <a:avLst/>
          </a:prstGeom>
        </p:spPr>
      </p:pic>
      <p:sp>
        <p:nvSpPr>
          <p:cNvPr id="10" name="文本框 9"/>
          <p:cNvSpPr txBox="1"/>
          <p:nvPr/>
        </p:nvSpPr>
        <p:spPr>
          <a:xfrm>
            <a:off x="5278265" y="5560905"/>
            <a:ext cx="2586177" cy="439769"/>
          </a:xfrm>
          <a:prstGeom prst="rect">
            <a:avLst/>
          </a:prstGeom>
          <a:noFill/>
        </p:spPr>
        <p:txBody>
          <a:bodyPr wrap="square" lIns="100237" tIns="50118" rIns="100237" bIns="50118" rtlCol="0">
            <a:spAutoFit/>
          </a:bodyPr>
          <a:lstStyle/>
          <a:p>
            <a:pPr algn="ctr"/>
            <a:r>
              <a:rPr lang="en-US" altLang="zh-CN" sz="2200" dirty="0">
                <a:solidFill>
                  <a:schemeClr val="accent1"/>
                </a:solidFill>
                <a:latin typeface="微软雅黑" panose="020B0503020204020204" charset="-122"/>
                <a:ea typeface="微软雅黑" panose="020B0503020204020204" charset="-122"/>
                <a:cs typeface="微软雅黑" panose="020B0503020204020204" charset="-122"/>
              </a:rPr>
              <a:t>TECHNOLOGY</a:t>
            </a:r>
            <a:endParaRPr lang="en-US" altLang="zh-CN" sz="2200" dirty="0">
              <a:latin typeface="微软雅黑" panose="020B0503020204020204" charset="-122"/>
              <a:ea typeface="微软雅黑" panose="020B0503020204020204" charset="-122"/>
            </a:endParaRPr>
          </a:p>
        </p:txBody>
      </p:sp>
      <p:sp>
        <p:nvSpPr>
          <p:cNvPr id="3" name="椭圆 2"/>
          <p:cNvSpPr/>
          <p:nvPr/>
        </p:nvSpPr>
        <p:spPr>
          <a:xfrm>
            <a:off x="5591159" y="2093460"/>
            <a:ext cx="1916512" cy="2082252"/>
          </a:xfrm>
          <a:prstGeom prst="ellipse">
            <a:avLst/>
          </a:prstGeom>
          <a:solidFill>
            <a:srgbClr val="3AACE6"/>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pic>
        <p:nvPicPr>
          <p:cNvPr id="2" name="图片 1" descr="项目"/>
          <p:cNvPicPr>
            <a:picLocks noChangeAspect="1"/>
          </p:cNvPicPr>
          <p:nvPr/>
        </p:nvPicPr>
        <p:blipFill>
          <a:blip r:embed="rId3" cstate="print"/>
          <a:stretch>
            <a:fillRect/>
          </a:stretch>
        </p:blipFill>
        <p:spPr>
          <a:xfrm>
            <a:off x="9606450" y="1409889"/>
            <a:ext cx="1123309" cy="1220454"/>
          </a:xfrm>
          <a:prstGeom prst="rect">
            <a:avLst/>
          </a:prstGeom>
        </p:spPr>
      </p:pic>
      <p:pic>
        <p:nvPicPr>
          <p:cNvPr id="4" name="图片 3" descr="项目管理"/>
          <p:cNvPicPr>
            <a:picLocks noChangeAspect="1"/>
          </p:cNvPicPr>
          <p:nvPr/>
        </p:nvPicPr>
        <p:blipFill>
          <a:blip r:embed="rId4" cstate="print"/>
          <a:stretch>
            <a:fillRect/>
          </a:stretch>
        </p:blipFill>
        <p:spPr>
          <a:xfrm>
            <a:off x="10216034" y="3232502"/>
            <a:ext cx="1458143" cy="1584243"/>
          </a:xfrm>
          <a:prstGeom prst="rect">
            <a:avLst/>
          </a:prstGeom>
        </p:spPr>
      </p:pic>
      <p:sp>
        <p:nvSpPr>
          <p:cNvPr id="9" name="椭圆 8"/>
          <p:cNvSpPr/>
          <p:nvPr/>
        </p:nvSpPr>
        <p:spPr>
          <a:xfrm>
            <a:off x="5309657" y="1972442"/>
            <a:ext cx="2355980" cy="2559726"/>
          </a:xfrm>
          <a:prstGeom prst="ellipse">
            <a:avLst/>
          </a:prstGeom>
          <a:solidFill>
            <a:srgbClr val="0093DD"/>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pic>
        <p:nvPicPr>
          <p:cNvPr id="13" name="图片 12" descr="产品技术 (1)"/>
          <p:cNvPicPr>
            <a:picLocks noChangeAspect="1"/>
          </p:cNvPicPr>
          <p:nvPr/>
        </p:nvPicPr>
        <p:blipFill>
          <a:blip r:embed="rId5" cstate="print"/>
          <a:stretch>
            <a:fillRect/>
          </a:stretch>
        </p:blipFill>
        <p:spPr>
          <a:xfrm>
            <a:off x="5980239" y="2701486"/>
            <a:ext cx="1047703" cy="1138309"/>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2810563" y="4048093"/>
            <a:ext cx="842482" cy="915340"/>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100237" tIns="50118" rIns="100237" bIns="50118" rtlCol="0" anchor="ctr"/>
          <a:lstStyle/>
          <a:p>
            <a:pPr algn="ctr"/>
            <a:endParaRPr lang="zh-CN" altLang="en-US"/>
          </a:p>
        </p:txBody>
      </p:sp>
      <p:sp>
        <p:nvSpPr>
          <p:cNvPr id="10" name="椭圆 9"/>
          <p:cNvSpPr/>
          <p:nvPr/>
        </p:nvSpPr>
        <p:spPr>
          <a:xfrm>
            <a:off x="4147869" y="4048093"/>
            <a:ext cx="842482" cy="915340"/>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100237" tIns="50118" rIns="100237" bIns="50118" rtlCol="0" anchor="ctr"/>
          <a:lstStyle/>
          <a:p>
            <a:pPr algn="ctr"/>
            <a:endParaRPr lang="zh-CN" altLang="en-US"/>
          </a:p>
        </p:txBody>
      </p:sp>
      <p:sp>
        <p:nvSpPr>
          <p:cNvPr id="11" name="椭圆 10"/>
          <p:cNvSpPr/>
          <p:nvPr/>
        </p:nvSpPr>
        <p:spPr>
          <a:xfrm>
            <a:off x="5485174" y="4048093"/>
            <a:ext cx="842482" cy="915340"/>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100237" tIns="50118" rIns="100237" bIns="50118" rtlCol="0" anchor="ctr"/>
          <a:lstStyle/>
          <a:p>
            <a:pPr algn="ctr"/>
            <a:endParaRPr lang="zh-CN" altLang="en-US"/>
          </a:p>
        </p:txBody>
      </p:sp>
      <p:sp>
        <p:nvSpPr>
          <p:cNvPr id="12" name="椭圆 11"/>
          <p:cNvSpPr/>
          <p:nvPr/>
        </p:nvSpPr>
        <p:spPr>
          <a:xfrm>
            <a:off x="6822479" y="4048093"/>
            <a:ext cx="842482" cy="915340"/>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100237" tIns="50118" rIns="100237" bIns="50118" rtlCol="0" anchor="ctr"/>
          <a:lstStyle/>
          <a:p>
            <a:pPr algn="ctr"/>
            <a:endParaRPr lang="zh-CN" altLang="en-US"/>
          </a:p>
        </p:txBody>
      </p:sp>
      <p:sp>
        <p:nvSpPr>
          <p:cNvPr id="15" name="椭圆 14"/>
          <p:cNvSpPr/>
          <p:nvPr/>
        </p:nvSpPr>
        <p:spPr>
          <a:xfrm>
            <a:off x="8159784" y="4048093"/>
            <a:ext cx="842482" cy="915340"/>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100237" tIns="50118" rIns="100237" bIns="50118" rtlCol="0" anchor="ctr"/>
          <a:lstStyle/>
          <a:p>
            <a:pPr algn="ctr"/>
            <a:endParaRPr lang="zh-CN" altLang="en-US"/>
          </a:p>
        </p:txBody>
      </p:sp>
      <p:sp>
        <p:nvSpPr>
          <p:cNvPr id="16" name="椭圆 15"/>
          <p:cNvSpPr/>
          <p:nvPr/>
        </p:nvSpPr>
        <p:spPr>
          <a:xfrm>
            <a:off x="9497090" y="4048093"/>
            <a:ext cx="842482" cy="915340"/>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100237" tIns="50118" rIns="100237" bIns="50118" rtlCol="0" anchor="ctr"/>
          <a:lstStyle/>
          <a:p>
            <a:pPr algn="ctr"/>
            <a:endParaRPr lang="zh-CN" altLang="en-US"/>
          </a:p>
        </p:txBody>
      </p:sp>
      <p:sp>
        <p:nvSpPr>
          <p:cNvPr id="5" name="椭圆 4"/>
          <p:cNvSpPr/>
          <p:nvPr/>
        </p:nvSpPr>
        <p:spPr>
          <a:xfrm>
            <a:off x="1473258" y="4037092"/>
            <a:ext cx="842482" cy="915340"/>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100237" tIns="50118" rIns="100237" bIns="50118" rtlCol="0" anchor="ctr"/>
          <a:lstStyle/>
          <a:p>
            <a:pPr algn="ctr"/>
            <a:endParaRPr lang="zh-CN" altLang="en-US"/>
          </a:p>
        </p:txBody>
      </p:sp>
      <p:sp>
        <p:nvSpPr>
          <p:cNvPr id="3" name="文本框 2"/>
          <p:cNvSpPr txBox="1"/>
          <p:nvPr/>
        </p:nvSpPr>
        <p:spPr>
          <a:xfrm>
            <a:off x="391803" y="566437"/>
            <a:ext cx="1822003" cy="439769"/>
          </a:xfrm>
          <a:prstGeom prst="rect">
            <a:avLst/>
          </a:prstGeom>
          <a:noFill/>
        </p:spPr>
        <p:txBody>
          <a:bodyPr wrap="square" lIns="100237" tIns="50118" rIns="100237" bIns="50118" rtlCol="0">
            <a:spAutoFit/>
          </a:bodyPr>
          <a:lstStyle/>
          <a:p>
            <a:pPr algn="ctr"/>
            <a:r>
              <a:rPr lang="zh-CN" altLang="en-US" sz="2200" dirty="0">
                <a:latin typeface="方正兰亭黑简体" panose="02000000000000000000" charset="-122"/>
                <a:ea typeface="方正兰亭黑简体" panose="02000000000000000000" charset="-122"/>
              </a:rPr>
              <a:t>客户案例</a:t>
            </a:r>
          </a:p>
        </p:txBody>
      </p:sp>
      <p:pic>
        <p:nvPicPr>
          <p:cNvPr id="13" name="Picture 2" descr="C:\Users\123\Desktop\矩形-6@3x.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763" y="437662"/>
            <a:ext cx="2185863" cy="683682"/>
          </a:xfrm>
          <a:prstGeom prst="rect">
            <a:avLst/>
          </a:prstGeom>
          <a:noFill/>
        </p:spPr>
      </p:pic>
      <p:sp>
        <p:nvSpPr>
          <p:cNvPr id="77" name="矩形 76"/>
          <p:cNvSpPr/>
          <p:nvPr/>
        </p:nvSpPr>
        <p:spPr>
          <a:xfrm flipH="1">
            <a:off x="1473572" y="1959727"/>
            <a:ext cx="94509" cy="236535"/>
          </a:xfrm>
          <a:prstGeom prst="rect">
            <a:avLst/>
          </a:prstGeom>
          <a:solidFill>
            <a:srgbClr val="024392"/>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78" name="矩形 77"/>
          <p:cNvSpPr/>
          <p:nvPr/>
        </p:nvSpPr>
        <p:spPr>
          <a:xfrm>
            <a:off x="1853297" y="1961561"/>
            <a:ext cx="96196" cy="236536"/>
          </a:xfrm>
          <a:prstGeom prst="rect">
            <a:avLst/>
          </a:prstGeom>
          <a:solidFill>
            <a:srgbClr val="FFB319"/>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79" name="矩形 78"/>
          <p:cNvSpPr/>
          <p:nvPr/>
        </p:nvSpPr>
        <p:spPr>
          <a:xfrm flipH="1">
            <a:off x="1662590" y="1959727"/>
            <a:ext cx="96197" cy="236535"/>
          </a:xfrm>
          <a:prstGeom prst="rect">
            <a:avLst/>
          </a:prstGeom>
          <a:solidFill>
            <a:srgbClr val="3C92CF"/>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pic>
        <p:nvPicPr>
          <p:cNvPr id="80" name="图片 21" descr="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53771" y="2130253"/>
            <a:ext cx="5169317" cy="1345872"/>
          </a:xfrm>
          <a:prstGeom prst="rect">
            <a:avLst/>
          </a:prstGeom>
          <a:noFill/>
          <a:ln>
            <a:noFill/>
          </a:ln>
        </p:spPr>
      </p:pic>
      <p:sp>
        <p:nvSpPr>
          <p:cNvPr id="81" name="副标题 3074"/>
          <p:cNvSpPr>
            <a:spLocks noGrp="1" noChangeArrowheads="1"/>
          </p:cNvSpPr>
          <p:nvPr/>
        </p:nvSpPr>
        <p:spPr bwMode="auto">
          <a:xfrm>
            <a:off x="1382123" y="5109388"/>
            <a:ext cx="1216468" cy="227368"/>
          </a:xfrm>
          <a:prstGeom prst="rect">
            <a:avLst/>
          </a:prstGeom>
          <a:noFill/>
          <a:ln>
            <a:noFill/>
          </a:ln>
        </p:spPr>
        <p:txBody>
          <a:bodyPr lIns="100237" tIns="50118" rIns="100237" bIns="50118"/>
          <a:lstStyle/>
          <a:p>
            <a:pPr>
              <a:buClr>
                <a:srgbClr val="595959"/>
              </a:buClr>
              <a:buFont typeface="Wingdings" panose="05000000000000000000" charset="0"/>
              <a:buNone/>
            </a:pPr>
            <a:r>
              <a:rPr lang="en-US" altLang="zh-CN" sz="1300" b="1"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1.</a:t>
            </a:r>
            <a:r>
              <a:rPr lang="zh-CN" altLang="en-US" sz="1300" b="1"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资源分析</a:t>
            </a:r>
          </a:p>
        </p:txBody>
      </p:sp>
      <p:sp>
        <p:nvSpPr>
          <p:cNvPr id="82" name="副标题 3074"/>
          <p:cNvSpPr>
            <a:spLocks noGrp="1" noChangeArrowheads="1"/>
          </p:cNvSpPr>
          <p:nvPr/>
        </p:nvSpPr>
        <p:spPr bwMode="auto">
          <a:xfrm>
            <a:off x="1406065" y="5688197"/>
            <a:ext cx="1373759"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资源规模</a:t>
            </a:r>
          </a:p>
        </p:txBody>
      </p:sp>
      <p:sp>
        <p:nvSpPr>
          <p:cNvPr id="83" name="副标题 3074"/>
          <p:cNvSpPr>
            <a:spLocks noGrp="1" noChangeArrowheads="1"/>
          </p:cNvSpPr>
          <p:nvPr/>
        </p:nvSpPr>
        <p:spPr bwMode="auto">
          <a:xfrm>
            <a:off x="1406065" y="5467430"/>
            <a:ext cx="1216806"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资源分类</a:t>
            </a:r>
          </a:p>
        </p:txBody>
      </p:sp>
      <p:sp>
        <p:nvSpPr>
          <p:cNvPr id="84" name="副标题 3074"/>
          <p:cNvSpPr>
            <a:spLocks noGrp="1" noChangeArrowheads="1"/>
          </p:cNvSpPr>
          <p:nvPr/>
        </p:nvSpPr>
        <p:spPr bwMode="auto">
          <a:xfrm>
            <a:off x="1406065" y="5908964"/>
            <a:ext cx="1215118"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阶段规划</a:t>
            </a:r>
          </a:p>
        </p:txBody>
      </p:sp>
      <p:sp>
        <p:nvSpPr>
          <p:cNvPr id="85" name="副标题 3074"/>
          <p:cNvSpPr>
            <a:spLocks noGrp="1" noChangeArrowheads="1"/>
          </p:cNvSpPr>
          <p:nvPr/>
        </p:nvSpPr>
        <p:spPr bwMode="auto">
          <a:xfrm>
            <a:off x="1404379" y="6129731"/>
            <a:ext cx="1216805"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运维体系</a:t>
            </a:r>
          </a:p>
        </p:txBody>
      </p:sp>
      <p:sp>
        <p:nvSpPr>
          <p:cNvPr id="86" name="副标题 3074"/>
          <p:cNvSpPr>
            <a:spLocks noGrp="1" noChangeArrowheads="1"/>
          </p:cNvSpPr>
          <p:nvPr/>
        </p:nvSpPr>
        <p:spPr bwMode="auto">
          <a:xfrm>
            <a:off x="2725144" y="5109388"/>
            <a:ext cx="1056478" cy="227368"/>
          </a:xfrm>
          <a:prstGeom prst="rect">
            <a:avLst/>
          </a:prstGeom>
          <a:noFill/>
          <a:ln>
            <a:noFill/>
          </a:ln>
        </p:spPr>
        <p:txBody>
          <a:bodyPr lIns="100237" tIns="50118" rIns="100237" bIns="50118"/>
          <a:lstStyle/>
          <a:p>
            <a:pPr>
              <a:buClr>
                <a:srgbClr val="595959"/>
              </a:buClr>
              <a:buFont typeface="Wingdings" panose="05000000000000000000" charset="0"/>
              <a:buNone/>
            </a:pPr>
            <a:r>
              <a:rPr lang="en-US" altLang="zh-CN" sz="1300" b="1"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2</a:t>
            </a:r>
            <a:r>
              <a:rPr lang="zh-CN" altLang="en-US" sz="1300" b="1"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方案定制</a:t>
            </a:r>
          </a:p>
        </p:txBody>
      </p:sp>
      <p:sp>
        <p:nvSpPr>
          <p:cNvPr id="87" name="副标题 3074"/>
          <p:cNvSpPr>
            <a:spLocks noGrp="1" noChangeArrowheads="1"/>
          </p:cNvSpPr>
          <p:nvPr/>
        </p:nvSpPr>
        <p:spPr bwMode="auto">
          <a:xfrm>
            <a:off x="2705567" y="5689298"/>
            <a:ext cx="1373759"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后台管理</a:t>
            </a:r>
          </a:p>
        </p:txBody>
      </p:sp>
      <p:sp>
        <p:nvSpPr>
          <p:cNvPr id="88" name="副标题 3074"/>
          <p:cNvSpPr>
            <a:spLocks noGrp="1" noChangeArrowheads="1"/>
          </p:cNvSpPr>
          <p:nvPr/>
        </p:nvSpPr>
        <p:spPr bwMode="auto">
          <a:xfrm>
            <a:off x="2705567" y="5469264"/>
            <a:ext cx="1216806"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需求模块</a:t>
            </a:r>
          </a:p>
        </p:txBody>
      </p:sp>
      <p:sp>
        <p:nvSpPr>
          <p:cNvPr id="89" name="副标题 3074"/>
          <p:cNvSpPr>
            <a:spLocks noGrp="1" noChangeArrowheads="1"/>
          </p:cNvSpPr>
          <p:nvPr/>
        </p:nvSpPr>
        <p:spPr bwMode="auto">
          <a:xfrm>
            <a:off x="2705566" y="5909331"/>
            <a:ext cx="1215118"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开发语言</a:t>
            </a:r>
          </a:p>
        </p:txBody>
      </p:sp>
      <p:sp>
        <p:nvSpPr>
          <p:cNvPr id="90" name="副标题 3074"/>
          <p:cNvSpPr>
            <a:spLocks noGrp="1" noChangeArrowheads="1"/>
          </p:cNvSpPr>
          <p:nvPr/>
        </p:nvSpPr>
        <p:spPr bwMode="auto">
          <a:xfrm>
            <a:off x="2703880" y="6129365"/>
            <a:ext cx="1216805"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架构支撑</a:t>
            </a:r>
          </a:p>
        </p:txBody>
      </p:sp>
      <p:sp>
        <p:nvSpPr>
          <p:cNvPr id="91" name="副标题 3074"/>
          <p:cNvSpPr>
            <a:spLocks noGrp="1" noChangeArrowheads="1"/>
          </p:cNvSpPr>
          <p:nvPr/>
        </p:nvSpPr>
        <p:spPr bwMode="auto">
          <a:xfrm>
            <a:off x="4051986" y="5109388"/>
            <a:ext cx="1054789" cy="227368"/>
          </a:xfrm>
          <a:prstGeom prst="rect">
            <a:avLst/>
          </a:prstGeom>
          <a:noFill/>
          <a:ln>
            <a:noFill/>
          </a:ln>
        </p:spPr>
        <p:txBody>
          <a:bodyPr lIns="100237" tIns="50118" rIns="100237" bIns="50118"/>
          <a:lstStyle/>
          <a:p>
            <a:pPr>
              <a:buClr>
                <a:srgbClr val="595959"/>
              </a:buClr>
              <a:buFont typeface="Wingdings" panose="05000000000000000000" charset="0"/>
              <a:buNone/>
            </a:pPr>
            <a:r>
              <a:rPr lang="en-US" altLang="zh-CN" sz="1300" b="1"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3.</a:t>
            </a:r>
            <a:r>
              <a:rPr lang="zh-CN" altLang="en-US" sz="1300" b="1"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产品设计</a:t>
            </a:r>
          </a:p>
        </p:txBody>
      </p:sp>
      <p:sp>
        <p:nvSpPr>
          <p:cNvPr id="92" name="副标题 3074"/>
          <p:cNvSpPr>
            <a:spLocks noGrp="1" noChangeArrowheads="1"/>
          </p:cNvSpPr>
          <p:nvPr/>
        </p:nvSpPr>
        <p:spPr bwMode="auto">
          <a:xfrm>
            <a:off x="4084390" y="5688197"/>
            <a:ext cx="1375446"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逻辑表达</a:t>
            </a:r>
          </a:p>
        </p:txBody>
      </p:sp>
      <p:sp>
        <p:nvSpPr>
          <p:cNvPr id="93" name="副标题 3074"/>
          <p:cNvSpPr>
            <a:spLocks noGrp="1" noChangeArrowheads="1"/>
          </p:cNvSpPr>
          <p:nvPr/>
        </p:nvSpPr>
        <p:spPr bwMode="auto">
          <a:xfrm>
            <a:off x="4084390" y="5467430"/>
            <a:ext cx="1216805"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脑图构思</a:t>
            </a:r>
          </a:p>
        </p:txBody>
      </p:sp>
      <p:sp>
        <p:nvSpPr>
          <p:cNvPr id="94" name="副标题 3074"/>
          <p:cNvSpPr>
            <a:spLocks noGrp="1" noChangeArrowheads="1"/>
          </p:cNvSpPr>
          <p:nvPr/>
        </p:nvSpPr>
        <p:spPr bwMode="auto">
          <a:xfrm>
            <a:off x="4084390" y="5908964"/>
            <a:ext cx="1216805"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交互实现</a:t>
            </a:r>
          </a:p>
        </p:txBody>
      </p:sp>
      <p:sp>
        <p:nvSpPr>
          <p:cNvPr id="95" name="副标题 3074"/>
          <p:cNvSpPr>
            <a:spLocks noGrp="1" noChangeArrowheads="1"/>
          </p:cNvSpPr>
          <p:nvPr/>
        </p:nvSpPr>
        <p:spPr bwMode="auto">
          <a:xfrm>
            <a:off x="4084389" y="6129731"/>
            <a:ext cx="1215118"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原型呈现</a:t>
            </a:r>
          </a:p>
        </p:txBody>
      </p:sp>
      <p:sp>
        <p:nvSpPr>
          <p:cNvPr id="96" name="副标题 3074"/>
          <p:cNvSpPr>
            <a:spLocks noGrp="1" noChangeArrowheads="1"/>
          </p:cNvSpPr>
          <p:nvPr/>
        </p:nvSpPr>
        <p:spPr bwMode="auto">
          <a:xfrm>
            <a:off x="5326172" y="5109388"/>
            <a:ext cx="1302877" cy="227368"/>
          </a:xfrm>
          <a:prstGeom prst="rect">
            <a:avLst/>
          </a:prstGeom>
          <a:noFill/>
          <a:ln>
            <a:noFill/>
          </a:ln>
        </p:spPr>
        <p:txBody>
          <a:bodyPr lIns="100237" tIns="50118" rIns="100237" bIns="50118"/>
          <a:lstStyle/>
          <a:p>
            <a:pPr>
              <a:buClr>
                <a:srgbClr val="595959"/>
              </a:buClr>
              <a:buFont typeface="Wingdings" panose="05000000000000000000" charset="0"/>
              <a:buNone/>
            </a:pPr>
            <a:r>
              <a:rPr lang="en-US" altLang="zh-CN" sz="1300" b="1"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4.</a:t>
            </a:r>
            <a:r>
              <a:rPr lang="zh-CN" altLang="en-US" sz="1300" b="1"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高保真实现</a:t>
            </a:r>
          </a:p>
        </p:txBody>
      </p:sp>
      <p:sp>
        <p:nvSpPr>
          <p:cNvPr id="97" name="副标题 3074"/>
          <p:cNvSpPr>
            <a:spLocks noGrp="1" noChangeArrowheads="1"/>
          </p:cNvSpPr>
          <p:nvPr/>
        </p:nvSpPr>
        <p:spPr bwMode="auto">
          <a:xfrm>
            <a:off x="5343387" y="5705800"/>
            <a:ext cx="1373759"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功能布局</a:t>
            </a:r>
          </a:p>
        </p:txBody>
      </p:sp>
      <p:sp>
        <p:nvSpPr>
          <p:cNvPr id="98" name="副标题 3074"/>
          <p:cNvSpPr>
            <a:spLocks noGrp="1" noChangeArrowheads="1"/>
          </p:cNvSpPr>
          <p:nvPr/>
        </p:nvSpPr>
        <p:spPr bwMode="auto">
          <a:xfrm>
            <a:off x="5331574" y="5467430"/>
            <a:ext cx="1218493"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风格设计</a:t>
            </a:r>
          </a:p>
        </p:txBody>
      </p:sp>
      <p:sp>
        <p:nvSpPr>
          <p:cNvPr id="99" name="副标题 3074"/>
          <p:cNvSpPr>
            <a:spLocks noGrp="1" noChangeArrowheads="1"/>
          </p:cNvSpPr>
          <p:nvPr/>
        </p:nvSpPr>
        <p:spPr bwMode="auto">
          <a:xfrm>
            <a:off x="6731345" y="5109388"/>
            <a:ext cx="1025425" cy="227368"/>
          </a:xfrm>
          <a:prstGeom prst="rect">
            <a:avLst/>
          </a:prstGeom>
          <a:noFill/>
          <a:ln>
            <a:noFill/>
          </a:ln>
        </p:spPr>
        <p:txBody>
          <a:bodyPr lIns="100237" tIns="50118" rIns="100237" bIns="50118"/>
          <a:lstStyle/>
          <a:p>
            <a:pPr>
              <a:buClr>
                <a:srgbClr val="595959"/>
              </a:buClr>
              <a:buFont typeface="Wingdings" panose="05000000000000000000" charset="0"/>
              <a:buNone/>
            </a:pPr>
            <a:r>
              <a:rPr lang="en-US" altLang="zh-CN" sz="1300" b="1"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5.</a:t>
            </a:r>
            <a:r>
              <a:rPr lang="zh-CN" altLang="en-US" sz="1300" b="1"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技术开发</a:t>
            </a:r>
          </a:p>
        </p:txBody>
      </p:sp>
      <p:sp>
        <p:nvSpPr>
          <p:cNvPr id="100" name="副标题 3074"/>
          <p:cNvSpPr>
            <a:spLocks noGrp="1" noChangeArrowheads="1"/>
          </p:cNvSpPr>
          <p:nvPr/>
        </p:nvSpPr>
        <p:spPr bwMode="auto">
          <a:xfrm>
            <a:off x="6531503" y="5681963"/>
            <a:ext cx="1373759"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en-US" altLang="zh-CN" sz="1100" b="1" dirty="0" err="1">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iOS</a:t>
            </a: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前端</a:t>
            </a:r>
          </a:p>
          <a:p>
            <a:pPr marL="187943" indent="-187943">
              <a:buClr>
                <a:srgbClr val="FFB319"/>
              </a:buClr>
              <a:buFont typeface="Wingdings" panose="05000000000000000000" charset="0"/>
              <a:buChar char="Ø"/>
            </a:pPr>
            <a:endPar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101" name="副标题 3074"/>
          <p:cNvSpPr>
            <a:spLocks noGrp="1" noChangeArrowheads="1"/>
          </p:cNvSpPr>
          <p:nvPr/>
        </p:nvSpPr>
        <p:spPr bwMode="auto">
          <a:xfrm>
            <a:off x="6531503" y="5469264"/>
            <a:ext cx="1216805"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en-US" altLang="zh-CN"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Android</a:t>
            </a: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前端</a:t>
            </a:r>
          </a:p>
        </p:txBody>
      </p:sp>
      <p:sp>
        <p:nvSpPr>
          <p:cNvPr id="102" name="副标题 3074"/>
          <p:cNvSpPr>
            <a:spLocks noGrp="1" noChangeArrowheads="1"/>
          </p:cNvSpPr>
          <p:nvPr/>
        </p:nvSpPr>
        <p:spPr bwMode="auto">
          <a:xfrm>
            <a:off x="6531525" y="5894663"/>
            <a:ext cx="1512147"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后台管理与服务</a:t>
            </a:r>
          </a:p>
        </p:txBody>
      </p:sp>
      <p:sp>
        <p:nvSpPr>
          <p:cNvPr id="103" name="副标题 3074"/>
          <p:cNvSpPr>
            <a:spLocks noGrp="1" noChangeArrowheads="1"/>
          </p:cNvSpPr>
          <p:nvPr/>
        </p:nvSpPr>
        <p:spPr bwMode="auto">
          <a:xfrm>
            <a:off x="6529815" y="6107362"/>
            <a:ext cx="1216806"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服务器配置</a:t>
            </a:r>
          </a:p>
        </p:txBody>
      </p:sp>
      <p:sp>
        <p:nvSpPr>
          <p:cNvPr id="104" name="副标题 3074"/>
          <p:cNvSpPr>
            <a:spLocks noGrp="1" noChangeArrowheads="1"/>
          </p:cNvSpPr>
          <p:nvPr/>
        </p:nvSpPr>
        <p:spPr bwMode="auto">
          <a:xfrm>
            <a:off x="6529815" y="6320062"/>
            <a:ext cx="1216806"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架构搭建</a:t>
            </a:r>
          </a:p>
        </p:txBody>
      </p:sp>
      <p:sp>
        <p:nvSpPr>
          <p:cNvPr id="105" name="副标题 3074"/>
          <p:cNvSpPr>
            <a:spLocks noGrp="1" noChangeArrowheads="1"/>
          </p:cNvSpPr>
          <p:nvPr/>
        </p:nvSpPr>
        <p:spPr bwMode="auto">
          <a:xfrm>
            <a:off x="8048712" y="5109388"/>
            <a:ext cx="1069980" cy="227368"/>
          </a:xfrm>
          <a:prstGeom prst="rect">
            <a:avLst/>
          </a:prstGeom>
          <a:noFill/>
          <a:ln>
            <a:noFill/>
          </a:ln>
        </p:spPr>
        <p:txBody>
          <a:bodyPr lIns="100237" tIns="50118" rIns="100237" bIns="50118"/>
          <a:lstStyle/>
          <a:p>
            <a:pPr>
              <a:buClr>
                <a:srgbClr val="595959"/>
              </a:buClr>
              <a:buFont typeface="Wingdings" panose="05000000000000000000" charset="0"/>
              <a:buNone/>
            </a:pPr>
            <a:r>
              <a:rPr lang="en-US" altLang="zh-CN" sz="1300" b="1"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6.</a:t>
            </a:r>
            <a:r>
              <a:rPr lang="zh-CN" altLang="en-US" sz="1300" b="1"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全面测试</a:t>
            </a:r>
          </a:p>
        </p:txBody>
      </p:sp>
      <p:sp>
        <p:nvSpPr>
          <p:cNvPr id="106" name="副标题 3074"/>
          <p:cNvSpPr>
            <a:spLocks noGrp="1" noChangeArrowheads="1"/>
          </p:cNvSpPr>
          <p:nvPr/>
        </p:nvSpPr>
        <p:spPr bwMode="auto">
          <a:xfrm>
            <a:off x="7886696" y="5681963"/>
            <a:ext cx="1375447"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en-US" altLang="zh-CN" sz="1100" b="1" dirty="0" err="1">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iOS</a:t>
            </a: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前端</a:t>
            </a:r>
          </a:p>
          <a:p>
            <a:pPr marL="187943" indent="-187943">
              <a:buClr>
                <a:srgbClr val="FFB319"/>
              </a:buClr>
              <a:buFont typeface="Wingdings" panose="05000000000000000000" charset="0"/>
              <a:buChar char="Ø"/>
            </a:pPr>
            <a:endPar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107" name="副标题 3074"/>
          <p:cNvSpPr>
            <a:spLocks noGrp="1" noChangeArrowheads="1"/>
          </p:cNvSpPr>
          <p:nvPr/>
        </p:nvSpPr>
        <p:spPr bwMode="auto">
          <a:xfrm>
            <a:off x="7886697" y="5469264"/>
            <a:ext cx="1218493"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en-US" altLang="zh-CN"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Android</a:t>
            </a: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前端</a:t>
            </a:r>
          </a:p>
        </p:txBody>
      </p:sp>
      <p:sp>
        <p:nvSpPr>
          <p:cNvPr id="108" name="副标题 3074"/>
          <p:cNvSpPr>
            <a:spLocks noGrp="1" noChangeArrowheads="1"/>
          </p:cNvSpPr>
          <p:nvPr/>
        </p:nvSpPr>
        <p:spPr bwMode="auto">
          <a:xfrm>
            <a:off x="7886382" y="5894663"/>
            <a:ext cx="1500671"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后台管理与服务</a:t>
            </a:r>
          </a:p>
        </p:txBody>
      </p:sp>
      <p:sp>
        <p:nvSpPr>
          <p:cNvPr id="109" name="副标题 3074"/>
          <p:cNvSpPr>
            <a:spLocks noGrp="1" noChangeArrowheads="1"/>
          </p:cNvSpPr>
          <p:nvPr/>
        </p:nvSpPr>
        <p:spPr bwMode="auto">
          <a:xfrm>
            <a:off x="7886696" y="6107362"/>
            <a:ext cx="1215118"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服务器配置</a:t>
            </a:r>
          </a:p>
        </p:txBody>
      </p:sp>
      <p:sp>
        <p:nvSpPr>
          <p:cNvPr id="110" name="副标题 3074"/>
          <p:cNvSpPr>
            <a:spLocks noGrp="1" noChangeArrowheads="1"/>
          </p:cNvSpPr>
          <p:nvPr/>
        </p:nvSpPr>
        <p:spPr bwMode="auto">
          <a:xfrm>
            <a:off x="7886696" y="6320062"/>
            <a:ext cx="1215118"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架构搭建</a:t>
            </a:r>
          </a:p>
        </p:txBody>
      </p:sp>
      <p:sp>
        <p:nvSpPr>
          <p:cNvPr id="111" name="副标题 3074"/>
          <p:cNvSpPr>
            <a:spLocks noGrp="1" noChangeArrowheads="1"/>
          </p:cNvSpPr>
          <p:nvPr/>
        </p:nvSpPr>
        <p:spPr bwMode="auto">
          <a:xfrm>
            <a:off x="10786464" y="5109388"/>
            <a:ext cx="1146262" cy="227368"/>
          </a:xfrm>
          <a:prstGeom prst="rect">
            <a:avLst/>
          </a:prstGeom>
          <a:noFill/>
          <a:ln>
            <a:noFill/>
          </a:ln>
        </p:spPr>
        <p:txBody>
          <a:bodyPr lIns="100237" tIns="50118" rIns="100237" bIns="50118"/>
          <a:lstStyle/>
          <a:p>
            <a:pPr>
              <a:buClr>
                <a:srgbClr val="595959"/>
              </a:buClr>
              <a:buFont typeface="Wingdings" panose="05000000000000000000" charset="0"/>
              <a:buNone/>
            </a:pPr>
            <a:r>
              <a:rPr lang="en-US" altLang="zh-CN" sz="1300" b="1"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8.</a:t>
            </a:r>
            <a:r>
              <a:rPr lang="zh-CN" altLang="en-US" sz="1300" b="1"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后期维护</a:t>
            </a:r>
          </a:p>
        </p:txBody>
      </p:sp>
      <p:sp>
        <p:nvSpPr>
          <p:cNvPr id="112" name="副标题 3074"/>
          <p:cNvSpPr>
            <a:spLocks noGrp="1" noChangeArrowheads="1"/>
          </p:cNvSpPr>
          <p:nvPr/>
        </p:nvSpPr>
        <p:spPr bwMode="auto">
          <a:xfrm>
            <a:off x="10777667" y="5860924"/>
            <a:ext cx="1766984"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流量数据监测系统</a:t>
            </a:r>
          </a:p>
          <a:p>
            <a:pPr marL="187943" indent="-187943">
              <a:buClr>
                <a:srgbClr val="FFB319"/>
              </a:buClr>
              <a:buFont typeface="Wingdings" panose="05000000000000000000" charset="0"/>
              <a:buChar char="Ø"/>
            </a:pPr>
            <a:endPar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113" name="副标题 3074"/>
          <p:cNvSpPr>
            <a:spLocks noGrp="1" noChangeArrowheads="1"/>
          </p:cNvSpPr>
          <p:nvPr/>
        </p:nvSpPr>
        <p:spPr bwMode="auto">
          <a:xfrm>
            <a:off x="10748975" y="5469264"/>
            <a:ext cx="1537463"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终身免费</a:t>
            </a:r>
            <a:r>
              <a:rPr lang="en-US" altLang="zh-CN"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BUG</a:t>
            </a: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维护</a:t>
            </a:r>
          </a:p>
        </p:txBody>
      </p:sp>
      <p:sp>
        <p:nvSpPr>
          <p:cNvPr id="114" name="副标题 3074"/>
          <p:cNvSpPr>
            <a:spLocks noGrp="1" noChangeArrowheads="1"/>
          </p:cNvSpPr>
          <p:nvPr/>
        </p:nvSpPr>
        <p:spPr bwMode="auto">
          <a:xfrm>
            <a:off x="10767540" y="5665094"/>
            <a:ext cx="1697791"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分享数据统计</a:t>
            </a:r>
          </a:p>
        </p:txBody>
      </p:sp>
      <p:sp>
        <p:nvSpPr>
          <p:cNvPr id="115" name="副标题 3074"/>
          <p:cNvSpPr>
            <a:spLocks noGrp="1" noChangeArrowheads="1"/>
          </p:cNvSpPr>
          <p:nvPr/>
        </p:nvSpPr>
        <p:spPr bwMode="auto">
          <a:xfrm>
            <a:off x="9405955" y="5109388"/>
            <a:ext cx="1294777" cy="227368"/>
          </a:xfrm>
          <a:prstGeom prst="rect">
            <a:avLst/>
          </a:prstGeom>
          <a:noFill/>
          <a:ln>
            <a:noFill/>
          </a:ln>
        </p:spPr>
        <p:txBody>
          <a:bodyPr lIns="100237" tIns="50118" rIns="100237" bIns="50118"/>
          <a:lstStyle/>
          <a:p>
            <a:pPr>
              <a:buClr>
                <a:srgbClr val="595959"/>
              </a:buClr>
              <a:buFont typeface="Wingdings" panose="05000000000000000000" charset="0"/>
              <a:buNone/>
            </a:pPr>
            <a:r>
              <a:rPr lang="en-US" altLang="zh-CN" sz="1300" b="1"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7.</a:t>
            </a:r>
            <a:r>
              <a:rPr lang="zh-CN" altLang="en-US" sz="1300" b="1"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协助上线</a:t>
            </a:r>
          </a:p>
        </p:txBody>
      </p:sp>
      <p:sp>
        <p:nvSpPr>
          <p:cNvPr id="116" name="副标题 3074"/>
          <p:cNvSpPr>
            <a:spLocks noGrp="1" noChangeArrowheads="1"/>
          </p:cNvSpPr>
          <p:nvPr/>
        </p:nvSpPr>
        <p:spPr bwMode="auto">
          <a:xfrm>
            <a:off x="9111627" y="5681963"/>
            <a:ext cx="1969841"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en-US" altLang="zh-CN"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APP</a:t>
            </a: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应用市场申请指南</a:t>
            </a:r>
          </a:p>
          <a:p>
            <a:pPr marL="187943" indent="-187943">
              <a:buClr>
                <a:srgbClr val="FFB319"/>
              </a:buClr>
              <a:buFont typeface="Wingdings" panose="05000000000000000000" charset="0"/>
              <a:buChar char="Ø"/>
            </a:pPr>
            <a:endPar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117" name="副标题 3074"/>
          <p:cNvSpPr>
            <a:spLocks noGrp="1" noChangeArrowheads="1"/>
          </p:cNvSpPr>
          <p:nvPr/>
        </p:nvSpPr>
        <p:spPr bwMode="auto">
          <a:xfrm>
            <a:off x="9111941" y="5469264"/>
            <a:ext cx="1701166"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苹果开发者账号申请</a:t>
            </a:r>
          </a:p>
        </p:txBody>
      </p:sp>
      <p:sp>
        <p:nvSpPr>
          <p:cNvPr id="118" name="副标题 3074"/>
          <p:cNvSpPr>
            <a:spLocks noGrp="1" noChangeArrowheads="1"/>
          </p:cNvSpPr>
          <p:nvPr/>
        </p:nvSpPr>
        <p:spPr bwMode="auto">
          <a:xfrm>
            <a:off x="9132193" y="5894663"/>
            <a:ext cx="1844618"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第三方资料申请指导</a:t>
            </a:r>
          </a:p>
        </p:txBody>
      </p:sp>
      <p:sp>
        <p:nvSpPr>
          <p:cNvPr id="119" name="副标题 3074"/>
          <p:cNvSpPr>
            <a:spLocks noGrp="1" noChangeArrowheads="1"/>
          </p:cNvSpPr>
          <p:nvPr/>
        </p:nvSpPr>
        <p:spPr bwMode="auto">
          <a:xfrm>
            <a:off x="9111626" y="6107362"/>
            <a:ext cx="1701166"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服务器选型调配</a:t>
            </a:r>
          </a:p>
        </p:txBody>
      </p:sp>
      <p:sp>
        <p:nvSpPr>
          <p:cNvPr id="120" name="副标题 3074"/>
          <p:cNvSpPr>
            <a:spLocks noGrp="1" noChangeArrowheads="1"/>
          </p:cNvSpPr>
          <p:nvPr/>
        </p:nvSpPr>
        <p:spPr bwMode="auto">
          <a:xfrm>
            <a:off x="9111940" y="6320062"/>
            <a:ext cx="1215118"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其他资料</a:t>
            </a:r>
          </a:p>
        </p:txBody>
      </p:sp>
      <p:sp>
        <p:nvSpPr>
          <p:cNvPr id="121" name="副标题 3074"/>
          <p:cNvSpPr>
            <a:spLocks noGrp="1" noChangeArrowheads="1"/>
          </p:cNvSpPr>
          <p:nvPr/>
        </p:nvSpPr>
        <p:spPr bwMode="auto">
          <a:xfrm>
            <a:off x="1473236" y="3371610"/>
            <a:ext cx="8031595" cy="350219"/>
          </a:xfrm>
          <a:prstGeom prst="rect">
            <a:avLst/>
          </a:prstGeom>
          <a:noFill/>
          <a:ln>
            <a:noFill/>
          </a:ln>
        </p:spPr>
        <p:txBody>
          <a:bodyPr lIns="100237" tIns="50118" rIns="100237" bIns="50118"/>
          <a:lstStyle/>
          <a:p>
            <a:pPr indent="-292357">
              <a:buClr>
                <a:srgbClr val="595959"/>
              </a:buClr>
              <a:buFont typeface="Wingdings" panose="05000000000000000000" charset="0"/>
              <a:buChar char="u"/>
            </a:pPr>
            <a:r>
              <a:rPr lang="zh-CN" altLang="en-US" sz="1300"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扎实严谨的项目研发流程</a:t>
            </a:r>
            <a:endParaRPr lang="en-US" altLang="zh-CN" sz="1300"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pPr indent="-292357">
              <a:buClr>
                <a:srgbClr val="595959"/>
              </a:buClr>
              <a:buFont typeface="Wingdings" panose="05000000000000000000" charset="0"/>
              <a:buChar char="u"/>
            </a:pPr>
            <a:endParaRPr lang="zh-CN" altLang="en-US" sz="1300"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122" name="副标题 3074"/>
          <p:cNvSpPr>
            <a:spLocks noGrp="1" noChangeArrowheads="1"/>
          </p:cNvSpPr>
          <p:nvPr/>
        </p:nvSpPr>
        <p:spPr bwMode="auto">
          <a:xfrm>
            <a:off x="1758113" y="5731837"/>
            <a:ext cx="5140626" cy="685772"/>
          </a:xfrm>
          <a:prstGeom prst="rect">
            <a:avLst/>
          </a:prstGeom>
          <a:noFill/>
          <a:ln>
            <a:noFill/>
          </a:ln>
        </p:spPr>
        <p:txBody>
          <a:bodyPr lIns="100237" tIns="50118" rIns="100237" bIns="50118"/>
          <a:lstStyle/>
          <a:p>
            <a:pPr>
              <a:buClr>
                <a:srgbClr val="595959"/>
              </a:buClr>
              <a:buFont typeface="Wingdings" panose="05000000000000000000" charset="0"/>
              <a:buNone/>
            </a:pPr>
            <a:endParaRPr lang="zh-CN" altLang="en-US" sz="1100"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pic>
        <p:nvPicPr>
          <p:cNvPr id="123" name="图片 70" descr="iconfont-diqufenxi"/>
          <p:cNvPicPr>
            <a:picLocks noChangeAspect="1" noChangeArrowheads="1"/>
          </p:cNvPicPr>
          <p:nvPr/>
        </p:nvPicPr>
        <p:blipFill>
          <a:blip r:embed="rId4" cstate="print">
            <a:biLevel thresh="50000"/>
            <a:extLst>
              <a:ext uri="{28A0092B-C50C-407E-A947-70E740481C1C}">
                <a14:useLocalDpi xmlns:a14="http://schemas.microsoft.com/office/drawing/2010/main" xmlns="" val="0"/>
              </a:ext>
            </a:extLst>
          </a:blip>
          <a:srcRect/>
          <a:stretch>
            <a:fillRect/>
          </a:stretch>
        </p:blipFill>
        <p:spPr bwMode="auto">
          <a:xfrm>
            <a:off x="1691304" y="4277415"/>
            <a:ext cx="419890" cy="456569"/>
          </a:xfrm>
          <a:prstGeom prst="rect">
            <a:avLst/>
          </a:prstGeom>
          <a:noFill/>
          <a:ln>
            <a:noFill/>
          </a:ln>
        </p:spPr>
      </p:pic>
      <p:pic>
        <p:nvPicPr>
          <p:cNvPr id="124" name="图片 71" descr="iconfont-sfsiconfanganbaocun"/>
          <p:cNvPicPr>
            <a:picLocks noChangeAspect="1" noChangeArrowheads="1"/>
          </p:cNvPicPr>
          <p:nvPr/>
        </p:nvPicPr>
        <p:blipFill>
          <a:blip r:embed="rId5" cstate="print">
            <a:biLevel thresh="50000"/>
            <a:extLst>
              <a:ext uri="{28A0092B-C50C-407E-A947-70E740481C1C}">
                <a14:useLocalDpi xmlns:a14="http://schemas.microsoft.com/office/drawing/2010/main" xmlns="" val="0"/>
              </a:ext>
            </a:extLst>
          </a:blip>
          <a:srcRect/>
          <a:stretch>
            <a:fillRect/>
          </a:stretch>
        </p:blipFill>
        <p:spPr bwMode="auto">
          <a:xfrm>
            <a:off x="2969855" y="4151262"/>
            <a:ext cx="653126" cy="709608"/>
          </a:xfrm>
          <a:prstGeom prst="rect">
            <a:avLst/>
          </a:prstGeom>
          <a:noFill/>
          <a:ln>
            <a:noFill/>
          </a:ln>
        </p:spPr>
      </p:pic>
      <p:pic>
        <p:nvPicPr>
          <p:cNvPr id="125" name="图片 72" descr="iconfont-iocnsheji"/>
          <p:cNvPicPr>
            <a:picLocks noChangeAspect="1" noChangeArrowheads="1"/>
          </p:cNvPicPr>
          <p:nvPr/>
        </p:nvPicPr>
        <p:blipFill>
          <a:blip r:embed="rId6" cstate="print">
            <a:biLevel thresh="50000"/>
            <a:extLst>
              <a:ext uri="{28A0092B-C50C-407E-A947-70E740481C1C}">
                <a14:useLocalDpi xmlns:a14="http://schemas.microsoft.com/office/drawing/2010/main" xmlns="" val="0"/>
              </a:ext>
            </a:extLst>
          </a:blip>
          <a:srcRect/>
          <a:stretch>
            <a:fillRect/>
          </a:stretch>
        </p:blipFill>
        <p:spPr bwMode="auto">
          <a:xfrm>
            <a:off x="4334163" y="4222407"/>
            <a:ext cx="470858" cy="511578"/>
          </a:xfrm>
          <a:prstGeom prst="rect">
            <a:avLst/>
          </a:prstGeom>
          <a:noFill/>
          <a:ln>
            <a:noFill/>
          </a:ln>
        </p:spPr>
      </p:pic>
      <p:pic>
        <p:nvPicPr>
          <p:cNvPr id="126" name="图片 73" descr="iconfont-ps"/>
          <p:cNvPicPr>
            <a:picLocks noChangeAspect="1" noChangeArrowheads="1"/>
          </p:cNvPicPr>
          <p:nvPr/>
        </p:nvPicPr>
        <p:blipFill>
          <a:blip r:embed="rId7" cstate="print">
            <a:biLevel thresh="50000"/>
            <a:extLst>
              <a:ext uri="{28A0092B-C50C-407E-A947-70E740481C1C}">
                <a14:useLocalDpi xmlns:a14="http://schemas.microsoft.com/office/drawing/2010/main" xmlns="" val="0"/>
              </a:ext>
            </a:extLst>
          </a:blip>
          <a:srcRect/>
          <a:stretch>
            <a:fillRect/>
          </a:stretch>
        </p:blipFill>
        <p:spPr bwMode="auto">
          <a:xfrm>
            <a:off x="5690371" y="4259814"/>
            <a:ext cx="432042" cy="469405"/>
          </a:xfrm>
          <a:prstGeom prst="rect">
            <a:avLst/>
          </a:prstGeom>
          <a:noFill/>
          <a:ln>
            <a:noFill/>
          </a:ln>
        </p:spPr>
      </p:pic>
      <p:pic>
        <p:nvPicPr>
          <p:cNvPr id="127" name="图片 74" descr="iconfont-kaifazhongchuizi"/>
          <p:cNvPicPr>
            <a:picLocks noChangeAspect="1" noChangeArrowheads="1"/>
          </p:cNvPicPr>
          <p:nvPr/>
        </p:nvPicPr>
        <p:blipFill>
          <a:blip r:embed="rId8" cstate="print">
            <a:biLevel thresh="50000"/>
            <a:extLst>
              <a:ext uri="{28A0092B-C50C-407E-A947-70E740481C1C}">
                <a14:useLocalDpi xmlns:a14="http://schemas.microsoft.com/office/drawing/2010/main" xmlns="" val="0"/>
              </a:ext>
            </a:extLst>
          </a:blip>
          <a:srcRect/>
          <a:stretch>
            <a:fillRect/>
          </a:stretch>
        </p:blipFill>
        <p:spPr bwMode="auto">
          <a:xfrm>
            <a:off x="7004387" y="4254311"/>
            <a:ext cx="479297" cy="502410"/>
          </a:xfrm>
          <a:prstGeom prst="rect">
            <a:avLst/>
          </a:prstGeom>
          <a:noFill/>
          <a:ln>
            <a:noFill/>
          </a:ln>
        </p:spPr>
      </p:pic>
      <p:pic>
        <p:nvPicPr>
          <p:cNvPr id="128" name="图片 75" descr="iconfont-ceshijilutongji"/>
          <p:cNvPicPr>
            <a:picLocks noChangeAspect="1" noChangeArrowheads="1"/>
          </p:cNvPicPr>
          <p:nvPr/>
        </p:nvPicPr>
        <p:blipFill>
          <a:blip r:embed="rId9" cstate="print">
            <a:biLevel thresh="50000"/>
            <a:extLst>
              <a:ext uri="{28A0092B-C50C-407E-A947-70E740481C1C}">
                <a14:useLocalDpi xmlns:a14="http://schemas.microsoft.com/office/drawing/2010/main" xmlns="" val="0"/>
              </a:ext>
            </a:extLst>
          </a:blip>
          <a:srcRect/>
          <a:stretch>
            <a:fillRect/>
          </a:stretch>
        </p:blipFill>
        <p:spPr bwMode="auto">
          <a:xfrm>
            <a:off x="8309288" y="4222406"/>
            <a:ext cx="543428" cy="590423"/>
          </a:xfrm>
          <a:prstGeom prst="rect">
            <a:avLst/>
          </a:prstGeom>
          <a:noFill/>
          <a:ln>
            <a:noFill/>
          </a:ln>
        </p:spPr>
      </p:pic>
      <p:pic>
        <p:nvPicPr>
          <p:cNvPr id="129" name="图片 76" descr="iconfont-weibiaoti1svg02"/>
          <p:cNvPicPr>
            <a:picLocks noChangeAspect="1" noChangeArrowheads="1"/>
          </p:cNvPicPr>
          <p:nvPr/>
        </p:nvPicPr>
        <p:blipFill>
          <a:blip r:embed="rId10" cstate="print">
            <a:biLevel thresh="50000"/>
            <a:extLst>
              <a:ext uri="{28A0092B-C50C-407E-A947-70E740481C1C}">
                <a14:useLocalDpi xmlns:a14="http://schemas.microsoft.com/office/drawing/2010/main" xmlns="" val="0"/>
              </a:ext>
            </a:extLst>
          </a:blip>
          <a:srcRect/>
          <a:stretch>
            <a:fillRect/>
          </a:stretch>
        </p:blipFill>
        <p:spPr bwMode="auto">
          <a:xfrm>
            <a:off x="9533857" y="4202237"/>
            <a:ext cx="769575" cy="584924"/>
          </a:xfrm>
          <a:prstGeom prst="rect">
            <a:avLst/>
          </a:prstGeom>
          <a:noFill/>
          <a:ln>
            <a:noFill/>
          </a:ln>
        </p:spPr>
      </p:pic>
      <p:grpSp>
        <p:nvGrpSpPr>
          <p:cNvPr id="26" name="组合 25"/>
          <p:cNvGrpSpPr/>
          <p:nvPr/>
        </p:nvGrpSpPr>
        <p:grpSpPr>
          <a:xfrm>
            <a:off x="10834395" y="4048093"/>
            <a:ext cx="842482" cy="915340"/>
            <a:chOff x="15823" y="5519"/>
            <a:chExt cx="1248" cy="1248"/>
          </a:xfrm>
        </p:grpSpPr>
        <p:sp>
          <p:nvSpPr>
            <p:cNvPr id="17" name="椭圆 16"/>
            <p:cNvSpPr/>
            <p:nvPr/>
          </p:nvSpPr>
          <p:spPr>
            <a:xfrm>
              <a:off x="15823" y="5519"/>
              <a:ext cx="1248" cy="1248"/>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130" name="图片 79" descr="iconfont-caozuotongji"/>
            <p:cNvPicPr>
              <a:picLocks noChangeAspect="1" noChangeArrowheads="1"/>
            </p:cNvPicPr>
            <p:nvPr/>
          </p:nvPicPr>
          <p:blipFill>
            <a:blip r:embed="rId11" cstate="print">
              <a:biLevel thresh="50000"/>
              <a:extLst>
                <a:ext uri="{28A0092B-C50C-407E-A947-70E740481C1C}">
                  <a14:useLocalDpi xmlns:a14="http://schemas.microsoft.com/office/drawing/2010/main" xmlns="" val="0"/>
                </a:ext>
              </a:extLst>
            </a:blip>
            <a:srcRect/>
            <a:stretch>
              <a:fillRect/>
            </a:stretch>
          </p:blipFill>
          <p:spPr bwMode="auto">
            <a:xfrm>
              <a:off x="16092" y="5800"/>
              <a:ext cx="710" cy="710"/>
            </a:xfrm>
            <a:prstGeom prst="rect">
              <a:avLst/>
            </a:prstGeom>
            <a:noFill/>
            <a:ln>
              <a:noFill/>
            </a:ln>
          </p:spPr>
        </p:pic>
      </p:grpSp>
      <p:pic>
        <p:nvPicPr>
          <p:cNvPr id="131" name="图片 80" descr="17"/>
          <p:cNvPicPr>
            <a:picLocks noChangeAspect="1" noChangeArrowheads="1"/>
          </p:cNvPicPr>
          <p:nvPr/>
        </p:nvPicPr>
        <p:blipFill>
          <a:blip r:embed="rId12" cstate="print">
            <a:extLst>
              <a:ext uri="{28A0092B-C50C-407E-A947-70E740481C1C}">
                <a14:useLocalDpi xmlns:a14="http://schemas.microsoft.com/office/drawing/2010/main" xmlns="" val="0"/>
              </a:ext>
            </a:extLst>
          </a:blip>
          <a:srcRect l="19508" t="36581" r="77367" b="51225"/>
          <a:stretch>
            <a:fillRect/>
          </a:stretch>
        </p:blipFill>
        <p:spPr bwMode="auto">
          <a:xfrm>
            <a:off x="2455792" y="4344525"/>
            <a:ext cx="197457" cy="267708"/>
          </a:xfrm>
          <a:prstGeom prst="rect">
            <a:avLst/>
          </a:prstGeom>
          <a:noFill/>
          <a:ln>
            <a:noFill/>
          </a:ln>
        </p:spPr>
      </p:pic>
      <p:sp>
        <p:nvSpPr>
          <p:cNvPr id="133" name="副标题 3074"/>
          <p:cNvSpPr>
            <a:spLocks noGrp="1" noChangeArrowheads="1"/>
          </p:cNvSpPr>
          <p:nvPr/>
        </p:nvSpPr>
        <p:spPr bwMode="auto">
          <a:xfrm>
            <a:off x="5331573" y="5944170"/>
            <a:ext cx="1215118" cy="227368"/>
          </a:xfrm>
          <a:prstGeom prst="rect">
            <a:avLst/>
          </a:prstGeom>
          <a:noFill/>
          <a:ln>
            <a:noFill/>
          </a:ln>
        </p:spPr>
        <p:txBody>
          <a:bodyPr lIns="100237" tIns="50118" rIns="100237" bIns="50118"/>
          <a:lstStyle/>
          <a:p>
            <a:pPr marL="187943" indent="-187943">
              <a:buClr>
                <a:srgbClr val="FFB319"/>
              </a:buClr>
              <a:buFont typeface="Wingdings" panose="05000000000000000000" charset="0"/>
              <a:buChar char="Ø"/>
            </a:pPr>
            <a:r>
              <a:rPr lang="zh-CN" altLang="en-US" sz="1100" b="1" dirty="0">
                <a:solidFill>
                  <a:srgbClr val="FFB31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界面优化</a:t>
            </a:r>
          </a:p>
        </p:txBody>
      </p:sp>
      <p:sp>
        <p:nvSpPr>
          <p:cNvPr id="139" name="矩形 138"/>
          <p:cNvSpPr/>
          <p:nvPr/>
        </p:nvSpPr>
        <p:spPr>
          <a:xfrm>
            <a:off x="2048178" y="1875381"/>
            <a:ext cx="1125761" cy="378214"/>
          </a:xfrm>
          <a:prstGeom prst="rect">
            <a:avLst/>
          </a:prstGeom>
          <a:noFill/>
          <a:ln>
            <a:noFill/>
          </a:ln>
        </p:spPr>
        <p:txBody>
          <a:bodyPr wrap="none" lIns="100237" tIns="50118" rIns="100237" bIns="50118">
            <a:spAutoFit/>
          </a:bodyPr>
          <a:lstStyle/>
          <a:p>
            <a:pPr algn="ctr">
              <a:defRPr/>
            </a:pPr>
            <a:r>
              <a:rPr lang="zh-CN" altLang="en-US" sz="1800" dirty="0">
                <a:solidFill>
                  <a:srgbClr val="333333"/>
                </a:solidFill>
                <a:effectLst>
                  <a:outerShdw blurRad="38100" dist="38100" dir="2700000" algn="tl">
                    <a:srgbClr val="DDDDDD"/>
                  </a:outerShdw>
                </a:effectLst>
                <a:latin typeface="微软雅黑" panose="020B0503020204020204" charset="-122"/>
                <a:ea typeface="微软雅黑" panose="020B0503020204020204" charset="-122"/>
                <a:cs typeface="微软雅黑" panose="020B0503020204020204" charset="-122"/>
              </a:rPr>
              <a:t>责任在肩</a:t>
            </a:r>
          </a:p>
        </p:txBody>
      </p:sp>
      <p:sp>
        <p:nvSpPr>
          <p:cNvPr id="4" name="文本框 3"/>
          <p:cNvSpPr txBox="1"/>
          <p:nvPr/>
        </p:nvSpPr>
        <p:spPr>
          <a:xfrm>
            <a:off x="204555" y="550846"/>
            <a:ext cx="1744461"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cs typeface="方正兰亭黑简体" panose="02000000000000000000" charset="-122"/>
              </a:rPr>
              <a:t>开发</a:t>
            </a:r>
            <a:r>
              <a:rPr lang="zh-CN" altLang="en-US" sz="2200" dirty="0">
                <a:solidFill>
                  <a:schemeClr val="bg1"/>
                </a:solidFill>
                <a:latin typeface="方正兰亭黑简体" panose="02000000000000000000" charset="-122"/>
                <a:ea typeface="方正兰亭黑简体" panose="02000000000000000000" charset="-122"/>
                <a:cs typeface="方正兰亭黑简体" panose="02000000000000000000" charset="-122"/>
              </a:rPr>
              <a:t>流程</a:t>
            </a:r>
          </a:p>
        </p:txBody>
      </p:sp>
      <p:sp>
        <p:nvSpPr>
          <p:cNvPr id="2" name="文本框 1"/>
          <p:cNvSpPr txBox="1"/>
          <p:nvPr/>
        </p:nvSpPr>
        <p:spPr>
          <a:xfrm>
            <a:off x="5459243" y="937916"/>
            <a:ext cx="2202979" cy="501324"/>
          </a:xfrm>
          <a:prstGeom prst="rect">
            <a:avLst/>
          </a:prstGeom>
          <a:noFill/>
        </p:spPr>
        <p:txBody>
          <a:bodyPr wrap="none" lIns="100237" tIns="50118" rIns="100237" bIns="50118" rtlCol="0">
            <a:spAutoFit/>
          </a:bodyPr>
          <a:lstStyle/>
          <a:p>
            <a:r>
              <a:rPr kumimoji="1" lang="zh-CN" altLang="en-US" sz="2600" dirty="0" smtClean="0">
                <a:latin typeface="微软雅黑" panose="020B0503020204020204" charset="-122"/>
                <a:ea typeface="微软雅黑" panose="020B0503020204020204" charset="-122"/>
                <a:cs typeface="微软雅黑" panose="020B0503020204020204" charset="-122"/>
              </a:rPr>
              <a:t>项目开发流程</a:t>
            </a:r>
            <a:endParaRPr kumimoji="1" lang="zh-CN" altLang="en-US" sz="2600" dirty="0">
              <a:latin typeface="微软雅黑" panose="020B0503020204020204" charset="-122"/>
              <a:ea typeface="微软雅黑" panose="020B0503020204020204" charset="-122"/>
              <a:cs typeface="微软雅黑" panose="020B0503020204020204" charset="-122"/>
            </a:endParaRPr>
          </a:p>
        </p:txBody>
      </p:sp>
      <p:pic>
        <p:nvPicPr>
          <p:cNvPr id="18" name="图片 80" descr="17"/>
          <p:cNvPicPr>
            <a:picLocks noChangeAspect="1" noChangeArrowheads="1"/>
          </p:cNvPicPr>
          <p:nvPr/>
        </p:nvPicPr>
        <p:blipFill>
          <a:blip r:embed="rId12" cstate="print">
            <a:extLst>
              <a:ext uri="{28A0092B-C50C-407E-A947-70E740481C1C}">
                <a14:useLocalDpi xmlns:a14="http://schemas.microsoft.com/office/drawing/2010/main" xmlns="" val="0"/>
              </a:ext>
            </a:extLst>
          </a:blip>
          <a:srcRect l="19508" t="36581" r="77367" b="51225"/>
          <a:stretch>
            <a:fillRect/>
          </a:stretch>
        </p:blipFill>
        <p:spPr bwMode="auto">
          <a:xfrm>
            <a:off x="3811999" y="4345259"/>
            <a:ext cx="197457" cy="267708"/>
          </a:xfrm>
          <a:prstGeom prst="rect">
            <a:avLst/>
          </a:prstGeom>
          <a:noFill/>
          <a:ln>
            <a:noFill/>
          </a:ln>
        </p:spPr>
      </p:pic>
      <p:pic>
        <p:nvPicPr>
          <p:cNvPr id="19" name="图片 80" descr="17"/>
          <p:cNvPicPr>
            <a:picLocks noChangeAspect="1" noChangeArrowheads="1"/>
          </p:cNvPicPr>
          <p:nvPr/>
        </p:nvPicPr>
        <p:blipFill>
          <a:blip r:embed="rId12" cstate="print">
            <a:extLst>
              <a:ext uri="{28A0092B-C50C-407E-A947-70E740481C1C}">
                <a14:useLocalDpi xmlns:a14="http://schemas.microsoft.com/office/drawing/2010/main" xmlns="" val="0"/>
              </a:ext>
            </a:extLst>
          </a:blip>
          <a:srcRect l="19508" t="36581" r="77367" b="51225"/>
          <a:stretch>
            <a:fillRect/>
          </a:stretch>
        </p:blipFill>
        <p:spPr bwMode="auto">
          <a:xfrm>
            <a:off x="5145930" y="4345259"/>
            <a:ext cx="197457" cy="267708"/>
          </a:xfrm>
          <a:prstGeom prst="rect">
            <a:avLst/>
          </a:prstGeom>
          <a:noFill/>
          <a:ln>
            <a:noFill/>
          </a:ln>
        </p:spPr>
      </p:pic>
      <p:pic>
        <p:nvPicPr>
          <p:cNvPr id="20" name="图片 80" descr="17"/>
          <p:cNvPicPr>
            <a:picLocks noChangeAspect="1" noChangeArrowheads="1"/>
          </p:cNvPicPr>
          <p:nvPr/>
        </p:nvPicPr>
        <p:blipFill>
          <a:blip r:embed="rId12" cstate="print">
            <a:extLst>
              <a:ext uri="{28A0092B-C50C-407E-A947-70E740481C1C}">
                <a14:useLocalDpi xmlns:a14="http://schemas.microsoft.com/office/drawing/2010/main" xmlns="" val="0"/>
              </a:ext>
            </a:extLst>
          </a:blip>
          <a:srcRect l="19508" t="36581" r="77367" b="51225"/>
          <a:stretch>
            <a:fillRect/>
          </a:stretch>
        </p:blipFill>
        <p:spPr bwMode="auto">
          <a:xfrm>
            <a:off x="6471084" y="4345992"/>
            <a:ext cx="197457" cy="267708"/>
          </a:xfrm>
          <a:prstGeom prst="rect">
            <a:avLst/>
          </a:prstGeom>
          <a:noFill/>
          <a:ln>
            <a:noFill/>
          </a:ln>
        </p:spPr>
      </p:pic>
      <p:pic>
        <p:nvPicPr>
          <p:cNvPr id="21" name="图片 80" descr="17"/>
          <p:cNvPicPr>
            <a:picLocks noChangeAspect="1" noChangeArrowheads="1"/>
          </p:cNvPicPr>
          <p:nvPr/>
        </p:nvPicPr>
        <p:blipFill>
          <a:blip r:embed="rId12" cstate="print">
            <a:extLst>
              <a:ext uri="{28A0092B-C50C-407E-A947-70E740481C1C}">
                <a14:useLocalDpi xmlns:a14="http://schemas.microsoft.com/office/drawing/2010/main" xmlns="" val="0"/>
              </a:ext>
            </a:extLst>
          </a:blip>
          <a:srcRect l="19508" t="36581" r="77367" b="51225"/>
          <a:stretch>
            <a:fillRect/>
          </a:stretch>
        </p:blipFill>
        <p:spPr bwMode="auto">
          <a:xfrm>
            <a:off x="7805688" y="4345992"/>
            <a:ext cx="197457" cy="267708"/>
          </a:xfrm>
          <a:prstGeom prst="rect">
            <a:avLst/>
          </a:prstGeom>
          <a:noFill/>
          <a:ln>
            <a:noFill/>
          </a:ln>
        </p:spPr>
      </p:pic>
      <p:pic>
        <p:nvPicPr>
          <p:cNvPr id="22" name="图片 80" descr="17"/>
          <p:cNvPicPr>
            <a:picLocks noChangeAspect="1" noChangeArrowheads="1"/>
          </p:cNvPicPr>
          <p:nvPr/>
        </p:nvPicPr>
        <p:blipFill>
          <a:blip r:embed="rId12" cstate="print">
            <a:extLst>
              <a:ext uri="{28A0092B-C50C-407E-A947-70E740481C1C}">
                <a14:useLocalDpi xmlns:a14="http://schemas.microsoft.com/office/drawing/2010/main" xmlns="" val="0"/>
              </a:ext>
            </a:extLst>
          </a:blip>
          <a:srcRect l="19508" t="36581" r="77367" b="51225"/>
          <a:stretch>
            <a:fillRect/>
          </a:stretch>
        </p:blipFill>
        <p:spPr bwMode="auto">
          <a:xfrm>
            <a:off x="9149745" y="4346726"/>
            <a:ext cx="197457" cy="267708"/>
          </a:xfrm>
          <a:prstGeom prst="rect">
            <a:avLst/>
          </a:prstGeom>
          <a:noFill/>
          <a:ln>
            <a:noFill/>
          </a:ln>
        </p:spPr>
      </p:pic>
      <p:pic>
        <p:nvPicPr>
          <p:cNvPr id="23" name="图片 80" descr="17"/>
          <p:cNvPicPr>
            <a:picLocks noChangeAspect="1" noChangeArrowheads="1"/>
          </p:cNvPicPr>
          <p:nvPr/>
        </p:nvPicPr>
        <p:blipFill>
          <a:blip r:embed="rId12" cstate="print">
            <a:extLst>
              <a:ext uri="{28A0092B-C50C-407E-A947-70E740481C1C}">
                <a14:useLocalDpi xmlns:a14="http://schemas.microsoft.com/office/drawing/2010/main" xmlns="" val="0"/>
              </a:ext>
            </a:extLst>
          </a:blip>
          <a:srcRect l="19508" t="36581" r="77367" b="51225"/>
          <a:stretch>
            <a:fillRect/>
          </a:stretch>
        </p:blipFill>
        <p:spPr bwMode="auto">
          <a:xfrm>
            <a:off x="10477598" y="4346726"/>
            <a:ext cx="197457" cy="267708"/>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3880" y="368209"/>
            <a:ext cx="1822097" cy="439769"/>
          </a:xfrm>
          <a:prstGeom prst="rect">
            <a:avLst/>
          </a:prstGeom>
          <a:noFill/>
        </p:spPr>
        <p:txBody>
          <a:bodyPr wrap="square" lIns="100237" tIns="50118" rIns="100237" bIns="50118" rtlCol="0">
            <a:spAutoFit/>
          </a:bodyPr>
          <a:lstStyle/>
          <a:p>
            <a:pPr algn="ctr"/>
            <a:r>
              <a:rPr lang="zh-CN" altLang="en-US" sz="2200" dirty="0">
                <a:latin typeface="方正兰亭黑简体" charset="0"/>
                <a:ea typeface="方正兰亭黑简体" charset="0"/>
              </a:rPr>
              <a:t>客户案例</a:t>
            </a:r>
          </a:p>
        </p:txBody>
      </p:sp>
      <p:sp>
        <p:nvSpPr>
          <p:cNvPr id="8" name="矩形 7"/>
          <p:cNvSpPr/>
          <p:nvPr/>
        </p:nvSpPr>
        <p:spPr>
          <a:xfrm>
            <a:off x="24304" y="44010"/>
            <a:ext cx="2501249" cy="1199246"/>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p>
        </p:txBody>
      </p:sp>
      <p:pic>
        <p:nvPicPr>
          <p:cNvPr id="13" name="Picture 2" descr="C:\Users\123\Desktop\矩形-6@3x.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182" y="239426"/>
            <a:ext cx="2185977" cy="683718"/>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文本框 10"/>
          <p:cNvSpPr txBox="1"/>
          <p:nvPr/>
        </p:nvSpPr>
        <p:spPr>
          <a:xfrm>
            <a:off x="255864" y="353539"/>
            <a:ext cx="1822097"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charset="0"/>
                <a:ea typeface="方正兰亭黑简体" charset="0"/>
              </a:rPr>
              <a:t>项目管理</a:t>
            </a:r>
            <a:endParaRPr lang="zh-CN" altLang="zh-CN" sz="2200" dirty="0">
              <a:solidFill>
                <a:schemeClr val="bg1"/>
              </a:solidFill>
              <a:latin typeface="方正兰亭黑简体" charset="0"/>
              <a:ea typeface="方正兰亭黑简体" charset="0"/>
            </a:endParaRPr>
          </a:p>
        </p:txBody>
      </p:sp>
      <p:pic>
        <p:nvPicPr>
          <p:cNvPr id="31" name="图片 30" descr="形状-5-拷贝@2x"/>
          <p:cNvPicPr>
            <a:picLocks noChangeAspect="1"/>
          </p:cNvPicPr>
          <p:nvPr/>
        </p:nvPicPr>
        <p:blipFill>
          <a:blip r:embed="rId3" cstate="print"/>
          <a:stretch>
            <a:fillRect/>
          </a:stretch>
        </p:blipFill>
        <p:spPr>
          <a:xfrm>
            <a:off x="166075" y="434957"/>
            <a:ext cx="330799" cy="275056"/>
          </a:xfrm>
          <a:prstGeom prst="rect">
            <a:avLst/>
          </a:prstGeom>
        </p:spPr>
      </p:pic>
      <p:pic>
        <p:nvPicPr>
          <p:cNvPr id="19" name="Picture 18" descr="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7191" y="2823913"/>
            <a:ext cx="962627" cy="10439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463980" y="2823490"/>
            <a:ext cx="964362" cy="10458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20" descr="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089111" y="2823910"/>
            <a:ext cx="962628" cy="10439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21" descr="4"/>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3245448" y="4542710"/>
            <a:ext cx="959158" cy="10439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2" descr="5"/>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771439" y="4506032"/>
            <a:ext cx="964362" cy="10439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副标题 3074"/>
          <p:cNvSpPr>
            <a:spLocks noGrp="1" noChangeArrowheads="1"/>
          </p:cNvSpPr>
          <p:nvPr/>
        </p:nvSpPr>
        <p:spPr bwMode="auto">
          <a:xfrm>
            <a:off x="4979485" y="1466353"/>
            <a:ext cx="3213480" cy="350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237" tIns="50118" rIns="100237" bIns="50118"/>
          <a:lstStyle/>
          <a:p>
            <a:pPr indent="-292357">
              <a:buClr>
                <a:srgbClr val="595959"/>
              </a:buClr>
              <a:buFont typeface="Wingdings" panose="05000000000000000000" charset="0"/>
              <a:buChar char="u"/>
            </a:pPr>
            <a:r>
              <a:rPr lang="zh-CN" altLang="en-US" sz="2200"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针对项目组建研发团队</a:t>
            </a:r>
            <a:endParaRPr lang="en-US" altLang="zh-CN" sz="2200"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pPr indent="-292357">
              <a:buClr>
                <a:srgbClr val="595959"/>
              </a:buClr>
              <a:buFont typeface="Wingdings" panose="05000000000000000000" charset="0"/>
              <a:buChar char="u"/>
            </a:pPr>
            <a:endParaRPr lang="zh-CN" altLang="en-US" sz="2200"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25" name="副标题 3074"/>
          <p:cNvSpPr>
            <a:spLocks noGrp="1" noChangeArrowheads="1"/>
          </p:cNvSpPr>
          <p:nvPr/>
        </p:nvSpPr>
        <p:spPr bwMode="auto">
          <a:xfrm>
            <a:off x="10257088" y="4025583"/>
            <a:ext cx="462444" cy="386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237" tIns="50118" rIns="100237" bIns="50118"/>
          <a:lstStyle/>
          <a:p>
            <a:pPr>
              <a:buClr>
                <a:srgbClr val="595959"/>
              </a:buClr>
              <a:buFont typeface="Wingdings" panose="05000000000000000000" charset="0"/>
              <a:buNone/>
            </a:pPr>
            <a:r>
              <a:rPr lang="en-US" altLang="zh-CN" sz="1900" b="1" dirty="0">
                <a:solidFill>
                  <a:srgbClr val="BFBFBF"/>
                </a:solidFill>
                <a:latin typeface="微软雅黑" panose="020B0503020204020204" charset="-122"/>
                <a:ea typeface="微软雅黑" panose="020B0503020204020204" charset="-122"/>
                <a:cs typeface="微软雅黑" panose="020B0503020204020204" charset="-122"/>
              </a:rPr>
              <a:t>+</a:t>
            </a:r>
            <a:endParaRPr lang="en-US" altLang="zh-CN" sz="2900" b="1" dirty="0">
              <a:solidFill>
                <a:srgbClr val="BFBFBF"/>
              </a:solidFill>
              <a:latin typeface="微软雅黑" panose="020B0503020204020204" charset="-122"/>
              <a:ea typeface="微软雅黑" panose="020B0503020204020204" charset="-122"/>
              <a:cs typeface="微软雅黑" panose="020B0503020204020204" charset="-122"/>
            </a:endParaRPr>
          </a:p>
          <a:p>
            <a:pPr>
              <a:buClr>
                <a:srgbClr val="595959"/>
              </a:buClr>
            </a:pPr>
            <a:r>
              <a:rPr lang="zh-CN" altLang="en-US" sz="2900" dirty="0">
                <a:solidFill>
                  <a:srgbClr val="BFBFBF"/>
                </a:solidFill>
                <a:latin typeface="微软雅黑" panose="020B0503020204020204" charset="-122"/>
                <a:ea typeface="微软雅黑" panose="020B0503020204020204" charset="-122"/>
                <a:cs typeface="微软雅黑" panose="020B0503020204020204" charset="-122"/>
              </a:rPr>
              <a:t>                    </a:t>
            </a:r>
          </a:p>
        </p:txBody>
      </p:sp>
      <p:pic>
        <p:nvPicPr>
          <p:cNvPr id="26" name="图片 7" descr="23"/>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565945" y="3943066"/>
            <a:ext cx="1068348" cy="634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图片 8" descr="24"/>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6437704" y="4940604"/>
            <a:ext cx="1070035" cy="634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图片 9" descr="25"/>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7811534" y="3943066"/>
            <a:ext cx="1070035" cy="634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图片 10" descr="26"/>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6437704" y="2943694"/>
            <a:ext cx="1070035" cy="634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图片 11" descr="27"/>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9192115" y="2943694"/>
            <a:ext cx="1068348" cy="634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 name="图片 12" descr="22"/>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9190428" y="3943066"/>
            <a:ext cx="1070035" cy="6326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 name="圆角矩形 32"/>
          <p:cNvSpPr/>
          <p:nvPr/>
        </p:nvSpPr>
        <p:spPr>
          <a:xfrm>
            <a:off x="5134758" y="3693681"/>
            <a:ext cx="629532" cy="577618"/>
          </a:xfrm>
          <a:prstGeom prst="roundRect">
            <a:avLst/>
          </a:prstGeom>
          <a:solidFill>
            <a:srgbClr val="FFB319"/>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r>
              <a:rPr lang="zh-CN" altLang="en-US" sz="1300" dirty="0">
                <a:solidFill>
                  <a:srgbClr val="FFFFFF"/>
                </a:solidFill>
                <a:latin typeface="微软雅黑" panose="020B0503020204020204" charset="-122"/>
                <a:ea typeface="微软雅黑" panose="020B0503020204020204" charset="-122"/>
                <a:cs typeface="微软雅黑" panose="020B0503020204020204" charset="-122"/>
              </a:rPr>
              <a:t>项目</a:t>
            </a:r>
          </a:p>
          <a:p>
            <a:pPr algn="ctr">
              <a:defRPr/>
            </a:pPr>
            <a:r>
              <a:rPr lang="zh-CN" altLang="en-US" sz="1300" dirty="0">
                <a:solidFill>
                  <a:srgbClr val="FFFFFF"/>
                </a:solidFill>
                <a:latin typeface="微软雅黑" panose="020B0503020204020204" charset="-122"/>
                <a:ea typeface="微软雅黑" panose="020B0503020204020204" charset="-122"/>
                <a:cs typeface="微软雅黑" panose="020B0503020204020204" charset="-122"/>
              </a:rPr>
              <a:t>经理</a:t>
            </a:r>
          </a:p>
        </p:txBody>
      </p:sp>
      <p:pic>
        <p:nvPicPr>
          <p:cNvPr id="34" name="图片 15" descr="17"/>
          <p:cNvPicPr>
            <a:picLocks noChangeAspect="1" noChangeArrowheads="1"/>
          </p:cNvPicPr>
          <p:nvPr/>
        </p:nvPicPr>
        <p:blipFill>
          <a:blip r:embed="rId15" cstate="print">
            <a:extLst>
              <a:ext uri="{28A0092B-C50C-407E-A947-70E740481C1C}">
                <a14:useLocalDpi xmlns="" xmlns:a14="http://schemas.microsoft.com/office/drawing/2010/main" val="0"/>
              </a:ext>
            </a:extLst>
          </a:blip>
          <a:srcRect l="19508" t="36581" r="77367" b="51225"/>
          <a:stretch>
            <a:fillRect/>
          </a:stretch>
        </p:blipFill>
        <p:spPr bwMode="auto">
          <a:xfrm>
            <a:off x="7583687" y="3193079"/>
            <a:ext cx="135020" cy="18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 name="图片 17" descr="17"/>
          <p:cNvPicPr>
            <a:picLocks noChangeAspect="1" noChangeArrowheads="1"/>
          </p:cNvPicPr>
          <p:nvPr/>
        </p:nvPicPr>
        <p:blipFill>
          <a:blip r:embed="rId16" cstate="print">
            <a:extLst>
              <a:ext uri="{28A0092B-C50C-407E-A947-70E740481C1C}">
                <a14:useLocalDpi xmlns="" xmlns:a14="http://schemas.microsoft.com/office/drawing/2010/main" val="0"/>
              </a:ext>
            </a:extLst>
          </a:blip>
          <a:srcRect l="19508" t="36581" r="77367" b="51225"/>
          <a:stretch>
            <a:fillRect/>
          </a:stretch>
        </p:blipFill>
        <p:spPr bwMode="auto">
          <a:xfrm>
            <a:off x="7585375" y="5131310"/>
            <a:ext cx="136708" cy="1852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 name="图片 76" descr="iconfont-weibiaoti1svg02"/>
          <p:cNvPicPr>
            <a:picLocks noChangeAspect="1" noChangeArrowheads="1"/>
          </p:cNvPicPr>
          <p:nvPr/>
        </p:nvPicPr>
        <p:blipFill>
          <a:blip r:embed="rId17" cstate="print">
            <a:extLst>
              <a:ext uri="{28A0092B-C50C-407E-A947-70E740481C1C}">
                <a14:useLocalDpi xmlns="" xmlns:a14="http://schemas.microsoft.com/office/drawing/2010/main" val="0"/>
              </a:ext>
            </a:extLst>
          </a:blip>
          <a:srcRect/>
          <a:stretch>
            <a:fillRect/>
          </a:stretch>
        </p:blipFill>
        <p:spPr bwMode="auto">
          <a:xfrm>
            <a:off x="8046132" y="4940604"/>
            <a:ext cx="631219" cy="480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7" name="直接箭头连接符 18"/>
          <p:cNvCxnSpPr>
            <a:stCxn id="33" idx="3"/>
            <a:endCxn id="29" idx="1"/>
          </p:cNvCxnSpPr>
          <p:nvPr/>
        </p:nvCxnSpPr>
        <p:spPr>
          <a:xfrm flipV="1">
            <a:off x="5765978" y="3260926"/>
            <a:ext cx="671725" cy="72248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19"/>
          <p:cNvCxnSpPr/>
          <p:nvPr/>
        </p:nvCxnSpPr>
        <p:spPr>
          <a:xfrm>
            <a:off x="5821674" y="4025582"/>
            <a:ext cx="612654" cy="23288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20"/>
          <p:cNvCxnSpPr>
            <a:stCxn id="33" idx="3"/>
          </p:cNvCxnSpPr>
          <p:nvPr/>
        </p:nvCxnSpPr>
        <p:spPr>
          <a:xfrm>
            <a:off x="5765978" y="3983407"/>
            <a:ext cx="744299" cy="1289097"/>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0" name="副标题 3074"/>
          <p:cNvSpPr>
            <a:spLocks noGrp="1" noChangeArrowheads="1"/>
          </p:cNvSpPr>
          <p:nvPr/>
        </p:nvSpPr>
        <p:spPr bwMode="auto">
          <a:xfrm>
            <a:off x="8883257" y="4025582"/>
            <a:ext cx="381432" cy="4272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237" tIns="50118" rIns="100237" bIns="50118"/>
          <a:lstStyle/>
          <a:p>
            <a:pPr>
              <a:buClr>
                <a:srgbClr val="595959"/>
              </a:buClr>
              <a:buFont typeface="Wingdings" panose="05000000000000000000" charset="0"/>
              <a:buNone/>
            </a:pPr>
            <a:r>
              <a:rPr lang="en-US" altLang="zh-CN" sz="1900" b="1" dirty="0">
                <a:solidFill>
                  <a:srgbClr val="BFBFBF"/>
                </a:solidFill>
                <a:latin typeface="微软雅黑" panose="020B0503020204020204" charset="-122"/>
                <a:ea typeface="微软雅黑" panose="020B0503020204020204" charset="-122"/>
                <a:cs typeface="微软雅黑" panose="020B0503020204020204" charset="-122"/>
              </a:rPr>
              <a:t>+</a:t>
            </a:r>
          </a:p>
          <a:p>
            <a:pPr>
              <a:buClr>
                <a:srgbClr val="595959"/>
              </a:buClr>
              <a:buFont typeface="Wingdings" panose="05000000000000000000" charset="0"/>
              <a:buNone/>
            </a:pPr>
            <a:endParaRPr lang="en-US" altLang="zh-CN" sz="1900" b="1" dirty="0">
              <a:solidFill>
                <a:srgbClr val="BFBFBF"/>
              </a:solidFill>
              <a:latin typeface="微软雅黑" panose="020B0503020204020204" charset="-122"/>
              <a:ea typeface="微软雅黑" panose="020B0503020204020204" charset="-122"/>
              <a:cs typeface="微软雅黑" panose="020B0503020204020204" charset="-122"/>
            </a:endParaRPr>
          </a:p>
          <a:p>
            <a:pPr>
              <a:buClr>
                <a:srgbClr val="595959"/>
              </a:buClr>
              <a:buFont typeface="Wingdings" panose="05000000000000000000" charset="0"/>
              <a:buNone/>
            </a:pPr>
            <a:endParaRPr lang="en-US" altLang="zh-CN" sz="2900" b="1" dirty="0">
              <a:solidFill>
                <a:srgbClr val="BFBFBF"/>
              </a:solidFill>
              <a:latin typeface="微软雅黑" panose="020B0503020204020204" charset="-122"/>
              <a:ea typeface="微软雅黑" panose="020B0503020204020204" charset="-122"/>
              <a:cs typeface="微软雅黑" panose="020B0503020204020204" charset="-122"/>
            </a:endParaRPr>
          </a:p>
          <a:p>
            <a:pPr>
              <a:buClr>
                <a:srgbClr val="595959"/>
              </a:buClr>
            </a:pPr>
            <a:r>
              <a:rPr lang="zh-CN" altLang="en-US" sz="2900" dirty="0">
                <a:solidFill>
                  <a:srgbClr val="BFBFBF"/>
                </a:solidFill>
                <a:latin typeface="微软雅黑" panose="020B0503020204020204" charset="-122"/>
                <a:ea typeface="微软雅黑" panose="020B0503020204020204" charset="-122"/>
                <a:cs typeface="微软雅黑" panose="020B0503020204020204" charset="-122"/>
              </a:rPr>
              <a:t>                       </a:t>
            </a:r>
          </a:p>
          <a:p>
            <a:pPr>
              <a:buClr>
                <a:srgbClr val="595959"/>
              </a:buClr>
            </a:pPr>
            <a:r>
              <a:rPr lang="zh-CN" altLang="en-US" sz="2900" dirty="0">
                <a:solidFill>
                  <a:srgbClr val="BFBFBF"/>
                </a:solidFill>
                <a:latin typeface="微软雅黑" panose="020B0503020204020204" charset="-122"/>
                <a:ea typeface="微软雅黑" panose="020B0503020204020204" charset="-122"/>
                <a:cs typeface="微软雅黑" panose="020B0503020204020204" charset="-122"/>
              </a:rPr>
              <a:t>                        </a:t>
            </a:r>
          </a:p>
        </p:txBody>
      </p:sp>
      <p:sp>
        <p:nvSpPr>
          <p:cNvPr id="41" name="圆角矩形 40"/>
          <p:cNvSpPr/>
          <p:nvPr/>
        </p:nvSpPr>
        <p:spPr>
          <a:xfrm>
            <a:off x="5134758" y="4526185"/>
            <a:ext cx="629532" cy="577618"/>
          </a:xfrm>
          <a:prstGeom prst="roundRect">
            <a:avLst/>
          </a:prstGeom>
          <a:solidFill>
            <a:srgbClr val="FFB319"/>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r>
              <a:rPr lang="zh-CN" altLang="en-US" sz="1300" dirty="0">
                <a:solidFill>
                  <a:srgbClr val="FFFFFF"/>
                </a:solidFill>
                <a:latin typeface="微软雅黑" panose="020B0503020204020204" charset="-122"/>
                <a:ea typeface="微软雅黑" panose="020B0503020204020204" charset="-122"/>
                <a:cs typeface="微软雅黑" panose="020B0503020204020204" charset="-122"/>
              </a:rPr>
              <a:t>监管小组</a:t>
            </a:r>
          </a:p>
        </p:txBody>
      </p:sp>
      <p:cxnSp>
        <p:nvCxnSpPr>
          <p:cNvPr id="42" name="直接箭头连接符 7"/>
          <p:cNvCxnSpPr>
            <a:stCxn id="41" idx="3"/>
            <a:endCxn id="29" idx="1"/>
          </p:cNvCxnSpPr>
          <p:nvPr/>
        </p:nvCxnSpPr>
        <p:spPr>
          <a:xfrm flipV="1">
            <a:off x="5765978" y="3260926"/>
            <a:ext cx="671725" cy="155498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8"/>
          <p:cNvCxnSpPr>
            <a:stCxn id="41" idx="3"/>
            <a:endCxn id="51" idx="1"/>
          </p:cNvCxnSpPr>
          <p:nvPr/>
        </p:nvCxnSpPr>
        <p:spPr>
          <a:xfrm flipV="1">
            <a:off x="5765978" y="4258464"/>
            <a:ext cx="668350" cy="55744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9"/>
          <p:cNvCxnSpPr>
            <a:stCxn id="41" idx="3"/>
          </p:cNvCxnSpPr>
          <p:nvPr/>
        </p:nvCxnSpPr>
        <p:spPr>
          <a:xfrm>
            <a:off x="5765978" y="4815912"/>
            <a:ext cx="744299" cy="45659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5" name="副标题 3074"/>
          <p:cNvSpPr>
            <a:spLocks noGrp="1" noChangeArrowheads="1"/>
          </p:cNvSpPr>
          <p:nvPr/>
        </p:nvSpPr>
        <p:spPr bwMode="auto">
          <a:xfrm>
            <a:off x="6436016" y="2776826"/>
            <a:ext cx="1216869" cy="227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237" tIns="50118" rIns="100237" bIns="50118"/>
          <a:lstStyle/>
          <a:p>
            <a:pPr>
              <a:buClr>
                <a:srgbClr val="FFB319"/>
              </a:buClr>
              <a:buFont typeface="Wingdings" panose="05000000000000000000" charset="0"/>
              <a:buNone/>
            </a:pPr>
            <a:r>
              <a:rPr lang="zh-CN" altLang="en-US" sz="900" b="1"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设计阶段</a:t>
            </a:r>
          </a:p>
        </p:txBody>
      </p:sp>
      <p:sp>
        <p:nvSpPr>
          <p:cNvPr id="46" name="副标题 3074"/>
          <p:cNvSpPr>
            <a:spLocks noGrp="1" noChangeArrowheads="1"/>
          </p:cNvSpPr>
          <p:nvPr/>
        </p:nvSpPr>
        <p:spPr bwMode="auto">
          <a:xfrm>
            <a:off x="6436016" y="3763362"/>
            <a:ext cx="1216869" cy="227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237" tIns="50118" rIns="100237" bIns="50118"/>
          <a:lstStyle/>
          <a:p>
            <a:pPr>
              <a:buClr>
                <a:srgbClr val="FFB319"/>
              </a:buClr>
              <a:buFont typeface="Wingdings" panose="05000000000000000000" charset="0"/>
              <a:buNone/>
            </a:pPr>
            <a:r>
              <a:rPr lang="zh-CN" altLang="en-US" sz="900" b="1"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研发阶段</a:t>
            </a:r>
          </a:p>
        </p:txBody>
      </p:sp>
      <p:sp>
        <p:nvSpPr>
          <p:cNvPr id="47" name="副标题 3074"/>
          <p:cNvSpPr>
            <a:spLocks noGrp="1" noChangeArrowheads="1"/>
          </p:cNvSpPr>
          <p:nvPr/>
        </p:nvSpPr>
        <p:spPr bwMode="auto">
          <a:xfrm>
            <a:off x="6436016" y="4764567"/>
            <a:ext cx="1216869" cy="227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237" tIns="50118" rIns="100237" bIns="50118"/>
          <a:lstStyle/>
          <a:p>
            <a:pPr>
              <a:buClr>
                <a:srgbClr val="FFB319"/>
              </a:buClr>
              <a:buFont typeface="Wingdings" panose="05000000000000000000" charset="0"/>
              <a:buNone/>
            </a:pPr>
            <a:r>
              <a:rPr lang="zh-CN" altLang="en-US" sz="900" b="1" dirty="0">
                <a:solidFill>
                  <a:srgbClr val="595959"/>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测试上线</a:t>
            </a:r>
          </a:p>
        </p:txBody>
      </p:sp>
      <p:pic>
        <p:nvPicPr>
          <p:cNvPr id="48" name="图片 10" descr="图片3"/>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a:off x="7813222" y="2943693"/>
            <a:ext cx="1076786" cy="638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 name="图片 15" descr="17"/>
          <p:cNvPicPr>
            <a:picLocks noChangeAspect="1" noChangeArrowheads="1"/>
          </p:cNvPicPr>
          <p:nvPr/>
        </p:nvPicPr>
        <p:blipFill>
          <a:blip r:embed="rId15" cstate="print">
            <a:extLst>
              <a:ext uri="{28A0092B-C50C-407E-A947-70E740481C1C}">
                <a14:useLocalDpi xmlns="" xmlns:a14="http://schemas.microsoft.com/office/drawing/2010/main" val="0"/>
              </a:ext>
            </a:extLst>
          </a:blip>
          <a:srcRect l="19508" t="36581" r="77367" b="51225"/>
          <a:stretch>
            <a:fillRect/>
          </a:stretch>
        </p:blipFill>
        <p:spPr bwMode="auto">
          <a:xfrm>
            <a:off x="8984522" y="3193079"/>
            <a:ext cx="135020" cy="18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 name="图片 5" descr="JIA"/>
          <p:cNvPicPr>
            <a:picLocks noChangeAspect="1" noChangeArrowheads="1"/>
          </p:cNvPicPr>
          <p:nvPr/>
        </p:nvPicPr>
        <p:blipFill>
          <a:blip r:embed="rId19" cstate="print">
            <a:extLst>
              <a:ext uri="{28A0092B-C50C-407E-A947-70E740481C1C}">
                <a14:useLocalDpi xmlns="" xmlns:a14="http://schemas.microsoft.com/office/drawing/2010/main" val="0"/>
              </a:ext>
            </a:extLst>
          </a:blip>
          <a:srcRect/>
          <a:stretch>
            <a:fillRect/>
          </a:stretch>
        </p:blipFill>
        <p:spPr bwMode="auto">
          <a:xfrm>
            <a:off x="6434328" y="3944899"/>
            <a:ext cx="1059908" cy="6271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 name="副标题 3074"/>
          <p:cNvSpPr>
            <a:spLocks noGrp="1" noChangeArrowheads="1"/>
          </p:cNvSpPr>
          <p:nvPr/>
        </p:nvSpPr>
        <p:spPr bwMode="auto">
          <a:xfrm>
            <a:off x="7473983" y="4025582"/>
            <a:ext cx="381432" cy="4272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237" tIns="50118" rIns="100237" bIns="50118"/>
          <a:lstStyle/>
          <a:p>
            <a:pPr>
              <a:buClr>
                <a:srgbClr val="595959"/>
              </a:buClr>
              <a:buFont typeface="Wingdings" panose="05000000000000000000" charset="0"/>
              <a:buNone/>
            </a:pPr>
            <a:r>
              <a:rPr lang="en-US" altLang="zh-CN" sz="1900" b="1" dirty="0">
                <a:solidFill>
                  <a:srgbClr val="BFBFBF"/>
                </a:solidFill>
                <a:latin typeface="微软雅黑" panose="020B0503020204020204" charset="-122"/>
                <a:ea typeface="微软雅黑" panose="020B0503020204020204" charset="-122"/>
                <a:cs typeface="微软雅黑" panose="020B0503020204020204" charset="-122"/>
              </a:rPr>
              <a:t>+</a:t>
            </a:r>
          </a:p>
          <a:p>
            <a:pPr>
              <a:buClr>
                <a:srgbClr val="595959"/>
              </a:buClr>
              <a:buFont typeface="Wingdings" panose="05000000000000000000" charset="0"/>
              <a:buNone/>
            </a:pPr>
            <a:endParaRPr lang="en-US" altLang="zh-CN" sz="1900" b="1" dirty="0">
              <a:solidFill>
                <a:srgbClr val="BFBFBF"/>
              </a:solidFill>
              <a:latin typeface="微软雅黑" panose="020B0503020204020204" charset="-122"/>
              <a:ea typeface="微软雅黑" panose="020B0503020204020204" charset="-122"/>
              <a:cs typeface="微软雅黑" panose="020B0503020204020204" charset="-122"/>
            </a:endParaRPr>
          </a:p>
          <a:p>
            <a:pPr>
              <a:buClr>
                <a:srgbClr val="595959"/>
              </a:buClr>
              <a:buFont typeface="Wingdings" panose="05000000000000000000" charset="0"/>
              <a:buNone/>
            </a:pPr>
            <a:endParaRPr lang="en-US" altLang="zh-CN" sz="2900" b="1" dirty="0">
              <a:solidFill>
                <a:srgbClr val="BFBFBF"/>
              </a:solidFill>
              <a:latin typeface="微软雅黑" panose="020B0503020204020204" charset="-122"/>
              <a:ea typeface="微软雅黑" panose="020B0503020204020204" charset="-122"/>
              <a:cs typeface="微软雅黑" panose="020B0503020204020204" charset="-122"/>
            </a:endParaRPr>
          </a:p>
          <a:p>
            <a:pPr>
              <a:buClr>
                <a:srgbClr val="595959"/>
              </a:buClr>
            </a:pPr>
            <a:r>
              <a:rPr lang="zh-CN" altLang="en-US" sz="2900" dirty="0">
                <a:solidFill>
                  <a:srgbClr val="BFBFBF"/>
                </a:solidFill>
                <a:latin typeface="微软雅黑" panose="020B0503020204020204" charset="-122"/>
                <a:ea typeface="微软雅黑" panose="020B0503020204020204" charset="-122"/>
                <a:cs typeface="微软雅黑" panose="020B0503020204020204" charset="-122"/>
              </a:rPr>
              <a:t>                       </a:t>
            </a:r>
          </a:p>
          <a:p>
            <a:pPr>
              <a:buClr>
                <a:srgbClr val="595959"/>
              </a:buClr>
            </a:pPr>
            <a:r>
              <a:rPr lang="zh-CN" altLang="en-US" sz="2900" dirty="0">
                <a:solidFill>
                  <a:srgbClr val="BFBFBF"/>
                </a:solidFill>
                <a:latin typeface="微软雅黑" panose="020B0503020204020204" charset="-122"/>
                <a:ea typeface="微软雅黑" panose="020B0503020204020204" charset="-122"/>
                <a:cs typeface="微软雅黑" panose="020B0503020204020204" charset="-122"/>
              </a:rPr>
              <a:t>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Users\123\Desktop\矩形-6@3x.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241" y="239621"/>
            <a:ext cx="2185863" cy="683682"/>
          </a:xfrm>
          <a:prstGeom prst="rect">
            <a:avLst/>
          </a:prstGeom>
          <a:noFill/>
        </p:spPr>
      </p:pic>
      <p:sp>
        <p:nvSpPr>
          <p:cNvPr id="15" name="文本框 14"/>
          <p:cNvSpPr txBox="1"/>
          <p:nvPr/>
        </p:nvSpPr>
        <p:spPr>
          <a:xfrm>
            <a:off x="133926" y="352260"/>
            <a:ext cx="1822003"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人员安排</a:t>
            </a:r>
          </a:p>
        </p:txBody>
      </p:sp>
      <p:sp>
        <p:nvSpPr>
          <p:cNvPr id="5" name="文本框 4"/>
          <p:cNvSpPr txBox="1"/>
          <p:nvPr/>
        </p:nvSpPr>
        <p:spPr>
          <a:xfrm>
            <a:off x="4516666" y="642851"/>
            <a:ext cx="4753559" cy="609046"/>
          </a:xfrm>
          <a:prstGeom prst="rect">
            <a:avLst/>
          </a:prstGeom>
          <a:noFill/>
        </p:spPr>
        <p:txBody>
          <a:bodyPr wrap="square" lIns="100237" tIns="50118" rIns="100237" bIns="50118" rtlCol="0">
            <a:spAutoFit/>
          </a:bodyPr>
          <a:lstStyle/>
          <a:p>
            <a:r>
              <a:rPr lang="zh-CN" altLang="en-US" sz="3300" b="1" dirty="0" smtClean="0"/>
              <a:t>项目组人员</a:t>
            </a:r>
            <a:r>
              <a:rPr lang="zh-CN" altLang="en-US" sz="3300" b="1" dirty="0"/>
              <a:t>安排</a:t>
            </a:r>
          </a:p>
        </p:txBody>
      </p:sp>
      <p:graphicFrame>
        <p:nvGraphicFramePr>
          <p:cNvPr id="12" name="表格 11"/>
          <p:cNvGraphicFramePr/>
          <p:nvPr>
            <p:extLst>
              <p:ext uri="{D42A27DB-BD31-4B8C-83A1-F6EECF244321}">
                <p14:modId xmlns="" xmlns:p14="http://schemas.microsoft.com/office/powerpoint/2010/main" val="2131736640"/>
              </p:ext>
            </p:extLst>
          </p:nvPr>
        </p:nvGraphicFramePr>
        <p:xfrm>
          <a:off x="1510386" y="1624399"/>
          <a:ext cx="9568984" cy="4122361"/>
        </p:xfrm>
        <a:graphic>
          <a:graphicData uri="http://schemas.openxmlformats.org/drawingml/2006/table">
            <a:tbl>
              <a:tblPr firstRow="1" bandRow="1">
                <a:tableStyleId>{5C22544A-7EE6-4342-B048-85BDC9FD1C3A}</a:tableStyleId>
              </a:tblPr>
              <a:tblGrid>
                <a:gridCol w="4784492"/>
                <a:gridCol w="4784492"/>
              </a:tblGrid>
              <a:tr h="422480">
                <a:tc>
                  <a:txBody>
                    <a:bodyPr/>
                    <a:lstStyle/>
                    <a:p>
                      <a:pPr>
                        <a:buNone/>
                      </a:pPr>
                      <a:endParaRPr lang="zh-CN" altLang="en-US" sz="2100" dirty="0"/>
                    </a:p>
                  </a:txBody>
                  <a:tcPr marL="97209" marR="97209" marT="52807" marB="52807"/>
                </a:tc>
                <a:tc>
                  <a:txBody>
                    <a:bodyPr/>
                    <a:lstStyle/>
                    <a:p>
                      <a:pPr>
                        <a:buNone/>
                      </a:pPr>
                      <a:endParaRPr lang="zh-CN" altLang="en-US" sz="2100"/>
                    </a:p>
                  </a:txBody>
                  <a:tcPr marL="97209" marR="97209" marT="52807" marB="52807"/>
                </a:tc>
              </a:tr>
              <a:tr h="528101">
                <a:tc>
                  <a:txBody>
                    <a:bodyPr/>
                    <a:lstStyle/>
                    <a:p>
                      <a:pPr algn="ctr">
                        <a:lnSpc>
                          <a:spcPct val="150000"/>
                        </a:lnSpc>
                        <a:buNone/>
                      </a:pPr>
                      <a:r>
                        <a:rPr lang="zh-CN" altLang="en-US" sz="1800" dirty="0">
                          <a:latin typeface="微软雅黑" panose="020B0503020204020204" charset="-122"/>
                          <a:ea typeface="微软雅黑" panose="020B0503020204020204" charset="-122"/>
                          <a:sym typeface="+mn-ea"/>
                        </a:rPr>
                        <a:t>项目经理 </a:t>
                      </a:r>
                    </a:p>
                  </a:txBody>
                  <a:tcPr marL="97209" marR="97209" marT="52807" marB="52807"/>
                </a:tc>
                <a:tc>
                  <a:txBody>
                    <a:bodyPr/>
                    <a:lstStyle/>
                    <a:p>
                      <a:pPr algn="ctr">
                        <a:lnSpc>
                          <a:spcPct val="150000"/>
                        </a:lnSpc>
                        <a:buNone/>
                      </a:pPr>
                      <a:r>
                        <a:rPr lang="zh-CN" altLang="en-US" sz="1800" dirty="0">
                          <a:latin typeface="微软雅黑" panose="020B0503020204020204" charset="-122"/>
                          <a:ea typeface="微软雅黑" panose="020B0503020204020204" charset="-122"/>
                          <a:sym typeface="+mn-ea"/>
                        </a:rPr>
                        <a:t>1名</a:t>
                      </a:r>
                    </a:p>
                  </a:txBody>
                  <a:tcPr marL="97209" marR="97209" marT="52807" marB="52807"/>
                </a:tc>
              </a:tr>
              <a:tr h="528101">
                <a:tc>
                  <a:txBody>
                    <a:bodyPr/>
                    <a:lstStyle/>
                    <a:p>
                      <a:pPr algn="ctr">
                        <a:lnSpc>
                          <a:spcPct val="150000"/>
                        </a:lnSpc>
                        <a:buNone/>
                      </a:pPr>
                      <a:r>
                        <a:rPr lang="zh-CN" altLang="en-US" sz="1800" dirty="0" smtClean="0">
                          <a:latin typeface="微软雅黑" panose="020B0503020204020204" charset="-122"/>
                          <a:ea typeface="微软雅黑" panose="020B0503020204020204" charset="-122"/>
                          <a:sym typeface="+mn-ea"/>
                        </a:rPr>
                        <a:t>产品经理</a:t>
                      </a:r>
                      <a:endParaRPr lang="zh-CN" altLang="en-US" sz="1800" dirty="0">
                        <a:latin typeface="微软雅黑" panose="020B0503020204020204" charset="-122"/>
                        <a:ea typeface="微软雅黑" panose="020B0503020204020204" charset="-122"/>
                        <a:sym typeface="+mn-ea"/>
                      </a:endParaRPr>
                    </a:p>
                  </a:txBody>
                  <a:tcPr marL="97209" marR="97209" marT="52807" marB="52807"/>
                </a:tc>
                <a:tc>
                  <a:txBody>
                    <a:bodyPr/>
                    <a:lstStyle/>
                    <a:p>
                      <a:pPr algn="ctr">
                        <a:lnSpc>
                          <a:spcPct val="150000"/>
                        </a:lnSpc>
                        <a:buNone/>
                      </a:pPr>
                      <a:r>
                        <a:rPr lang="en-US" altLang="zh-CN" sz="1800" dirty="0" smtClean="0">
                          <a:latin typeface="微软雅黑" panose="020B0503020204020204" charset="-122"/>
                          <a:ea typeface="微软雅黑" panose="020B0503020204020204" charset="-122"/>
                          <a:sym typeface="+mn-ea"/>
                        </a:rPr>
                        <a:t>1</a:t>
                      </a:r>
                      <a:r>
                        <a:rPr lang="zh-CN" altLang="en-US" sz="1800" dirty="0" smtClean="0">
                          <a:latin typeface="微软雅黑" panose="020B0503020204020204" charset="-122"/>
                          <a:ea typeface="微软雅黑" panose="020B0503020204020204" charset="-122"/>
                          <a:sym typeface="+mn-ea"/>
                        </a:rPr>
                        <a:t>名</a:t>
                      </a:r>
                      <a:endParaRPr lang="zh-CN" altLang="en-US" sz="1800" dirty="0">
                        <a:latin typeface="微软雅黑" panose="020B0503020204020204" charset="-122"/>
                        <a:ea typeface="微软雅黑" panose="020B0503020204020204" charset="-122"/>
                        <a:sym typeface="+mn-ea"/>
                      </a:endParaRPr>
                    </a:p>
                  </a:txBody>
                  <a:tcPr marL="97209" marR="97209" marT="52807" marB="52807"/>
                </a:tc>
              </a:tr>
              <a:tr h="528101">
                <a:tc>
                  <a:txBody>
                    <a:bodyPr/>
                    <a:lstStyle/>
                    <a:p>
                      <a:pPr algn="ctr">
                        <a:lnSpc>
                          <a:spcPct val="150000"/>
                        </a:lnSpc>
                        <a:buNone/>
                      </a:pPr>
                      <a:r>
                        <a:rPr lang="en-US" altLang="zh-CN" sz="1800" dirty="0" smtClean="0">
                          <a:latin typeface="微软雅黑" panose="020B0503020204020204" charset="-122"/>
                          <a:ea typeface="微软雅黑" panose="020B0503020204020204" charset="-122"/>
                          <a:sym typeface="+mn-ea"/>
                        </a:rPr>
                        <a:t>UI</a:t>
                      </a:r>
                      <a:r>
                        <a:rPr lang="zh-CN" altLang="en-US" sz="1800" dirty="0" smtClean="0">
                          <a:latin typeface="微软雅黑" panose="020B0503020204020204" charset="-122"/>
                          <a:ea typeface="微软雅黑" panose="020B0503020204020204" charset="-122"/>
                          <a:sym typeface="+mn-ea"/>
                        </a:rPr>
                        <a:t>设计师   </a:t>
                      </a:r>
                      <a:endParaRPr lang="zh-CN" altLang="en-US" sz="1800" dirty="0">
                        <a:latin typeface="微软雅黑" panose="020B0503020204020204" charset="-122"/>
                        <a:ea typeface="微软雅黑" panose="020B0503020204020204" charset="-122"/>
                        <a:sym typeface="+mn-ea"/>
                      </a:endParaRPr>
                    </a:p>
                  </a:txBody>
                  <a:tcPr marL="97209" marR="97209" marT="52807" marB="52807"/>
                </a:tc>
                <a:tc>
                  <a:txBody>
                    <a:bodyPr/>
                    <a:lstStyle/>
                    <a:p>
                      <a:pPr algn="ctr">
                        <a:lnSpc>
                          <a:spcPct val="150000"/>
                        </a:lnSpc>
                        <a:buNone/>
                      </a:pPr>
                      <a:r>
                        <a:rPr lang="en-US" altLang="zh-CN" sz="1800" dirty="0" smtClean="0">
                          <a:latin typeface="微软雅黑" panose="020B0503020204020204" charset="-122"/>
                          <a:ea typeface="微软雅黑" panose="020B0503020204020204" charset="-122"/>
                          <a:sym typeface="+mn-ea"/>
                        </a:rPr>
                        <a:t>1</a:t>
                      </a:r>
                      <a:r>
                        <a:rPr lang="zh-CN" altLang="en-US" sz="1800" dirty="0" smtClean="0">
                          <a:latin typeface="微软雅黑" panose="020B0503020204020204" charset="-122"/>
                          <a:ea typeface="微软雅黑" panose="020B0503020204020204" charset="-122"/>
                          <a:sym typeface="+mn-ea"/>
                        </a:rPr>
                        <a:t>名</a:t>
                      </a:r>
                      <a:endParaRPr lang="zh-CN" altLang="en-US" sz="1800" dirty="0">
                        <a:latin typeface="微软雅黑" panose="020B0503020204020204" charset="-122"/>
                        <a:ea typeface="微软雅黑" panose="020B0503020204020204" charset="-122"/>
                        <a:sym typeface="+mn-ea"/>
                      </a:endParaRPr>
                    </a:p>
                  </a:txBody>
                  <a:tcPr marL="97209" marR="97209" marT="52807" marB="52807"/>
                </a:tc>
              </a:tr>
              <a:tr h="528101">
                <a:tc>
                  <a:txBody>
                    <a:bodyPr/>
                    <a:lstStyle/>
                    <a:p>
                      <a:pPr algn="ctr">
                        <a:lnSpc>
                          <a:spcPct val="150000"/>
                        </a:lnSpc>
                        <a:buNone/>
                      </a:pPr>
                      <a:r>
                        <a:rPr lang="en-US" altLang="zh-CN" sz="1800" dirty="0" smtClean="0">
                          <a:latin typeface="微软雅黑" panose="020B0503020204020204" charset="-122"/>
                          <a:ea typeface="微软雅黑" panose="020B0503020204020204" charset="-122"/>
                          <a:sym typeface="+mn-ea"/>
                        </a:rPr>
                        <a:t>Web</a:t>
                      </a:r>
                      <a:r>
                        <a:rPr lang="zh-CN" altLang="en-US" sz="1800" dirty="0" smtClean="0">
                          <a:latin typeface="微软雅黑" panose="020B0503020204020204" charset="-122"/>
                          <a:ea typeface="微软雅黑" panose="020B0503020204020204" charset="-122"/>
                          <a:sym typeface="+mn-ea"/>
                        </a:rPr>
                        <a:t>工程师</a:t>
                      </a:r>
                      <a:endParaRPr lang="zh-CN" altLang="en-US" sz="1800" dirty="0">
                        <a:latin typeface="微软雅黑" panose="020B0503020204020204" charset="-122"/>
                        <a:ea typeface="微软雅黑" panose="020B0503020204020204" charset="-122"/>
                        <a:sym typeface="+mn-ea"/>
                      </a:endParaRPr>
                    </a:p>
                  </a:txBody>
                  <a:tcPr marL="97209" marR="97209" marT="52807" marB="52807"/>
                </a:tc>
                <a:tc>
                  <a:txBody>
                    <a:bodyPr/>
                    <a:lstStyle/>
                    <a:p>
                      <a:pPr algn="ctr">
                        <a:lnSpc>
                          <a:spcPct val="150000"/>
                        </a:lnSpc>
                        <a:buNone/>
                      </a:pPr>
                      <a:r>
                        <a:rPr lang="en-US" altLang="zh-CN" sz="1800" dirty="0" smtClean="0">
                          <a:latin typeface="微软雅黑" panose="020B0503020204020204" charset="-122"/>
                          <a:ea typeface="微软雅黑" panose="020B0503020204020204" charset="-122"/>
                          <a:sym typeface="+mn-ea"/>
                        </a:rPr>
                        <a:t>2</a:t>
                      </a:r>
                      <a:r>
                        <a:rPr lang="zh-CN" altLang="en-US" sz="1800" dirty="0" smtClean="0">
                          <a:latin typeface="微软雅黑" panose="020B0503020204020204" charset="-122"/>
                          <a:ea typeface="微软雅黑" panose="020B0503020204020204" charset="-122"/>
                          <a:sym typeface="+mn-ea"/>
                        </a:rPr>
                        <a:t>名</a:t>
                      </a:r>
                      <a:endParaRPr lang="zh-CN" altLang="en-US" sz="1800" dirty="0">
                        <a:latin typeface="微软雅黑" panose="020B0503020204020204" charset="-122"/>
                        <a:ea typeface="微软雅黑" panose="020B0503020204020204" charset="-122"/>
                        <a:sym typeface="+mn-ea"/>
                      </a:endParaRPr>
                    </a:p>
                  </a:txBody>
                  <a:tcPr marL="97209" marR="97209" marT="52807" marB="52807"/>
                </a:tc>
              </a:tr>
              <a:tr h="528101">
                <a:tc>
                  <a:txBody>
                    <a:bodyPr/>
                    <a:lstStyle/>
                    <a:p>
                      <a:pPr algn="ctr">
                        <a:lnSpc>
                          <a:spcPct val="150000"/>
                        </a:lnSpc>
                        <a:buNone/>
                      </a:pPr>
                      <a:r>
                        <a:rPr lang="zh-CN" altLang="en-US" sz="1800" dirty="0">
                          <a:latin typeface="微软雅黑" panose="020B0503020204020204" charset="-122"/>
                          <a:ea typeface="微软雅黑" panose="020B0503020204020204" charset="-122"/>
                          <a:sym typeface="+mn-ea"/>
                        </a:rPr>
                        <a:t>后台工程师  </a:t>
                      </a:r>
                    </a:p>
                  </a:txBody>
                  <a:tcPr marL="97209" marR="97209" marT="52807" marB="52807"/>
                </a:tc>
                <a:tc>
                  <a:txBody>
                    <a:bodyPr/>
                    <a:lstStyle/>
                    <a:p>
                      <a:pPr algn="ctr">
                        <a:lnSpc>
                          <a:spcPct val="150000"/>
                        </a:lnSpc>
                        <a:buNone/>
                      </a:pPr>
                      <a:r>
                        <a:rPr lang="en-US" altLang="zh-CN" sz="1800" dirty="0" smtClean="0">
                          <a:latin typeface="微软雅黑" panose="020B0503020204020204" charset="-122"/>
                          <a:ea typeface="微软雅黑" panose="020B0503020204020204" charset="-122"/>
                          <a:sym typeface="+mn-ea"/>
                        </a:rPr>
                        <a:t>2</a:t>
                      </a:r>
                      <a:r>
                        <a:rPr lang="zh-CN" altLang="en-US" sz="1800" dirty="0" smtClean="0">
                          <a:latin typeface="微软雅黑" panose="020B0503020204020204" charset="-122"/>
                          <a:ea typeface="微软雅黑" panose="020B0503020204020204" charset="-122"/>
                          <a:sym typeface="+mn-ea"/>
                        </a:rPr>
                        <a:t>名</a:t>
                      </a:r>
                      <a:endParaRPr lang="zh-CN" altLang="en-US" sz="1800" dirty="0">
                        <a:latin typeface="微软雅黑" panose="020B0503020204020204" charset="-122"/>
                        <a:ea typeface="微软雅黑" panose="020B0503020204020204" charset="-122"/>
                        <a:sym typeface="+mn-ea"/>
                      </a:endParaRPr>
                    </a:p>
                  </a:txBody>
                  <a:tcPr marL="97209" marR="97209" marT="52807" marB="52807"/>
                </a:tc>
              </a:tr>
              <a:tr h="528101">
                <a:tc>
                  <a:txBody>
                    <a:bodyPr/>
                    <a:lstStyle/>
                    <a:p>
                      <a:pPr algn="ctr">
                        <a:lnSpc>
                          <a:spcPct val="150000"/>
                        </a:lnSpc>
                        <a:buNone/>
                      </a:pPr>
                      <a:r>
                        <a:rPr lang="zh-CN" altLang="en-US" sz="1800" dirty="0">
                          <a:latin typeface="微软雅黑" panose="020B0503020204020204" charset="-122"/>
                          <a:ea typeface="微软雅黑" panose="020B0503020204020204" charset="-122"/>
                          <a:sym typeface="+mn-ea"/>
                        </a:rPr>
                        <a:t>测试工程师</a:t>
                      </a:r>
                    </a:p>
                  </a:txBody>
                  <a:tcPr marL="97209" marR="97209" marT="52807" marB="52807"/>
                </a:tc>
                <a:tc>
                  <a:txBody>
                    <a:bodyPr/>
                    <a:lstStyle/>
                    <a:p>
                      <a:pPr algn="ctr">
                        <a:lnSpc>
                          <a:spcPct val="150000"/>
                        </a:lnSpc>
                        <a:buNone/>
                      </a:pPr>
                      <a:r>
                        <a:rPr lang="en-US" altLang="zh-CN" sz="1800" dirty="0" smtClean="0">
                          <a:latin typeface="微软雅黑" panose="020B0503020204020204" charset="-122"/>
                          <a:ea typeface="微软雅黑" panose="020B0503020204020204" charset="-122"/>
                          <a:sym typeface="+mn-ea"/>
                        </a:rPr>
                        <a:t>1</a:t>
                      </a:r>
                      <a:r>
                        <a:rPr lang="zh-CN" altLang="en-US" sz="1800" dirty="0" smtClean="0">
                          <a:latin typeface="微软雅黑" panose="020B0503020204020204" charset="-122"/>
                          <a:ea typeface="微软雅黑" panose="020B0503020204020204" charset="-122"/>
                          <a:sym typeface="+mn-ea"/>
                        </a:rPr>
                        <a:t>名</a:t>
                      </a:r>
                      <a:endParaRPr lang="zh-CN" altLang="en-US" sz="1800" dirty="0">
                        <a:latin typeface="微软雅黑" panose="020B0503020204020204" charset="-122"/>
                        <a:ea typeface="微软雅黑" panose="020B0503020204020204" charset="-122"/>
                        <a:sym typeface="+mn-ea"/>
                      </a:endParaRPr>
                    </a:p>
                  </a:txBody>
                  <a:tcPr marL="97209" marR="97209" marT="52807" marB="52807"/>
                </a:tc>
              </a:tr>
              <a:tr h="528101">
                <a:tc>
                  <a:txBody>
                    <a:bodyPr/>
                    <a:lstStyle/>
                    <a:p>
                      <a:pPr algn="ctr">
                        <a:lnSpc>
                          <a:spcPct val="150000"/>
                        </a:lnSpc>
                        <a:buNone/>
                      </a:pPr>
                      <a:r>
                        <a:rPr lang="zh-CN" altLang="en-US" sz="1800" b="0" dirty="0">
                          <a:latin typeface="微软雅黑" panose="020B0503020204020204" charset="-122"/>
                          <a:ea typeface="微软雅黑" panose="020B0503020204020204" charset="-122"/>
                        </a:rPr>
                        <a:t>总计</a:t>
                      </a:r>
                    </a:p>
                  </a:txBody>
                  <a:tcPr marL="97209" marR="97209" marT="52807" marB="52807"/>
                </a:tc>
                <a:tc>
                  <a:txBody>
                    <a:bodyPr/>
                    <a:lstStyle/>
                    <a:p>
                      <a:pPr algn="ctr">
                        <a:lnSpc>
                          <a:spcPct val="150000"/>
                        </a:lnSpc>
                        <a:buNone/>
                      </a:pPr>
                      <a:r>
                        <a:rPr lang="en-US" altLang="zh-CN" sz="1800" dirty="0" smtClean="0">
                          <a:latin typeface="微软雅黑" panose="020B0503020204020204" charset="-122"/>
                          <a:ea typeface="微软雅黑" panose="020B0503020204020204" charset="-122"/>
                        </a:rPr>
                        <a:t>8</a:t>
                      </a:r>
                      <a:r>
                        <a:rPr lang="zh-CN" altLang="en-US" sz="1800" dirty="0" smtClean="0">
                          <a:latin typeface="微软雅黑" panose="020B0503020204020204" charset="-122"/>
                          <a:ea typeface="微软雅黑" panose="020B0503020204020204" charset="-122"/>
                        </a:rPr>
                        <a:t>名</a:t>
                      </a:r>
                      <a:endParaRPr lang="zh-CN" altLang="en-US" sz="1800" dirty="0">
                        <a:latin typeface="微软雅黑" panose="020B0503020204020204" charset="-122"/>
                        <a:ea typeface="微软雅黑" panose="020B0503020204020204" charset="-122"/>
                      </a:endParaRPr>
                    </a:p>
                  </a:txBody>
                  <a:tcPr marL="97209" marR="97209" marT="52807" marB="52807"/>
                </a:tc>
              </a:tr>
            </a:tbl>
          </a:graphicData>
        </a:graphic>
      </p:graphicFrame>
      <p:sp>
        <p:nvSpPr>
          <p:cNvPr id="3" name="矩形 2"/>
          <p:cNvSpPr/>
          <p:nvPr/>
        </p:nvSpPr>
        <p:spPr>
          <a:xfrm>
            <a:off x="1520511" y="1505237"/>
            <a:ext cx="9543429" cy="439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sp>
        <p:nvSpPr>
          <p:cNvPr id="4" name="文本框 3"/>
          <p:cNvSpPr txBox="1"/>
          <p:nvPr/>
        </p:nvSpPr>
        <p:spPr>
          <a:xfrm>
            <a:off x="2798411" y="1599105"/>
            <a:ext cx="8362715" cy="391061"/>
          </a:xfrm>
          <a:prstGeom prst="rect">
            <a:avLst/>
          </a:prstGeom>
          <a:noFill/>
        </p:spPr>
        <p:txBody>
          <a:bodyPr wrap="square" lIns="100237" tIns="50118" rIns="100237" bIns="50118" rtlCol="0">
            <a:spAutoFit/>
          </a:bodyPr>
          <a:lstStyle/>
          <a:p>
            <a:pPr algn="l"/>
            <a:r>
              <a:rPr lang="zh-CN" altLang="en-US" sz="1800" dirty="0" smtClean="0">
                <a:solidFill>
                  <a:schemeClr val="bg1"/>
                </a:solidFill>
                <a:latin typeface="微软雅黑" panose="020B0503020204020204" charset="-122"/>
                <a:ea typeface="微软雅黑" panose="020B0503020204020204" charset="-122"/>
                <a:sym typeface="+mn-ea"/>
              </a:rPr>
              <a:t>经过</a:t>
            </a:r>
            <a:r>
              <a:rPr lang="zh-CN" altLang="en-US" sz="1800" dirty="0">
                <a:solidFill>
                  <a:schemeClr val="bg1"/>
                </a:solidFill>
                <a:latin typeface="微软雅黑" panose="020B0503020204020204" charset="-122"/>
                <a:ea typeface="微软雅黑" panose="020B0503020204020204" charset="-122"/>
                <a:sym typeface="+mn-ea"/>
              </a:rPr>
              <a:t>极联开发项目组综合评估</a:t>
            </a:r>
            <a:r>
              <a:rPr lang="zh-CN" altLang="en-US" sz="1800" dirty="0" smtClean="0">
                <a:solidFill>
                  <a:schemeClr val="bg1"/>
                </a:solidFill>
                <a:latin typeface="微软雅黑" panose="020B0503020204020204" charset="-122"/>
                <a:ea typeface="微软雅黑" panose="020B0503020204020204" charset="-122"/>
                <a:sym typeface="+mn-ea"/>
              </a:rPr>
              <a:t>，项目开发团队</a:t>
            </a:r>
            <a:r>
              <a:rPr lang="zh-CN" altLang="en-US" sz="1800" dirty="0">
                <a:solidFill>
                  <a:schemeClr val="bg1"/>
                </a:solidFill>
                <a:latin typeface="微软雅黑" panose="020B0503020204020204" charset="-122"/>
                <a:ea typeface="微软雅黑" panose="020B0503020204020204" charset="-122"/>
                <a:sym typeface="+mn-ea"/>
              </a:rPr>
              <a:t>人员安排如下：</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Users\123\Desktop\矩形-6@3x.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090" y="239621"/>
            <a:ext cx="2185863" cy="683682"/>
          </a:xfrm>
          <a:prstGeom prst="rect">
            <a:avLst/>
          </a:prstGeom>
          <a:noFill/>
        </p:spPr>
      </p:pic>
      <p:sp>
        <p:nvSpPr>
          <p:cNvPr id="15" name="文本框 14"/>
          <p:cNvSpPr txBox="1"/>
          <p:nvPr/>
        </p:nvSpPr>
        <p:spPr>
          <a:xfrm>
            <a:off x="256788" y="353727"/>
            <a:ext cx="1822003"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实施方案</a:t>
            </a:r>
            <a:endParaRPr lang="zh-CN" altLang="zh-CN" sz="2200" dirty="0">
              <a:solidFill>
                <a:schemeClr val="bg1"/>
              </a:solidFill>
              <a:latin typeface="方正兰亭黑简体" panose="02000000000000000000" charset="-122"/>
              <a:ea typeface="方正兰亭黑简体" panose="02000000000000000000" charset="-122"/>
            </a:endParaRPr>
          </a:p>
        </p:txBody>
      </p:sp>
      <p:sp>
        <p:nvSpPr>
          <p:cNvPr id="4" name="文本框 3"/>
          <p:cNvSpPr txBox="1"/>
          <p:nvPr/>
        </p:nvSpPr>
        <p:spPr>
          <a:xfrm>
            <a:off x="-707629" y="2902873"/>
            <a:ext cx="202496" cy="408991"/>
          </a:xfrm>
          <a:prstGeom prst="rect">
            <a:avLst/>
          </a:prstGeom>
          <a:noFill/>
        </p:spPr>
        <p:txBody>
          <a:bodyPr wrap="none" lIns="100237" tIns="50118" rIns="100237" bIns="50118" rtlCol="0">
            <a:spAutoFit/>
          </a:bodyPr>
          <a:lstStyle/>
          <a:p>
            <a:endParaRPr kumimoji="1" lang="zh-CN" altLang="en-US" dirty="0"/>
          </a:p>
        </p:txBody>
      </p:sp>
      <p:sp>
        <p:nvSpPr>
          <p:cNvPr id="29" name="文本框 17"/>
          <p:cNvSpPr txBox="1">
            <a:spLocks noChangeArrowheads="1"/>
          </p:cNvSpPr>
          <p:nvPr/>
        </p:nvSpPr>
        <p:spPr bwMode="auto">
          <a:xfrm>
            <a:off x="2493312" y="5161272"/>
            <a:ext cx="1132423" cy="378214"/>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800" b="1" dirty="0">
                <a:solidFill>
                  <a:schemeClr val="bg1"/>
                </a:solidFill>
                <a:latin typeface="微软雅黑" panose="020B0503020204020204" charset="-122"/>
                <a:ea typeface="微软雅黑" panose="020B0503020204020204" charset="-122"/>
                <a:cs typeface="微软雅黑" panose="020B0503020204020204" charset="-122"/>
              </a:rPr>
              <a:t>开发经验</a:t>
            </a:r>
          </a:p>
        </p:txBody>
      </p:sp>
      <p:sp>
        <p:nvSpPr>
          <p:cNvPr id="8" name="文本框 7"/>
          <p:cNvSpPr txBox="1"/>
          <p:nvPr/>
        </p:nvSpPr>
        <p:spPr>
          <a:xfrm>
            <a:off x="2164622" y="895955"/>
            <a:ext cx="8666494" cy="501324"/>
          </a:xfrm>
          <a:prstGeom prst="rect">
            <a:avLst/>
          </a:prstGeom>
          <a:noFill/>
        </p:spPr>
        <p:txBody>
          <a:bodyPr wrap="square" lIns="100237" tIns="50118" rIns="100237" bIns="50118" rtlCol="0">
            <a:spAutoFit/>
          </a:bodyPr>
          <a:lstStyle/>
          <a:p>
            <a:pPr algn="ctr"/>
            <a:r>
              <a:rPr lang="zh-CN" altLang="en-US" sz="2600" dirty="0" smtClean="0">
                <a:latin typeface="微软雅黑" panose="020B0503020204020204" charset="-122"/>
                <a:ea typeface="微软雅黑" panose="020B0503020204020204" charset="-122"/>
                <a:cs typeface="微软雅黑" panose="020B0503020204020204" charset="-122"/>
              </a:rPr>
              <a:t>项目实施方案</a:t>
            </a:r>
            <a:endParaRPr lang="zh-CN" altLang="en-US" sz="2600" dirty="0">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flipH="1">
            <a:off x="1734981" y="1749117"/>
            <a:ext cx="94509" cy="236536"/>
          </a:xfrm>
          <a:prstGeom prst="rect">
            <a:avLst/>
          </a:prstGeom>
          <a:solidFill>
            <a:srgbClr val="024392"/>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10" name="矩形 9"/>
          <p:cNvSpPr/>
          <p:nvPr/>
        </p:nvSpPr>
        <p:spPr>
          <a:xfrm>
            <a:off x="2114705" y="1749116"/>
            <a:ext cx="96196" cy="238370"/>
          </a:xfrm>
          <a:prstGeom prst="rect">
            <a:avLst/>
          </a:prstGeom>
          <a:solidFill>
            <a:srgbClr val="FFB319"/>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11" name="矩形 10"/>
          <p:cNvSpPr/>
          <p:nvPr/>
        </p:nvSpPr>
        <p:spPr>
          <a:xfrm flipH="1">
            <a:off x="1924000" y="1749117"/>
            <a:ext cx="96197" cy="236536"/>
          </a:xfrm>
          <a:prstGeom prst="rect">
            <a:avLst/>
          </a:prstGeom>
          <a:solidFill>
            <a:srgbClr val="3C92CF"/>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12" name="副标题 3074"/>
          <p:cNvSpPr>
            <a:spLocks noGrp="1"/>
          </p:cNvSpPr>
          <p:nvPr>
            <p:ph idx="4294967295"/>
          </p:nvPr>
        </p:nvSpPr>
        <p:spPr>
          <a:xfrm>
            <a:off x="3121566" y="2330373"/>
            <a:ext cx="7857766" cy="1043326"/>
          </a:xfrm>
        </p:spPr>
        <p:txBody>
          <a:bodyPr/>
          <a:lstStyle/>
          <a:p>
            <a:pPr marL="0">
              <a:lnSpc>
                <a:spcPct val="100000"/>
              </a:lnSpc>
              <a:spcBef>
                <a:spcPct val="0"/>
              </a:spcBef>
              <a:buClr>
                <a:srgbClr val="595959"/>
              </a:buClr>
              <a:buFont typeface="Wingdings" panose="05000000000000000000" charset="0"/>
              <a:buChar char="u"/>
            </a:pPr>
            <a:r>
              <a:rPr lang="zh-CN" altLang="en-US" sz="1300" dirty="0">
                <a:solidFill>
                  <a:srgbClr val="595959"/>
                </a:solidFill>
                <a:latin typeface="微软雅黑" panose="020B0503020204020204" charset="-122"/>
                <a:ea typeface="微软雅黑" panose="020B0503020204020204" charset="-122"/>
                <a:cs typeface="微软雅黑" panose="020B0503020204020204" charset="-122"/>
              </a:rPr>
              <a:t>由项目部负责，根据项目资源及工期开发需求制定合理的工期计划。设计开发阶段，项目部门会根据工期计划表执行严谨的项目开发计划，工作安排细化到工时，并进行阶段和节点时间的严格监督。</a:t>
            </a:r>
            <a:endParaRPr lang="en-US" altLang="zh-CN" sz="1300" dirty="0">
              <a:solidFill>
                <a:srgbClr val="595959"/>
              </a:solidFill>
              <a:latin typeface="微软雅黑" panose="020B0503020204020204" charset="-122"/>
              <a:ea typeface="微软雅黑" panose="020B0503020204020204" charset="-122"/>
              <a:cs typeface="微软雅黑" panose="020B0503020204020204" charset="-122"/>
            </a:endParaRPr>
          </a:p>
          <a:p>
            <a:pPr marL="0">
              <a:lnSpc>
                <a:spcPct val="100000"/>
              </a:lnSpc>
              <a:spcBef>
                <a:spcPct val="0"/>
              </a:spcBef>
              <a:buClr>
                <a:srgbClr val="595959"/>
              </a:buClr>
              <a:buNone/>
            </a:pPr>
            <a:endParaRPr lang="zh-CN" altLang="en-US" sz="1300" dirty="0">
              <a:solidFill>
                <a:srgbClr val="595959"/>
              </a:solidFill>
              <a:latin typeface="微软雅黑" panose="020B0503020204020204" charset="-122"/>
              <a:ea typeface="微软雅黑" panose="020B0503020204020204" charset="-122"/>
              <a:cs typeface="微软雅黑" panose="020B0503020204020204" charset="-122"/>
            </a:endParaRPr>
          </a:p>
        </p:txBody>
      </p:sp>
      <p:sp>
        <p:nvSpPr>
          <p:cNvPr id="13" name="文本框 17"/>
          <p:cNvSpPr txBox="1">
            <a:spLocks noChangeArrowheads="1"/>
          </p:cNvSpPr>
          <p:nvPr/>
        </p:nvSpPr>
        <p:spPr bwMode="auto">
          <a:xfrm>
            <a:off x="2761419" y="5317329"/>
            <a:ext cx="1132423" cy="378214"/>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800" b="1" dirty="0">
                <a:solidFill>
                  <a:schemeClr val="bg1"/>
                </a:solidFill>
                <a:latin typeface="微软雅黑" panose="020B0503020204020204" charset="-122"/>
                <a:ea typeface="微软雅黑" panose="020B0503020204020204" charset="-122"/>
                <a:cs typeface="微软雅黑" panose="020B0503020204020204" charset="-122"/>
              </a:rPr>
              <a:t>开发经验</a:t>
            </a:r>
          </a:p>
        </p:txBody>
      </p:sp>
      <p:cxnSp>
        <p:nvCxnSpPr>
          <p:cNvPr id="16" name="直接连接符 10"/>
          <p:cNvCxnSpPr/>
          <p:nvPr/>
        </p:nvCxnSpPr>
        <p:spPr>
          <a:xfrm flipV="1">
            <a:off x="2992628" y="2330373"/>
            <a:ext cx="0" cy="665601"/>
          </a:xfrm>
          <a:prstGeom prst="line">
            <a:avLst/>
          </a:prstGeom>
          <a:ln w="9525" cmpd="sng">
            <a:solidFill>
              <a:srgbClr val="FFB319"/>
            </a:solidFill>
            <a:prstDash val="dash"/>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1734981" y="2306903"/>
            <a:ext cx="1017662" cy="416230"/>
          </a:xfrm>
          <a:prstGeom prst="roundRect">
            <a:avLst/>
          </a:prstGeom>
          <a:solidFill>
            <a:srgbClr val="FFB31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sz="1500" noProof="1"/>
          </a:p>
        </p:txBody>
      </p:sp>
      <p:sp>
        <p:nvSpPr>
          <p:cNvPr id="18" name="文本框 17"/>
          <p:cNvSpPr txBox="1">
            <a:spLocks noChangeArrowheads="1"/>
          </p:cNvSpPr>
          <p:nvPr/>
        </p:nvSpPr>
        <p:spPr bwMode="auto">
          <a:xfrm>
            <a:off x="1684350" y="2359343"/>
            <a:ext cx="1132424" cy="332047"/>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500" b="1" dirty="0">
                <a:solidFill>
                  <a:schemeClr val="bg1"/>
                </a:solidFill>
                <a:latin typeface="微软雅黑" panose="020B0503020204020204" charset="-122"/>
                <a:ea typeface="微软雅黑" panose="020B0503020204020204" charset="-122"/>
                <a:cs typeface="微软雅黑" panose="020B0503020204020204" charset="-122"/>
              </a:rPr>
              <a:t>开发周期</a:t>
            </a:r>
          </a:p>
        </p:txBody>
      </p:sp>
      <p:sp>
        <p:nvSpPr>
          <p:cNvPr id="21" name="等腰三角形 20"/>
          <p:cNvSpPr/>
          <p:nvPr/>
        </p:nvSpPr>
        <p:spPr>
          <a:xfrm>
            <a:off x="5931392" y="3066742"/>
            <a:ext cx="1737619" cy="133927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r>
              <a:rPr lang="zh-CN" altLang="en-US" sz="1800" b="1" dirty="0">
                <a:solidFill>
                  <a:srgbClr val="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项目</a:t>
            </a:r>
            <a:endParaRPr lang="zh-CN" altLang="en-US" sz="1500" b="1" dirty="0">
              <a:solidFill>
                <a:srgbClr val="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pPr algn="ctr">
              <a:defRPr/>
            </a:pPr>
            <a:r>
              <a:rPr lang="zh-CN" altLang="en-US" sz="1800" b="1" dirty="0">
                <a:solidFill>
                  <a:srgbClr val="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评估</a:t>
            </a:r>
          </a:p>
          <a:p>
            <a:pPr algn="ctr">
              <a:defRPr/>
            </a:pPr>
            <a:endParaRPr lang="zh-CN" altLang="en-US" dirty="0">
              <a:solidFill>
                <a:srgbClr val="FFFFFF"/>
              </a:solidFill>
              <a:latin typeface="Arial" panose="020B0604020202020204" pitchFamily="34" charset="0"/>
              <a:ea typeface="宋体" panose="02010600030101010101" pitchFamily="2" charset="-122"/>
              <a:cs typeface="宋体" panose="02010600030101010101" pitchFamily="2" charset="-122"/>
            </a:endParaRPr>
          </a:p>
        </p:txBody>
      </p:sp>
      <p:sp>
        <p:nvSpPr>
          <p:cNvPr id="22" name="等腰三角形 21"/>
          <p:cNvSpPr/>
          <p:nvPr/>
        </p:nvSpPr>
        <p:spPr>
          <a:xfrm>
            <a:off x="7386159" y="4315067"/>
            <a:ext cx="1737619" cy="133707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sz="1800" dirty="0">
              <a:solidFill>
                <a:srgbClr val="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pPr algn="ctr">
              <a:defRPr/>
            </a:pPr>
            <a:r>
              <a:rPr lang="zh-CN" altLang="en-US" sz="1800" b="1" dirty="0">
                <a:solidFill>
                  <a:srgbClr val="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项目推进表</a:t>
            </a:r>
          </a:p>
          <a:p>
            <a:pPr algn="ctr">
              <a:defRPr/>
            </a:pPr>
            <a:endParaRPr lang="zh-CN" dirty="0">
              <a:solidFill>
                <a:srgbClr val="FFFFFF"/>
              </a:solidFill>
              <a:latin typeface="微软雅黑" panose="020B0503020204020204" charset="-122"/>
              <a:ea typeface="微软雅黑" panose="020B0503020204020204" charset="-122"/>
              <a:cs typeface="微软雅黑" panose="020B0503020204020204" charset="-122"/>
            </a:endParaRPr>
          </a:p>
          <a:p>
            <a:pPr algn="ctr">
              <a:defRPr/>
            </a:pPr>
            <a:endParaRPr lang="zh-CN" altLang="en-US" dirty="0">
              <a:solidFill>
                <a:srgbClr val="FFFFFF"/>
              </a:solidFill>
              <a:latin typeface="Arial" panose="020B0604020202020204" pitchFamily="34" charset="0"/>
              <a:ea typeface="宋体" panose="02010600030101010101" pitchFamily="2" charset="-122"/>
              <a:cs typeface="宋体" panose="02010600030101010101" pitchFamily="2" charset="-122"/>
            </a:endParaRPr>
          </a:p>
        </p:txBody>
      </p:sp>
      <p:sp>
        <p:nvSpPr>
          <p:cNvPr id="23" name="等腰三角形 22"/>
          <p:cNvSpPr/>
          <p:nvPr/>
        </p:nvSpPr>
        <p:spPr>
          <a:xfrm>
            <a:off x="6009699" y="5554590"/>
            <a:ext cx="1734919" cy="144855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sz="1800" dirty="0">
              <a:solidFill>
                <a:srgbClr val="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pPr algn="ctr">
              <a:defRPr/>
            </a:pPr>
            <a:r>
              <a:rPr lang="zh-CN" altLang="en-US" sz="1800" b="1" dirty="0">
                <a:solidFill>
                  <a:srgbClr val="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项目风险预案</a:t>
            </a:r>
          </a:p>
          <a:p>
            <a:pPr algn="ctr">
              <a:defRPr/>
            </a:pPr>
            <a:endParaRPr lang="zh-CN" dirty="0">
              <a:solidFill>
                <a:srgbClr val="FFFFFF"/>
              </a:solidFill>
              <a:latin typeface="微软雅黑" panose="020B0503020204020204" charset="-122"/>
              <a:ea typeface="微软雅黑" panose="020B0503020204020204" charset="-122"/>
              <a:cs typeface="微软雅黑" panose="020B0503020204020204" charset="-122"/>
            </a:endParaRPr>
          </a:p>
          <a:p>
            <a:pPr algn="ctr">
              <a:defRPr/>
            </a:pPr>
            <a:endParaRPr lang="zh-CN" altLang="en-US" dirty="0">
              <a:solidFill>
                <a:srgbClr val="FFFFFF"/>
              </a:solidFill>
              <a:latin typeface="Arial" panose="020B0604020202020204" pitchFamily="34" charset="0"/>
              <a:ea typeface="宋体" panose="02010600030101010101" pitchFamily="2" charset="-122"/>
              <a:cs typeface="宋体" panose="02010600030101010101" pitchFamily="2" charset="-122"/>
            </a:endParaRPr>
          </a:p>
        </p:txBody>
      </p:sp>
      <p:sp>
        <p:nvSpPr>
          <p:cNvPr id="24" name="等腰三角形 23"/>
          <p:cNvSpPr/>
          <p:nvPr/>
        </p:nvSpPr>
        <p:spPr>
          <a:xfrm>
            <a:off x="4476625" y="4397946"/>
            <a:ext cx="1737619" cy="133707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sz="1800" dirty="0">
              <a:solidFill>
                <a:srgbClr val="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pPr algn="ctr">
              <a:defRPr/>
            </a:pPr>
            <a:r>
              <a:rPr lang="zh-CN" altLang="en-US" sz="1800" b="1" dirty="0">
                <a:solidFill>
                  <a:srgbClr val="FFFF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阶段成果审核</a:t>
            </a:r>
          </a:p>
          <a:p>
            <a:pPr algn="ctr">
              <a:defRPr/>
            </a:pPr>
            <a:endParaRPr lang="zh-CN" dirty="0">
              <a:solidFill>
                <a:srgbClr val="FFFFFF"/>
              </a:solidFill>
              <a:latin typeface="微软雅黑" panose="020B0503020204020204" charset="-122"/>
              <a:ea typeface="微软雅黑" panose="020B0503020204020204" charset="-122"/>
              <a:cs typeface="微软雅黑" panose="020B0503020204020204" charset="-122"/>
            </a:endParaRPr>
          </a:p>
          <a:p>
            <a:pPr algn="ctr">
              <a:defRPr/>
            </a:pPr>
            <a:endParaRPr lang="zh-CN" altLang="en-US" dirty="0">
              <a:solidFill>
                <a:srgbClr val="FFFFFF"/>
              </a:solidFill>
              <a:latin typeface="Arial" panose="020B0604020202020204" pitchFamily="34" charset="0"/>
              <a:ea typeface="宋体" panose="02010600030101010101" pitchFamily="2" charset="-122"/>
              <a:cs typeface="宋体" panose="02010600030101010101" pitchFamily="2" charset="-122"/>
            </a:endParaRPr>
          </a:p>
        </p:txBody>
      </p:sp>
      <p:sp>
        <p:nvSpPr>
          <p:cNvPr id="25" name="椭圆 24"/>
          <p:cNvSpPr/>
          <p:nvPr/>
        </p:nvSpPr>
        <p:spPr>
          <a:xfrm>
            <a:off x="6131684" y="4659063"/>
            <a:ext cx="1223557" cy="80495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r>
              <a:rPr lang="zh-CN" altLang="en-US" sz="1500" b="1" dirty="0">
                <a:solidFill>
                  <a:schemeClr val="tx2"/>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项目部</a:t>
            </a:r>
          </a:p>
        </p:txBody>
      </p:sp>
      <p:sp>
        <p:nvSpPr>
          <p:cNvPr id="26" name="文本框 53"/>
          <p:cNvSpPr txBox="1">
            <a:spLocks noChangeArrowheads="1"/>
          </p:cNvSpPr>
          <p:nvPr/>
        </p:nvSpPr>
        <p:spPr bwMode="auto">
          <a:xfrm>
            <a:off x="2992628" y="4990946"/>
            <a:ext cx="1758547" cy="609046"/>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r>
              <a:rPr kumimoji="0" lang="zh-CN" altLang="en-US" sz="1100" dirty="0">
                <a:solidFill>
                  <a:srgbClr val="7F7F7F"/>
                </a:solidFill>
                <a:latin typeface="黑体" panose="02010609060101010101" charset="-122"/>
                <a:ea typeface="黑体" panose="02010609060101010101" charset="-122"/>
                <a:cs typeface="黑体" panose="02010609060101010101" charset="-122"/>
              </a:rPr>
              <a:t>按照项目推进表的时间规划，对项目组成员及各阶段任务定量进行日审核。</a:t>
            </a:r>
          </a:p>
        </p:txBody>
      </p:sp>
      <p:sp>
        <p:nvSpPr>
          <p:cNvPr id="27" name="文本框 54"/>
          <p:cNvSpPr txBox="1">
            <a:spLocks noChangeArrowheads="1"/>
          </p:cNvSpPr>
          <p:nvPr/>
        </p:nvSpPr>
        <p:spPr bwMode="auto">
          <a:xfrm>
            <a:off x="8659806" y="4315076"/>
            <a:ext cx="1758547" cy="609046"/>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r>
              <a:rPr kumimoji="0" lang="zh-CN" altLang="en-US" sz="1100" dirty="0">
                <a:solidFill>
                  <a:srgbClr val="7F7F7F"/>
                </a:solidFill>
                <a:latin typeface="黑体" panose="02010609060101010101" charset="-122"/>
                <a:ea typeface="黑体" panose="02010609060101010101" charset="-122"/>
                <a:cs typeface="黑体" panose="02010609060101010101" charset="-122"/>
              </a:rPr>
              <a:t>开发任务分配到项目组，对开发工期制定阶段性计划，布置具体开发任务。</a:t>
            </a:r>
          </a:p>
        </p:txBody>
      </p:sp>
      <p:sp>
        <p:nvSpPr>
          <p:cNvPr id="28" name="文本框 55"/>
          <p:cNvSpPr txBox="1">
            <a:spLocks noChangeArrowheads="1"/>
          </p:cNvSpPr>
          <p:nvPr/>
        </p:nvSpPr>
        <p:spPr bwMode="auto">
          <a:xfrm>
            <a:off x="4104800" y="3083988"/>
            <a:ext cx="2484242" cy="778323"/>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r>
              <a:rPr kumimoji="0" lang="zh-CN" altLang="en-US" sz="1100" dirty="0">
                <a:solidFill>
                  <a:srgbClr val="7F7F7F"/>
                </a:solidFill>
                <a:latin typeface="黑体" panose="02010609060101010101" charset="-122"/>
                <a:ea typeface="黑体" panose="02010609060101010101" charset="-122"/>
                <a:cs typeface="黑体" panose="02010609060101010101" charset="-122"/>
              </a:rPr>
              <a:t>根据客户</a:t>
            </a:r>
            <a:r>
              <a:rPr kumimoji="0" lang="zh-CN" altLang="en-US" sz="1100" dirty="0">
                <a:solidFill>
                  <a:srgbClr val="7F7F7F"/>
                </a:solidFill>
                <a:latin typeface="黑体" panose="02010609060101010101" charset="-122"/>
                <a:ea typeface="黑体" panose="02010609060101010101" charset="-122"/>
                <a:cs typeface="黑体" panose="02010609060101010101" charset="-122"/>
                <a:sym typeface="Arial" panose="020B0604020202020204" pitchFamily="34" charset="0"/>
              </a:rPr>
              <a:t>需求</a:t>
            </a:r>
            <a:r>
              <a:rPr kumimoji="0" lang="zh-CN" altLang="en-US" sz="1100" dirty="0">
                <a:solidFill>
                  <a:srgbClr val="7F7F7F"/>
                </a:solidFill>
                <a:latin typeface="黑体" panose="02010609060101010101" charset="-122"/>
                <a:ea typeface="黑体" panose="02010609060101010101" charset="-122"/>
                <a:cs typeface="黑体" panose="02010609060101010101" charset="-122"/>
              </a:rPr>
              <a:t>工期及技术开发的实际情况，</a:t>
            </a:r>
            <a:r>
              <a:rPr kumimoji="0" lang="zh-CN" altLang="en-US" sz="1100" dirty="0">
                <a:solidFill>
                  <a:srgbClr val="7F7F7F"/>
                </a:solidFill>
                <a:latin typeface="黑体" panose="02010609060101010101" charset="-122"/>
                <a:ea typeface="黑体" panose="02010609060101010101" charset="-122"/>
                <a:cs typeface="黑体" panose="02010609060101010101" charset="-122"/>
                <a:sym typeface="Arial" panose="020B0604020202020204" pitchFamily="34" charset="0"/>
              </a:rPr>
              <a:t>项目</a:t>
            </a:r>
            <a:r>
              <a:rPr kumimoji="0" lang="zh-CN" altLang="en-US" sz="1100" dirty="0">
                <a:solidFill>
                  <a:srgbClr val="7F7F7F"/>
                </a:solidFill>
                <a:latin typeface="黑体" panose="02010609060101010101" charset="-122"/>
                <a:ea typeface="黑体" panose="02010609060101010101" charset="-122"/>
                <a:cs typeface="黑体" panose="02010609060101010101" charset="-122"/>
              </a:rPr>
              <a:t>负责人、审核部门成员在项目</a:t>
            </a:r>
            <a:r>
              <a:rPr kumimoji="0" lang="zh-CN" altLang="en-US" sz="1100" dirty="0">
                <a:solidFill>
                  <a:srgbClr val="7F7F7F"/>
                </a:solidFill>
                <a:latin typeface="黑体" panose="02010609060101010101" charset="-122"/>
                <a:ea typeface="黑体" panose="02010609060101010101" charset="-122"/>
                <a:cs typeface="黑体" panose="02010609060101010101" charset="-122"/>
                <a:sym typeface="Arial" panose="020B0604020202020204" pitchFamily="34" charset="0"/>
              </a:rPr>
              <a:t>前期</a:t>
            </a:r>
            <a:r>
              <a:rPr kumimoji="0" lang="zh-CN" altLang="en-US" sz="1100" dirty="0">
                <a:solidFill>
                  <a:srgbClr val="7F7F7F"/>
                </a:solidFill>
                <a:latin typeface="黑体" panose="02010609060101010101" charset="-122"/>
                <a:ea typeface="黑体" panose="02010609060101010101" charset="-122"/>
                <a:cs typeface="黑体" panose="02010609060101010101" charset="-122"/>
              </a:rPr>
              <a:t>进行开发周期的综合评估，制定项目工期。</a:t>
            </a:r>
          </a:p>
        </p:txBody>
      </p:sp>
      <p:sp>
        <p:nvSpPr>
          <p:cNvPr id="30" name="空心弧 29"/>
          <p:cNvSpPr/>
          <p:nvPr/>
        </p:nvSpPr>
        <p:spPr>
          <a:xfrm rot="2700000">
            <a:off x="7671218" y="3864031"/>
            <a:ext cx="414396" cy="229523"/>
          </a:xfrm>
          <a:prstGeom prst="blockArc">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solidFill>
                <a:schemeClr val="tx1"/>
              </a:solidFill>
            </a:endParaRPr>
          </a:p>
        </p:txBody>
      </p:sp>
      <p:sp>
        <p:nvSpPr>
          <p:cNvPr id="31" name="空心弧 30"/>
          <p:cNvSpPr/>
          <p:nvPr/>
        </p:nvSpPr>
        <p:spPr>
          <a:xfrm rot="7260000">
            <a:off x="7803628" y="6116625"/>
            <a:ext cx="416230" cy="229523"/>
          </a:xfrm>
          <a:prstGeom prst="blockArc">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solidFill>
                <a:schemeClr val="tx1"/>
              </a:solidFill>
            </a:endParaRPr>
          </a:p>
        </p:txBody>
      </p:sp>
      <p:sp>
        <p:nvSpPr>
          <p:cNvPr id="32" name="空心弧 31"/>
          <p:cNvSpPr/>
          <p:nvPr/>
        </p:nvSpPr>
        <p:spPr>
          <a:xfrm rot="18780000">
            <a:off x="5449336" y="3864947"/>
            <a:ext cx="416230" cy="229523"/>
          </a:xfrm>
          <a:prstGeom prst="blockArc">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solidFill>
                <a:schemeClr val="tx1"/>
              </a:solidFill>
            </a:endParaRPr>
          </a:p>
        </p:txBody>
      </p:sp>
      <p:sp>
        <p:nvSpPr>
          <p:cNvPr id="33" name="空心弧 32"/>
          <p:cNvSpPr/>
          <p:nvPr/>
        </p:nvSpPr>
        <p:spPr>
          <a:xfrm rot="14460000">
            <a:off x="5471275" y="6164299"/>
            <a:ext cx="416230" cy="229523"/>
          </a:xfrm>
          <a:prstGeom prst="blockArc">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solidFill>
                <a:schemeClr val="tx1"/>
              </a:solidFill>
            </a:endParaRPr>
          </a:p>
        </p:txBody>
      </p:sp>
      <p:sp>
        <p:nvSpPr>
          <p:cNvPr id="34" name="文本框 62"/>
          <p:cNvSpPr txBox="1">
            <a:spLocks noChangeArrowheads="1"/>
          </p:cNvSpPr>
          <p:nvPr/>
        </p:nvSpPr>
        <p:spPr bwMode="auto">
          <a:xfrm>
            <a:off x="7810911" y="6476173"/>
            <a:ext cx="2104517" cy="778323"/>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r>
              <a:rPr kumimoji="0" lang="zh-CN" altLang="en-US" sz="1100" dirty="0">
                <a:solidFill>
                  <a:srgbClr val="7F7F7F"/>
                </a:solidFill>
                <a:latin typeface="黑体" panose="02010609060101010101" charset="-122"/>
                <a:ea typeface="黑体" panose="02010609060101010101" charset="-122"/>
                <a:cs typeface="黑体" panose="02010609060101010101" charset="-122"/>
              </a:rPr>
              <a:t>针对项目开发过程中的不可抗力因素，制定风险处理预案，配合保障项目计划实施，减小项目损失。</a:t>
            </a:r>
          </a:p>
        </p:txBody>
      </p:sp>
      <p:sp>
        <p:nvSpPr>
          <p:cNvPr id="35" name="矩形 34"/>
          <p:cNvSpPr/>
          <p:nvPr/>
        </p:nvSpPr>
        <p:spPr>
          <a:xfrm>
            <a:off x="2285159" y="1664771"/>
            <a:ext cx="2313789" cy="378214"/>
          </a:xfrm>
          <a:prstGeom prst="rect">
            <a:avLst/>
          </a:prstGeom>
          <a:noFill/>
          <a:ln>
            <a:noFill/>
          </a:ln>
        </p:spPr>
        <p:txBody>
          <a:bodyPr lIns="100237" tIns="50118" rIns="100237" bIns="50118">
            <a:spAutoFit/>
          </a:bodyPr>
          <a:lstStyle/>
          <a:p>
            <a:pPr algn="ctr">
              <a:defRPr/>
            </a:pPr>
            <a:r>
              <a:rPr lang="zh-CN" altLang="en-US" sz="1800" dirty="0">
                <a:solidFill>
                  <a:srgbClr val="333333"/>
                </a:solidFill>
                <a:effectLst>
                  <a:outerShdw blurRad="38100" dist="38100" dir="2700000" algn="tl">
                    <a:srgbClr val="DDDDDD"/>
                  </a:outerShdw>
                </a:effectLst>
                <a:latin typeface="微软雅黑" panose="020B0503020204020204" charset="-122"/>
                <a:ea typeface="微软雅黑" panose="020B0503020204020204" charset="-122"/>
                <a:cs typeface="微软雅黑" panose="020B0503020204020204" charset="-122"/>
              </a:rPr>
              <a:t>项目计划</a:t>
            </a:r>
            <a:r>
              <a:rPr lang="en-US" altLang="zh-CN" sz="1800" dirty="0">
                <a:solidFill>
                  <a:srgbClr val="333333"/>
                </a:solidFill>
                <a:effectLst>
                  <a:outerShdw blurRad="38100" dist="38100" dir="2700000" algn="tl">
                    <a:srgbClr val="DDDDDD"/>
                  </a:outerShdw>
                </a:effectLst>
                <a:latin typeface="微软雅黑" panose="020B0503020204020204" charset="-122"/>
                <a:ea typeface="微软雅黑" panose="020B0503020204020204" charset="-122"/>
                <a:cs typeface="微软雅黑" panose="020B0503020204020204" charset="-122"/>
              </a:rPr>
              <a:t>-</a:t>
            </a:r>
            <a:r>
              <a:rPr lang="zh-CN" altLang="en-US" sz="1800" dirty="0">
                <a:solidFill>
                  <a:srgbClr val="333333"/>
                </a:solidFill>
                <a:effectLst>
                  <a:outerShdw blurRad="38100" dist="38100" dir="2700000" algn="tl">
                    <a:srgbClr val="DDDDDD"/>
                  </a:outerShdw>
                </a:effectLst>
                <a:latin typeface="微软雅黑" panose="020B0503020204020204" charset="-122"/>
                <a:ea typeface="微软雅黑" panose="020B0503020204020204" charset="-122"/>
                <a:cs typeface="微软雅黑" panose="020B0503020204020204" charset="-122"/>
              </a:rPr>
              <a:t>实施计划</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3929146" y="1046100"/>
            <a:ext cx="5091347" cy="5531647"/>
          </a:xfrm>
          <a:prstGeom prst="ellipse">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just"/>
            <a:endParaRPr lang="zh-CN" altLang="en-US"/>
          </a:p>
        </p:txBody>
      </p:sp>
      <p:sp>
        <p:nvSpPr>
          <p:cNvPr id="16" name="矩形 15"/>
          <p:cNvSpPr/>
          <p:nvPr/>
        </p:nvSpPr>
        <p:spPr>
          <a:xfrm>
            <a:off x="2439276" y="4694259"/>
            <a:ext cx="8070412" cy="2550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sp>
        <p:nvSpPr>
          <p:cNvPr id="13" name="文本框 12"/>
          <p:cNvSpPr txBox="1"/>
          <p:nvPr/>
        </p:nvSpPr>
        <p:spPr>
          <a:xfrm>
            <a:off x="2305613" y="4913559"/>
            <a:ext cx="8308035" cy="701379"/>
          </a:xfrm>
          <a:prstGeom prst="rect">
            <a:avLst/>
          </a:prstGeom>
          <a:noFill/>
        </p:spPr>
        <p:txBody>
          <a:bodyPr wrap="square" lIns="100237" tIns="50118" rIns="100237" bIns="50118" rtlCol="0">
            <a:spAutoFit/>
          </a:bodyPr>
          <a:lstStyle/>
          <a:p>
            <a:pPr algn="ctr"/>
            <a:r>
              <a:rPr lang="zh-CN" altLang="en-US" sz="3900" b="1" dirty="0">
                <a:solidFill>
                  <a:schemeClr val="bg2">
                    <a:lumMod val="25000"/>
                  </a:schemeClr>
                </a:solidFill>
                <a:latin typeface="微软雅黑" panose="020B0503020204020204" charset="-122"/>
                <a:ea typeface="微软雅黑" panose="020B0503020204020204" charset="-122"/>
              </a:rPr>
              <a:t>一、极联开发科技有限公司介绍</a:t>
            </a:r>
          </a:p>
        </p:txBody>
      </p:sp>
      <p:pic>
        <p:nvPicPr>
          <p:cNvPr id="3" name="图片 2" descr="案例1 (1)"/>
          <p:cNvPicPr>
            <a:picLocks noChangeAspect="1"/>
          </p:cNvPicPr>
          <p:nvPr/>
        </p:nvPicPr>
        <p:blipFill>
          <a:blip r:embed="rId2" cstate="print"/>
          <a:stretch>
            <a:fillRect/>
          </a:stretch>
        </p:blipFill>
        <p:spPr>
          <a:xfrm>
            <a:off x="5226623" y="1888095"/>
            <a:ext cx="2509895" cy="2726951"/>
          </a:xfrm>
          <a:prstGeom prst="rect">
            <a:avLst/>
          </a:prstGeom>
        </p:spPr>
      </p:pic>
      <p:sp>
        <p:nvSpPr>
          <p:cNvPr id="4" name="文本框 3"/>
          <p:cNvSpPr txBox="1"/>
          <p:nvPr/>
        </p:nvSpPr>
        <p:spPr>
          <a:xfrm>
            <a:off x="4523205" y="5697612"/>
            <a:ext cx="4112501" cy="439769"/>
          </a:xfrm>
          <a:prstGeom prst="rect">
            <a:avLst/>
          </a:prstGeom>
          <a:noFill/>
        </p:spPr>
        <p:txBody>
          <a:bodyPr wrap="square" lIns="100237" tIns="50118" rIns="100237" bIns="50118" rtlCol="0">
            <a:spAutoFit/>
          </a:bodyPr>
          <a:lstStyle/>
          <a:p>
            <a:r>
              <a:rPr lang="en-US" altLang="zh-CN" sz="2200" dirty="0">
                <a:latin typeface="微软雅黑" panose="020B0503020204020204" charset="-122"/>
                <a:ea typeface="微软雅黑" panose="020B0503020204020204" charset="-122"/>
              </a:rPr>
              <a:t>POLE  JOINT  DEVELOPMENT</a:t>
            </a:r>
            <a:endParaRPr lang="zh-CN" altLang="en-US" sz="2200" dirty="0">
              <a:latin typeface="微软雅黑" panose="020B0503020204020204" charset="-122"/>
              <a:ea typeface="微软雅黑" panose="020B0503020204020204" charset="-122"/>
            </a:endParaRPr>
          </a:p>
        </p:txBody>
      </p:sp>
      <p:sp>
        <p:nvSpPr>
          <p:cNvPr id="2" name="椭圆 1"/>
          <p:cNvSpPr/>
          <p:nvPr/>
        </p:nvSpPr>
        <p:spPr>
          <a:xfrm>
            <a:off x="5309657" y="1972442"/>
            <a:ext cx="2355980" cy="2559726"/>
          </a:xfrm>
          <a:prstGeom prst="ellipse">
            <a:avLst/>
          </a:prstGeom>
          <a:solidFill>
            <a:srgbClr val="0093DD"/>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pic>
        <p:nvPicPr>
          <p:cNvPr id="12" name="图片 11" descr="极联logo_看图王"/>
          <p:cNvPicPr>
            <a:picLocks noChangeAspect="1"/>
          </p:cNvPicPr>
          <p:nvPr/>
        </p:nvPicPr>
        <p:blipFill>
          <a:blip r:embed="rId3" cstate="print"/>
          <a:srcRect l="34240" t="43604" r="38502" b="28707"/>
          <a:stretch>
            <a:fillRect/>
          </a:stretch>
        </p:blipFill>
        <p:spPr>
          <a:xfrm>
            <a:off x="5842958" y="2645011"/>
            <a:ext cx="1297476" cy="1433152"/>
          </a:xfrm>
          <a:prstGeom prst="round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87933" y="154231"/>
            <a:ext cx="3270694" cy="1034158"/>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solidFill>
                <a:schemeClr val="tx1">
                  <a:lumMod val="50000"/>
                  <a:lumOff val="50000"/>
                </a:schemeClr>
              </a:solidFill>
            </a:endParaRPr>
          </a:p>
        </p:txBody>
      </p:sp>
      <p:pic>
        <p:nvPicPr>
          <p:cNvPr id="14" name="Picture 2" descr="C:\Users\123\Desktop\矩形-6@3x.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241" y="239621"/>
            <a:ext cx="2185863" cy="683682"/>
          </a:xfrm>
          <a:prstGeom prst="rect">
            <a:avLst/>
          </a:prstGeom>
          <a:noFill/>
        </p:spPr>
      </p:pic>
      <p:sp>
        <p:nvSpPr>
          <p:cNvPr id="15" name="文本框 14"/>
          <p:cNvSpPr txBox="1"/>
          <p:nvPr/>
        </p:nvSpPr>
        <p:spPr>
          <a:xfrm>
            <a:off x="256788" y="353727"/>
            <a:ext cx="1822003"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实施方案</a:t>
            </a:r>
            <a:endParaRPr lang="zh-CN" altLang="zh-CN" sz="2200" dirty="0">
              <a:solidFill>
                <a:schemeClr val="bg1"/>
              </a:solidFill>
              <a:latin typeface="方正兰亭黑简体" panose="02000000000000000000" charset="-122"/>
              <a:ea typeface="方正兰亭黑简体" panose="02000000000000000000" charset="-122"/>
            </a:endParaRPr>
          </a:p>
        </p:txBody>
      </p:sp>
      <p:sp>
        <p:nvSpPr>
          <p:cNvPr id="4" name="文本框 3"/>
          <p:cNvSpPr txBox="1"/>
          <p:nvPr/>
        </p:nvSpPr>
        <p:spPr>
          <a:xfrm>
            <a:off x="-707629" y="2902873"/>
            <a:ext cx="202496" cy="408991"/>
          </a:xfrm>
          <a:prstGeom prst="rect">
            <a:avLst/>
          </a:prstGeom>
          <a:noFill/>
        </p:spPr>
        <p:txBody>
          <a:bodyPr wrap="none" lIns="100237" tIns="50118" rIns="100237" bIns="50118" rtlCol="0">
            <a:spAutoFit/>
          </a:bodyPr>
          <a:lstStyle/>
          <a:p>
            <a:endParaRPr kumimoji="1" lang="zh-CN" altLang="en-US" dirty="0"/>
          </a:p>
        </p:txBody>
      </p:sp>
      <p:sp>
        <p:nvSpPr>
          <p:cNvPr id="29" name="文本框 17"/>
          <p:cNvSpPr txBox="1">
            <a:spLocks noChangeArrowheads="1"/>
          </p:cNvSpPr>
          <p:nvPr/>
        </p:nvSpPr>
        <p:spPr bwMode="auto">
          <a:xfrm>
            <a:off x="2344797" y="5057123"/>
            <a:ext cx="1132423" cy="378214"/>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800" b="1" dirty="0">
                <a:solidFill>
                  <a:schemeClr val="bg1"/>
                </a:solidFill>
                <a:latin typeface="微软雅黑" panose="020B0503020204020204" charset="-122"/>
                <a:ea typeface="微软雅黑" panose="020B0503020204020204" charset="-122"/>
                <a:cs typeface="微软雅黑" panose="020B0503020204020204" charset="-122"/>
              </a:rPr>
              <a:t>开发经验</a:t>
            </a:r>
          </a:p>
        </p:txBody>
      </p:sp>
      <p:sp>
        <p:nvSpPr>
          <p:cNvPr id="8" name="文本框 7"/>
          <p:cNvSpPr txBox="1"/>
          <p:nvPr/>
        </p:nvSpPr>
        <p:spPr>
          <a:xfrm>
            <a:off x="2164622" y="947912"/>
            <a:ext cx="8666494" cy="501324"/>
          </a:xfrm>
          <a:prstGeom prst="rect">
            <a:avLst/>
          </a:prstGeom>
          <a:noFill/>
        </p:spPr>
        <p:txBody>
          <a:bodyPr wrap="square" lIns="100237" tIns="50118" rIns="100237" bIns="50118" rtlCol="0">
            <a:spAutoFit/>
          </a:bodyPr>
          <a:lstStyle/>
          <a:p>
            <a:pPr algn="ctr"/>
            <a:r>
              <a:rPr lang="zh-CN" altLang="en-US" sz="2600" dirty="0">
                <a:latin typeface="微软雅黑" panose="020B0503020204020204" charset="-122"/>
                <a:ea typeface="微软雅黑" panose="020B0503020204020204" charset="-122"/>
                <a:cs typeface="微软雅黑" panose="020B0503020204020204" charset="-122"/>
              </a:rPr>
              <a:t>项目实施方案</a:t>
            </a:r>
          </a:p>
        </p:txBody>
      </p:sp>
      <p:sp>
        <p:nvSpPr>
          <p:cNvPr id="11" name="矩形 10"/>
          <p:cNvSpPr/>
          <p:nvPr/>
        </p:nvSpPr>
        <p:spPr>
          <a:xfrm flipH="1">
            <a:off x="2016537" y="1841284"/>
            <a:ext cx="94509" cy="236536"/>
          </a:xfrm>
          <a:prstGeom prst="rect">
            <a:avLst/>
          </a:prstGeom>
          <a:solidFill>
            <a:srgbClr val="024392"/>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12" name="矩形 11"/>
          <p:cNvSpPr/>
          <p:nvPr/>
        </p:nvSpPr>
        <p:spPr>
          <a:xfrm>
            <a:off x="2396261" y="1841283"/>
            <a:ext cx="96196" cy="238370"/>
          </a:xfrm>
          <a:prstGeom prst="rect">
            <a:avLst/>
          </a:prstGeom>
          <a:solidFill>
            <a:srgbClr val="FFB319"/>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13" name="矩形 12"/>
          <p:cNvSpPr/>
          <p:nvPr/>
        </p:nvSpPr>
        <p:spPr>
          <a:xfrm flipH="1">
            <a:off x="2205555" y="1841284"/>
            <a:ext cx="96197" cy="236536"/>
          </a:xfrm>
          <a:prstGeom prst="rect">
            <a:avLst/>
          </a:prstGeom>
          <a:solidFill>
            <a:srgbClr val="3C92CF"/>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16" name="副标题 3074"/>
          <p:cNvSpPr>
            <a:spLocks noGrp="1" noChangeArrowheads="1"/>
          </p:cNvSpPr>
          <p:nvPr>
            <p:ph idx="4294967295"/>
          </p:nvPr>
        </p:nvSpPr>
        <p:spPr>
          <a:xfrm>
            <a:off x="3719390" y="2321690"/>
            <a:ext cx="7251894" cy="1045160"/>
          </a:xfrm>
        </p:spPr>
        <p:txBody>
          <a:bodyPr/>
          <a:lstStyle/>
          <a:p>
            <a:pPr marL="0">
              <a:spcBef>
                <a:spcPct val="0"/>
              </a:spcBef>
              <a:buClr>
                <a:srgbClr val="595959"/>
              </a:buClr>
              <a:buFont typeface="Wingdings" panose="05000000000000000000" charset="0"/>
              <a:buChar char="u"/>
            </a:pPr>
            <a:r>
              <a:rPr lang="zh-CN" altLang="en-US" sz="1300" dirty="0">
                <a:solidFill>
                  <a:srgbClr val="595959"/>
                </a:solidFill>
                <a:latin typeface="微软雅黑" panose="020B0503020204020204" charset="-122"/>
                <a:ea typeface="微软雅黑" panose="020B0503020204020204" charset="-122"/>
                <a:cs typeface="微软雅黑" panose="020B0503020204020204" charset="-122"/>
              </a:rPr>
              <a:t>软件系统整个开发期间，我方</a:t>
            </a:r>
            <a:r>
              <a:rPr lang="en-US" altLang="zh-CN" sz="1300" dirty="0">
                <a:solidFill>
                  <a:srgbClr val="595959"/>
                </a:solidFill>
                <a:latin typeface="微软雅黑" panose="020B0503020204020204" charset="-122"/>
                <a:ea typeface="微软雅黑" panose="020B0503020204020204" charset="-122"/>
                <a:cs typeface="微软雅黑" panose="020B0503020204020204" charset="-122"/>
              </a:rPr>
              <a:t>QA</a:t>
            </a:r>
            <a:r>
              <a:rPr lang="zh-CN" altLang="en-US" sz="1300" dirty="0">
                <a:solidFill>
                  <a:srgbClr val="595959"/>
                </a:solidFill>
                <a:latin typeface="微软雅黑" panose="020B0503020204020204" charset="-122"/>
                <a:ea typeface="微软雅黑" panose="020B0503020204020204" charset="-122"/>
                <a:cs typeface="微软雅黑" panose="020B0503020204020204" charset="-122"/>
              </a:rPr>
              <a:t>部门会同技术部门成立质量管理小组负责质量保证工作，质保组由</a:t>
            </a:r>
            <a:r>
              <a:rPr lang="zh-CN" altLang="en-US" sz="1300" dirty="0">
                <a:solidFill>
                  <a:srgbClr val="FF0000"/>
                </a:solidFill>
                <a:latin typeface="微软雅黑" panose="020B0503020204020204" charset="-122"/>
                <a:ea typeface="微软雅黑" panose="020B0503020204020204" charset="-122"/>
                <a:cs typeface="微软雅黑" panose="020B0503020204020204" charset="-122"/>
              </a:rPr>
              <a:t>技术委员会成员</a:t>
            </a:r>
            <a:r>
              <a:rPr lang="zh-CN" altLang="en-US" sz="1300" dirty="0">
                <a:solidFill>
                  <a:srgbClr val="595959"/>
                </a:solidFill>
                <a:latin typeface="微软雅黑" panose="020B0503020204020204" charset="-122"/>
                <a:ea typeface="微软雅黑" panose="020B0503020204020204" charset="-122"/>
                <a:cs typeface="微软雅黑" panose="020B0503020204020204" charset="-122"/>
              </a:rPr>
              <a:t>组成，和</a:t>
            </a:r>
            <a:r>
              <a:rPr lang="zh-CN" altLang="en-US" sz="1300" dirty="0">
                <a:solidFill>
                  <a:srgbClr val="FF0000"/>
                </a:solidFill>
                <a:latin typeface="微软雅黑" panose="020B0503020204020204" charset="-122"/>
                <a:ea typeface="微软雅黑" panose="020B0503020204020204" charset="-122"/>
                <a:cs typeface="微软雅黑" panose="020B0503020204020204" charset="-122"/>
              </a:rPr>
              <a:t>项目负责人</a:t>
            </a:r>
            <a:r>
              <a:rPr lang="zh-CN" altLang="en-US" sz="1300" dirty="0">
                <a:solidFill>
                  <a:srgbClr val="595959"/>
                </a:solidFill>
                <a:latin typeface="微软雅黑" panose="020B0503020204020204" charset="-122"/>
                <a:ea typeface="微软雅黑" panose="020B0503020204020204" charset="-122"/>
                <a:cs typeface="微软雅黑" panose="020B0503020204020204" charset="-122"/>
              </a:rPr>
              <a:t>及各领导组会</a:t>
            </a:r>
            <a:r>
              <a:rPr lang="zh-CN" altLang="en-US" sz="1300" dirty="0">
                <a:solidFill>
                  <a:srgbClr val="FF0000"/>
                </a:solidFill>
                <a:latin typeface="微软雅黑" panose="020B0503020204020204" charset="-122"/>
                <a:ea typeface="微软雅黑" panose="020B0503020204020204" charset="-122"/>
                <a:cs typeface="微软雅黑" panose="020B0503020204020204" charset="-122"/>
              </a:rPr>
              <a:t>检查和督促</a:t>
            </a:r>
            <a:r>
              <a:rPr lang="zh-CN" altLang="en-US" sz="1300" dirty="0">
                <a:solidFill>
                  <a:srgbClr val="595959"/>
                </a:solidFill>
                <a:latin typeface="微软雅黑" panose="020B0503020204020204" charset="-122"/>
                <a:ea typeface="微软雅黑" panose="020B0503020204020204" charset="-122"/>
                <a:cs typeface="微软雅黑" panose="020B0503020204020204" charset="-122"/>
              </a:rPr>
              <a:t>计划实施。</a:t>
            </a:r>
          </a:p>
          <a:p>
            <a:pPr marL="0">
              <a:spcBef>
                <a:spcPct val="0"/>
              </a:spcBef>
              <a:buClr>
                <a:srgbClr val="595959"/>
              </a:buClr>
              <a:buFont typeface="Wingdings" panose="05000000000000000000" charset="0"/>
              <a:buChar char="u"/>
            </a:pPr>
            <a:r>
              <a:rPr lang="zh-CN" altLang="en-US" sz="1300" dirty="0">
                <a:solidFill>
                  <a:srgbClr val="595959"/>
                </a:solidFill>
                <a:latin typeface="微软雅黑" panose="020B0503020204020204" charset="-122"/>
                <a:ea typeface="微软雅黑" panose="020B0503020204020204" charset="-122"/>
                <a:cs typeface="微软雅黑" panose="020B0503020204020204" charset="-122"/>
              </a:rPr>
              <a:t>系统的软件质保人员有权直接向各领导组报告该项目的软件质量状况。</a:t>
            </a:r>
          </a:p>
          <a:p>
            <a:pPr marL="0">
              <a:spcBef>
                <a:spcPct val="0"/>
              </a:spcBef>
              <a:buClr>
                <a:srgbClr val="595959"/>
              </a:buClr>
              <a:buFont typeface="Wingdings" panose="05000000000000000000" charset="0"/>
              <a:buChar char="u"/>
            </a:pPr>
            <a:endParaRPr lang="zh-CN" altLang="en-US" sz="1300" dirty="0">
              <a:solidFill>
                <a:srgbClr val="595959"/>
              </a:solidFill>
              <a:latin typeface="微软雅黑" panose="020B0503020204020204" charset="-122"/>
              <a:ea typeface="微软雅黑" panose="020B0503020204020204" charset="-122"/>
              <a:cs typeface="微软雅黑" panose="020B0503020204020204" charset="-122"/>
            </a:endParaRPr>
          </a:p>
        </p:txBody>
      </p:sp>
      <p:sp>
        <p:nvSpPr>
          <p:cNvPr id="17" name="文本框 17"/>
          <p:cNvSpPr txBox="1">
            <a:spLocks noChangeArrowheads="1"/>
          </p:cNvSpPr>
          <p:nvPr/>
        </p:nvSpPr>
        <p:spPr bwMode="auto">
          <a:xfrm>
            <a:off x="2565028" y="5306813"/>
            <a:ext cx="1132423" cy="378214"/>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800" b="1" dirty="0">
                <a:solidFill>
                  <a:schemeClr val="bg1"/>
                </a:solidFill>
                <a:latin typeface="微软雅黑" panose="020B0503020204020204" charset="-122"/>
                <a:ea typeface="微软雅黑" panose="020B0503020204020204" charset="-122"/>
                <a:cs typeface="微软雅黑" panose="020B0503020204020204" charset="-122"/>
              </a:rPr>
              <a:t>开发经验</a:t>
            </a:r>
          </a:p>
        </p:txBody>
      </p:sp>
      <p:pic>
        <p:nvPicPr>
          <p:cNvPr id="18" name="图片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30037" y="3317343"/>
            <a:ext cx="8173360" cy="3889095"/>
          </a:xfrm>
          <a:prstGeom prst="rect">
            <a:avLst/>
          </a:prstGeom>
          <a:noFill/>
          <a:ln>
            <a:noFill/>
          </a:ln>
        </p:spPr>
      </p:pic>
      <p:cxnSp>
        <p:nvCxnSpPr>
          <p:cNvPr id="20" name="直接连接符 10"/>
          <p:cNvCxnSpPr/>
          <p:nvPr/>
        </p:nvCxnSpPr>
        <p:spPr>
          <a:xfrm flipV="1">
            <a:off x="3636694" y="2319857"/>
            <a:ext cx="0" cy="665601"/>
          </a:xfrm>
          <a:prstGeom prst="line">
            <a:avLst/>
          </a:prstGeom>
          <a:ln w="9525" cmpd="sng">
            <a:solidFill>
              <a:srgbClr val="FFB319"/>
            </a:solidFill>
            <a:prstDash val="dash"/>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2105983" y="2455545"/>
            <a:ext cx="1017661" cy="432732"/>
          </a:xfrm>
          <a:prstGeom prst="roundRect">
            <a:avLst/>
          </a:prstGeom>
          <a:solidFill>
            <a:srgbClr val="FFB31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sz="1500" noProof="1"/>
          </a:p>
        </p:txBody>
      </p:sp>
      <p:sp>
        <p:nvSpPr>
          <p:cNvPr id="22" name="文本框 17"/>
          <p:cNvSpPr txBox="1">
            <a:spLocks noChangeArrowheads="1"/>
          </p:cNvSpPr>
          <p:nvPr/>
        </p:nvSpPr>
        <p:spPr bwMode="auto">
          <a:xfrm>
            <a:off x="2030037" y="2486715"/>
            <a:ext cx="1132424" cy="332047"/>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500" b="1" dirty="0">
                <a:solidFill>
                  <a:schemeClr val="bg1"/>
                </a:solidFill>
                <a:latin typeface="微软雅黑" panose="020B0503020204020204" charset="-122"/>
                <a:ea typeface="微软雅黑" panose="020B0503020204020204" charset="-122"/>
                <a:cs typeface="微软雅黑" panose="020B0503020204020204" charset="-122"/>
              </a:rPr>
              <a:t>质保计划</a:t>
            </a:r>
          </a:p>
        </p:txBody>
      </p:sp>
      <p:sp>
        <p:nvSpPr>
          <p:cNvPr id="24" name="矩形 23"/>
          <p:cNvSpPr/>
          <p:nvPr/>
        </p:nvSpPr>
        <p:spPr>
          <a:xfrm>
            <a:off x="2624096" y="1756937"/>
            <a:ext cx="2315476" cy="378214"/>
          </a:xfrm>
          <a:prstGeom prst="rect">
            <a:avLst/>
          </a:prstGeom>
          <a:noFill/>
          <a:ln>
            <a:noFill/>
          </a:ln>
        </p:spPr>
        <p:txBody>
          <a:bodyPr lIns="100237" tIns="50118" rIns="100237" bIns="50118">
            <a:spAutoFit/>
          </a:bodyPr>
          <a:lstStyle/>
          <a:p>
            <a:pPr algn="ctr">
              <a:defRPr/>
            </a:pPr>
            <a:r>
              <a:rPr lang="zh-CN" altLang="en-US" sz="1800" dirty="0">
                <a:solidFill>
                  <a:srgbClr val="333333"/>
                </a:solidFill>
                <a:effectLst>
                  <a:outerShdw blurRad="38100" dist="38100" dir="2700000" algn="tl">
                    <a:srgbClr val="DDDDDD"/>
                  </a:outerShdw>
                </a:effectLst>
                <a:latin typeface="微软雅黑" panose="020B0503020204020204" charset="-122"/>
                <a:ea typeface="微软雅黑" panose="020B0503020204020204" charset="-122"/>
                <a:cs typeface="微软雅黑" panose="020B0503020204020204" charset="-122"/>
              </a:rPr>
              <a:t>项目计划</a:t>
            </a:r>
            <a:r>
              <a:rPr lang="en-US" altLang="zh-CN" sz="1800" dirty="0">
                <a:solidFill>
                  <a:srgbClr val="333333"/>
                </a:solidFill>
                <a:effectLst>
                  <a:outerShdw blurRad="38100" dist="38100" dir="2700000" algn="tl">
                    <a:srgbClr val="DDDDDD"/>
                  </a:outerShdw>
                </a:effectLst>
                <a:latin typeface="微软雅黑" panose="020B0503020204020204" charset="-122"/>
                <a:ea typeface="微软雅黑" panose="020B0503020204020204" charset="-122"/>
                <a:cs typeface="微软雅黑" panose="020B0503020204020204" charset="-122"/>
              </a:rPr>
              <a:t>-</a:t>
            </a:r>
            <a:r>
              <a:rPr lang="zh-CN" altLang="en-US" sz="1800" dirty="0">
                <a:solidFill>
                  <a:srgbClr val="333333"/>
                </a:solidFill>
                <a:effectLst>
                  <a:outerShdw blurRad="38100" dist="38100" dir="2700000" algn="tl">
                    <a:srgbClr val="DDDDDD"/>
                  </a:outerShdw>
                </a:effectLst>
                <a:latin typeface="微软雅黑" panose="020B0503020204020204" charset="-122"/>
                <a:ea typeface="微软雅黑" panose="020B0503020204020204" charset="-122"/>
                <a:cs typeface="微软雅黑" panose="020B0503020204020204" charset="-122"/>
              </a:rPr>
              <a:t>实施计划</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87933" y="154231"/>
            <a:ext cx="3270694" cy="1034158"/>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solidFill>
                <a:schemeClr val="tx1">
                  <a:lumMod val="50000"/>
                  <a:lumOff val="50000"/>
                </a:schemeClr>
              </a:solidFill>
            </a:endParaRPr>
          </a:p>
        </p:txBody>
      </p:sp>
      <p:pic>
        <p:nvPicPr>
          <p:cNvPr id="14" name="Picture 2" descr="C:\Users\123\Desktop\矩形-6@3x.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241" y="239621"/>
            <a:ext cx="2185863" cy="683682"/>
          </a:xfrm>
          <a:prstGeom prst="rect">
            <a:avLst/>
          </a:prstGeom>
          <a:noFill/>
        </p:spPr>
      </p:pic>
      <p:sp>
        <p:nvSpPr>
          <p:cNvPr id="15" name="文本框 14"/>
          <p:cNvSpPr txBox="1"/>
          <p:nvPr/>
        </p:nvSpPr>
        <p:spPr>
          <a:xfrm>
            <a:off x="256788" y="353727"/>
            <a:ext cx="1822003"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实施方案</a:t>
            </a:r>
            <a:endParaRPr lang="zh-CN" altLang="zh-CN" sz="2200" dirty="0">
              <a:solidFill>
                <a:schemeClr val="bg1"/>
              </a:solidFill>
              <a:latin typeface="方正兰亭黑简体" panose="02000000000000000000" charset="-122"/>
              <a:ea typeface="方正兰亭黑简体" panose="02000000000000000000" charset="-122"/>
            </a:endParaRPr>
          </a:p>
        </p:txBody>
      </p:sp>
      <p:sp>
        <p:nvSpPr>
          <p:cNvPr id="4" name="文本框 3"/>
          <p:cNvSpPr txBox="1"/>
          <p:nvPr/>
        </p:nvSpPr>
        <p:spPr>
          <a:xfrm>
            <a:off x="-707629" y="2902873"/>
            <a:ext cx="202496" cy="408991"/>
          </a:xfrm>
          <a:prstGeom prst="rect">
            <a:avLst/>
          </a:prstGeom>
          <a:noFill/>
        </p:spPr>
        <p:txBody>
          <a:bodyPr wrap="none" lIns="100237" tIns="50118" rIns="100237" bIns="50118" rtlCol="0">
            <a:spAutoFit/>
          </a:bodyPr>
          <a:lstStyle/>
          <a:p>
            <a:endParaRPr kumimoji="1" lang="zh-CN" altLang="en-US" dirty="0"/>
          </a:p>
        </p:txBody>
      </p:sp>
      <p:sp>
        <p:nvSpPr>
          <p:cNvPr id="29" name="文本框 17"/>
          <p:cNvSpPr txBox="1">
            <a:spLocks noChangeArrowheads="1"/>
          </p:cNvSpPr>
          <p:nvPr/>
        </p:nvSpPr>
        <p:spPr bwMode="auto">
          <a:xfrm>
            <a:off x="2344797" y="5306493"/>
            <a:ext cx="1132423" cy="378214"/>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800" b="1" dirty="0">
                <a:solidFill>
                  <a:schemeClr val="bg1"/>
                </a:solidFill>
                <a:latin typeface="微软雅黑" panose="020B0503020204020204" charset="-122"/>
                <a:ea typeface="微软雅黑" panose="020B0503020204020204" charset="-122"/>
                <a:cs typeface="微软雅黑" panose="020B0503020204020204" charset="-122"/>
              </a:rPr>
              <a:t>开发经验</a:t>
            </a:r>
          </a:p>
        </p:txBody>
      </p:sp>
      <p:sp>
        <p:nvSpPr>
          <p:cNvPr id="8" name="文本框 7"/>
          <p:cNvSpPr txBox="1"/>
          <p:nvPr/>
        </p:nvSpPr>
        <p:spPr>
          <a:xfrm>
            <a:off x="2182128" y="940732"/>
            <a:ext cx="8666494" cy="501324"/>
          </a:xfrm>
          <a:prstGeom prst="rect">
            <a:avLst/>
          </a:prstGeom>
          <a:noFill/>
        </p:spPr>
        <p:txBody>
          <a:bodyPr wrap="square" lIns="100237" tIns="50118" rIns="100237" bIns="50118" rtlCol="0">
            <a:spAutoFit/>
          </a:bodyPr>
          <a:lstStyle/>
          <a:p>
            <a:pPr algn="ctr"/>
            <a:r>
              <a:rPr lang="zh-CN" altLang="en-US" sz="2600" dirty="0">
                <a:latin typeface="微软雅黑" panose="020B0503020204020204" charset="-122"/>
                <a:ea typeface="微软雅黑" panose="020B0503020204020204" charset="-122"/>
                <a:cs typeface="微软雅黑" panose="020B0503020204020204" charset="-122"/>
              </a:rPr>
              <a:t>项目实施方案</a:t>
            </a:r>
          </a:p>
        </p:txBody>
      </p:sp>
      <p:sp>
        <p:nvSpPr>
          <p:cNvPr id="9" name="矩形 8"/>
          <p:cNvSpPr/>
          <p:nvPr/>
        </p:nvSpPr>
        <p:spPr>
          <a:xfrm flipH="1">
            <a:off x="2112288" y="1852723"/>
            <a:ext cx="94509" cy="236536"/>
          </a:xfrm>
          <a:prstGeom prst="rect">
            <a:avLst/>
          </a:prstGeom>
          <a:solidFill>
            <a:srgbClr val="024392"/>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10" name="矩形 9"/>
          <p:cNvSpPr/>
          <p:nvPr/>
        </p:nvSpPr>
        <p:spPr>
          <a:xfrm>
            <a:off x="2492013" y="1852722"/>
            <a:ext cx="96196" cy="238370"/>
          </a:xfrm>
          <a:prstGeom prst="rect">
            <a:avLst/>
          </a:prstGeom>
          <a:solidFill>
            <a:srgbClr val="FFB319"/>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11" name="矩形 10"/>
          <p:cNvSpPr/>
          <p:nvPr/>
        </p:nvSpPr>
        <p:spPr>
          <a:xfrm flipH="1">
            <a:off x="2301307" y="1852723"/>
            <a:ext cx="96197" cy="236536"/>
          </a:xfrm>
          <a:prstGeom prst="rect">
            <a:avLst/>
          </a:prstGeom>
          <a:solidFill>
            <a:srgbClr val="3C92CF"/>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12" name="副标题 3074"/>
          <p:cNvSpPr>
            <a:spLocks noGrp="1" noChangeArrowheads="1"/>
          </p:cNvSpPr>
          <p:nvPr>
            <p:ph idx="4294967295"/>
          </p:nvPr>
        </p:nvSpPr>
        <p:spPr>
          <a:xfrm>
            <a:off x="3580556" y="2433979"/>
            <a:ext cx="7857766" cy="416230"/>
          </a:xfrm>
        </p:spPr>
        <p:txBody>
          <a:bodyPr/>
          <a:lstStyle/>
          <a:p>
            <a:pPr marL="0">
              <a:spcBef>
                <a:spcPct val="0"/>
              </a:spcBef>
              <a:buClr>
                <a:srgbClr val="595959"/>
              </a:buClr>
              <a:buFont typeface="Wingdings" panose="05000000000000000000" charset="0"/>
              <a:buChar char="u"/>
            </a:pPr>
            <a:r>
              <a:rPr lang="zh-CN" altLang="en-US" sz="1300" dirty="0">
                <a:solidFill>
                  <a:srgbClr val="595959"/>
                </a:solidFill>
                <a:latin typeface="微软雅黑" panose="020B0503020204020204" charset="-122"/>
                <a:ea typeface="微软雅黑" panose="020B0503020204020204" charset="-122"/>
                <a:cs typeface="微软雅黑" panose="020B0503020204020204" charset="-122"/>
              </a:rPr>
              <a:t>为确保软件的实现满足规格说明书中规定的各项需求，软件开发项目组会编写以下的必要文档：</a:t>
            </a:r>
          </a:p>
        </p:txBody>
      </p:sp>
      <p:sp>
        <p:nvSpPr>
          <p:cNvPr id="13" name="文本框 17"/>
          <p:cNvSpPr txBox="1">
            <a:spLocks noChangeArrowheads="1"/>
          </p:cNvSpPr>
          <p:nvPr/>
        </p:nvSpPr>
        <p:spPr bwMode="auto">
          <a:xfrm>
            <a:off x="2660779" y="5420935"/>
            <a:ext cx="1132423" cy="378214"/>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800" b="1" dirty="0">
                <a:solidFill>
                  <a:schemeClr val="bg1"/>
                </a:solidFill>
                <a:latin typeface="微软雅黑" panose="020B0503020204020204" charset="-122"/>
                <a:ea typeface="微软雅黑" panose="020B0503020204020204" charset="-122"/>
                <a:cs typeface="微软雅黑" panose="020B0503020204020204" charset="-122"/>
              </a:rPr>
              <a:t>开发经验</a:t>
            </a:r>
          </a:p>
        </p:txBody>
      </p:sp>
      <p:cxnSp>
        <p:nvCxnSpPr>
          <p:cNvPr id="16" name="直接连接符 10"/>
          <p:cNvCxnSpPr/>
          <p:nvPr/>
        </p:nvCxnSpPr>
        <p:spPr>
          <a:xfrm flipV="1">
            <a:off x="3580556" y="2433979"/>
            <a:ext cx="0" cy="394226"/>
          </a:xfrm>
          <a:prstGeom prst="line">
            <a:avLst/>
          </a:prstGeom>
          <a:ln w="9525" cmpd="sng">
            <a:solidFill>
              <a:srgbClr val="FFB319"/>
            </a:solidFill>
            <a:prstDash val="dash"/>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203423" y="2406474"/>
            <a:ext cx="1017662" cy="451069"/>
          </a:xfrm>
          <a:prstGeom prst="roundRect">
            <a:avLst/>
          </a:prstGeom>
          <a:solidFill>
            <a:srgbClr val="FFB31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sz="1500" noProof="1"/>
          </a:p>
        </p:txBody>
      </p:sp>
      <p:sp>
        <p:nvSpPr>
          <p:cNvPr id="18" name="文本框 17"/>
          <p:cNvSpPr txBox="1">
            <a:spLocks noChangeArrowheads="1"/>
          </p:cNvSpPr>
          <p:nvPr/>
        </p:nvSpPr>
        <p:spPr bwMode="auto">
          <a:xfrm>
            <a:off x="2125790" y="2435813"/>
            <a:ext cx="1132424" cy="332047"/>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500" b="1" dirty="0">
                <a:solidFill>
                  <a:schemeClr val="bg1"/>
                </a:solidFill>
                <a:latin typeface="微软雅黑" panose="020B0503020204020204" charset="-122"/>
                <a:ea typeface="微软雅黑" panose="020B0503020204020204" charset="-122"/>
                <a:cs typeface="微软雅黑" panose="020B0503020204020204" charset="-122"/>
              </a:rPr>
              <a:t>文档管理</a:t>
            </a:r>
          </a:p>
        </p:txBody>
      </p:sp>
      <p:pic>
        <p:nvPicPr>
          <p:cNvPr id="20" name="图片 12"/>
          <p:cNvPicPr>
            <a:picLocks noChangeAspect="1" noChangeArrowheads="1"/>
          </p:cNvPicPr>
          <p:nvPr/>
        </p:nvPicPr>
        <p:blipFill>
          <a:blip r:embed="rId3" cstate="print">
            <a:extLst>
              <a:ext uri="{28A0092B-C50C-407E-A947-70E740481C1C}">
                <a14:useLocalDpi xmlns="" xmlns:a14="http://schemas.microsoft.com/office/drawing/2010/main" val="0"/>
              </a:ext>
            </a:extLst>
          </a:blip>
          <a:srcRect t="27667" r="61185" b="6577"/>
          <a:stretch>
            <a:fillRect/>
          </a:stretch>
        </p:blipFill>
        <p:spPr bwMode="auto">
          <a:xfrm>
            <a:off x="2432945" y="3429631"/>
            <a:ext cx="3366891" cy="3161150"/>
          </a:xfrm>
          <a:prstGeom prst="rect">
            <a:avLst/>
          </a:prstGeom>
          <a:noFill/>
          <a:ln>
            <a:noFill/>
          </a:ln>
        </p:spPr>
      </p:pic>
      <p:pic>
        <p:nvPicPr>
          <p:cNvPr id="21" name="图片 7" descr="图片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182935" y="3015235"/>
            <a:ext cx="4711959" cy="3960606"/>
          </a:xfrm>
          <a:prstGeom prst="rect">
            <a:avLst/>
          </a:prstGeom>
          <a:noFill/>
          <a:ln>
            <a:noFill/>
          </a:ln>
        </p:spPr>
      </p:pic>
      <p:sp>
        <p:nvSpPr>
          <p:cNvPr id="23" name="矩形 22"/>
          <p:cNvSpPr/>
          <p:nvPr/>
        </p:nvSpPr>
        <p:spPr>
          <a:xfrm>
            <a:off x="2719848" y="1768377"/>
            <a:ext cx="2315476" cy="378214"/>
          </a:xfrm>
          <a:prstGeom prst="rect">
            <a:avLst/>
          </a:prstGeom>
          <a:noFill/>
          <a:ln>
            <a:noFill/>
          </a:ln>
        </p:spPr>
        <p:txBody>
          <a:bodyPr lIns="100237" tIns="50118" rIns="100237" bIns="50118">
            <a:spAutoFit/>
          </a:bodyPr>
          <a:lstStyle/>
          <a:p>
            <a:pPr algn="ctr">
              <a:defRPr/>
            </a:pPr>
            <a:r>
              <a:rPr lang="zh-CN" altLang="en-US" sz="1800" dirty="0">
                <a:solidFill>
                  <a:srgbClr val="333333"/>
                </a:solidFill>
                <a:effectLst>
                  <a:outerShdw blurRad="38100" dist="38100" dir="2700000" algn="tl">
                    <a:srgbClr val="DDDDDD"/>
                  </a:outerShdw>
                </a:effectLst>
                <a:latin typeface="微软雅黑" panose="020B0503020204020204" charset="-122"/>
                <a:ea typeface="微软雅黑" panose="020B0503020204020204" charset="-122"/>
                <a:cs typeface="微软雅黑" panose="020B0503020204020204" charset="-122"/>
              </a:rPr>
              <a:t>项目计划</a:t>
            </a:r>
            <a:r>
              <a:rPr lang="en-US" altLang="zh-CN" sz="1800" dirty="0">
                <a:solidFill>
                  <a:srgbClr val="333333"/>
                </a:solidFill>
                <a:effectLst>
                  <a:outerShdw blurRad="38100" dist="38100" dir="2700000" algn="tl">
                    <a:srgbClr val="DDDDDD"/>
                  </a:outerShdw>
                </a:effectLst>
                <a:latin typeface="微软雅黑" panose="020B0503020204020204" charset="-122"/>
                <a:ea typeface="微软雅黑" panose="020B0503020204020204" charset="-122"/>
                <a:cs typeface="微软雅黑" panose="020B0503020204020204" charset="-122"/>
              </a:rPr>
              <a:t>-</a:t>
            </a:r>
            <a:r>
              <a:rPr lang="zh-CN" altLang="en-US" sz="1800" dirty="0">
                <a:solidFill>
                  <a:srgbClr val="333333"/>
                </a:solidFill>
                <a:effectLst>
                  <a:outerShdw blurRad="38100" dist="38100" dir="2700000" algn="tl">
                    <a:srgbClr val="DDDDDD"/>
                  </a:outerShdw>
                </a:effectLst>
                <a:latin typeface="微软雅黑" panose="020B0503020204020204" charset="-122"/>
                <a:ea typeface="微软雅黑" panose="020B0503020204020204" charset="-122"/>
                <a:cs typeface="微软雅黑" panose="020B0503020204020204" charset="-122"/>
              </a:rPr>
              <a:t>实施计划</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123\Desktop\组-78.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788" y="2010"/>
            <a:ext cx="12970873" cy="7918279"/>
          </a:xfrm>
          <a:prstGeom prst="rect">
            <a:avLst/>
          </a:prstGeom>
          <a:noFill/>
        </p:spPr>
      </p:pic>
      <p:grpSp>
        <p:nvGrpSpPr>
          <p:cNvPr id="18" name="组合 14"/>
          <p:cNvGrpSpPr/>
          <p:nvPr/>
        </p:nvGrpSpPr>
        <p:grpSpPr>
          <a:xfrm>
            <a:off x="4952229" y="1894459"/>
            <a:ext cx="2990204" cy="5060531"/>
            <a:chOff x="913011" y="764704"/>
            <a:chExt cx="2812732" cy="4381289"/>
          </a:xfrm>
        </p:grpSpPr>
        <p:grpSp>
          <p:nvGrpSpPr>
            <p:cNvPr id="20" name="组合 15"/>
            <p:cNvGrpSpPr/>
            <p:nvPr/>
          </p:nvGrpSpPr>
          <p:grpSpPr>
            <a:xfrm>
              <a:off x="1747692" y="4222426"/>
              <a:ext cx="1289708" cy="923567"/>
              <a:chOff x="4350532" y="1811995"/>
              <a:chExt cx="3661868" cy="2622287"/>
            </a:xfrm>
          </p:grpSpPr>
          <p:sp>
            <p:nvSpPr>
              <p:cNvPr id="138" name="Freeform 36"/>
              <p:cNvSpPr/>
              <p:nvPr/>
            </p:nvSpPr>
            <p:spPr bwMode="auto">
              <a:xfrm>
                <a:off x="4539997" y="3410609"/>
                <a:ext cx="3282939" cy="162892"/>
              </a:xfrm>
              <a:custGeom>
                <a:avLst/>
                <a:gdLst>
                  <a:gd name="connsiteX0" fmla="*/ 35766 w 3282939"/>
                  <a:gd name="connsiteY0" fmla="*/ 320938 h 340225"/>
                  <a:gd name="connsiteX1" fmla="*/ 48093 w 3282939"/>
                  <a:gd name="connsiteY1" fmla="*/ 338101 h 340225"/>
                  <a:gd name="connsiteX2" fmla="*/ 0 w 3282939"/>
                  <a:gd name="connsiteY2" fmla="*/ 340225 h 340225"/>
                  <a:gd name="connsiteX3" fmla="*/ 35766 w 3282939"/>
                  <a:gd name="connsiteY3" fmla="*/ 320938 h 340225"/>
                  <a:gd name="connsiteX4" fmla="*/ 3253542 w 3282939"/>
                  <a:gd name="connsiteY4" fmla="*/ 179372 h 340225"/>
                  <a:gd name="connsiteX5" fmla="*/ 3253837 w 3282939"/>
                  <a:gd name="connsiteY5" fmla="*/ 196497 h 340225"/>
                  <a:gd name="connsiteX6" fmla="*/ 3253542 w 3282939"/>
                  <a:gd name="connsiteY6" fmla="*/ 179372 h 340225"/>
                  <a:gd name="connsiteX7" fmla="*/ 3282939 w 3282939"/>
                  <a:gd name="connsiteY7" fmla="*/ 0 h 340225"/>
                  <a:gd name="connsiteX8" fmla="*/ 3202017 w 3282939"/>
                  <a:gd name="connsiteY8" fmla="*/ 103183 h 340225"/>
                  <a:gd name="connsiteX9" fmla="*/ 3217148 w 3282939"/>
                  <a:gd name="connsiteY9" fmla="*/ 145976 h 340225"/>
                  <a:gd name="connsiteX10" fmla="*/ 15867 w 3282939"/>
                  <a:gd name="connsiteY10" fmla="*/ 144596 h 340225"/>
                  <a:gd name="connsiteX11" fmla="*/ 13528 w 3282939"/>
                  <a:gd name="connsiteY11" fmla="*/ 151326 h 340225"/>
                  <a:gd name="connsiteX12" fmla="*/ 0 w 3282939"/>
                  <a:gd name="connsiteY12" fmla="*/ 145014 h 340225"/>
                  <a:gd name="connsiteX13" fmla="*/ 3282939 w 3282939"/>
                  <a:gd name="connsiteY13" fmla="*/ 0 h 340225"/>
                  <a:gd name="connsiteX0-1" fmla="*/ 35766 w 3282939"/>
                  <a:gd name="connsiteY0-2" fmla="*/ 320938 h 340225"/>
                  <a:gd name="connsiteX1-3" fmla="*/ 48093 w 3282939"/>
                  <a:gd name="connsiteY1-4" fmla="*/ 338101 h 340225"/>
                  <a:gd name="connsiteX2-5" fmla="*/ 0 w 3282939"/>
                  <a:gd name="connsiteY2-6" fmla="*/ 340225 h 340225"/>
                  <a:gd name="connsiteX3-7" fmla="*/ 35766 w 3282939"/>
                  <a:gd name="connsiteY3-8" fmla="*/ 320938 h 340225"/>
                  <a:gd name="connsiteX4-9" fmla="*/ 3282939 w 3282939"/>
                  <a:gd name="connsiteY4-10" fmla="*/ 0 h 340225"/>
                  <a:gd name="connsiteX5-11" fmla="*/ 3202017 w 3282939"/>
                  <a:gd name="connsiteY5-12" fmla="*/ 103183 h 340225"/>
                  <a:gd name="connsiteX6-13" fmla="*/ 3217148 w 3282939"/>
                  <a:gd name="connsiteY6-14" fmla="*/ 145976 h 340225"/>
                  <a:gd name="connsiteX7-15" fmla="*/ 15867 w 3282939"/>
                  <a:gd name="connsiteY7-16" fmla="*/ 144596 h 340225"/>
                  <a:gd name="connsiteX8-17" fmla="*/ 13528 w 3282939"/>
                  <a:gd name="connsiteY8-18" fmla="*/ 151326 h 340225"/>
                  <a:gd name="connsiteX9-19" fmla="*/ 0 w 3282939"/>
                  <a:gd name="connsiteY9-20" fmla="*/ 145014 h 340225"/>
                  <a:gd name="connsiteX10-21" fmla="*/ 3282939 w 3282939"/>
                  <a:gd name="connsiteY10-22" fmla="*/ 0 h 340225"/>
                  <a:gd name="connsiteX0-23" fmla="*/ 0 w 3282939"/>
                  <a:gd name="connsiteY0-24" fmla="*/ 340225 h 340225"/>
                  <a:gd name="connsiteX1-25" fmla="*/ 48093 w 3282939"/>
                  <a:gd name="connsiteY1-26" fmla="*/ 338101 h 340225"/>
                  <a:gd name="connsiteX2-27" fmla="*/ 0 w 3282939"/>
                  <a:gd name="connsiteY2-28" fmla="*/ 340225 h 340225"/>
                  <a:gd name="connsiteX3-29" fmla="*/ 3282939 w 3282939"/>
                  <a:gd name="connsiteY3-30" fmla="*/ 0 h 340225"/>
                  <a:gd name="connsiteX4-31" fmla="*/ 3202017 w 3282939"/>
                  <a:gd name="connsiteY4-32" fmla="*/ 103183 h 340225"/>
                  <a:gd name="connsiteX5-33" fmla="*/ 3217148 w 3282939"/>
                  <a:gd name="connsiteY5-34" fmla="*/ 145976 h 340225"/>
                  <a:gd name="connsiteX6-35" fmla="*/ 15867 w 3282939"/>
                  <a:gd name="connsiteY6-36" fmla="*/ 144596 h 340225"/>
                  <a:gd name="connsiteX7-37" fmla="*/ 13528 w 3282939"/>
                  <a:gd name="connsiteY7-38" fmla="*/ 151326 h 340225"/>
                  <a:gd name="connsiteX8-39" fmla="*/ 0 w 3282939"/>
                  <a:gd name="connsiteY8-40" fmla="*/ 145014 h 340225"/>
                  <a:gd name="connsiteX9-41" fmla="*/ 3282939 w 3282939"/>
                  <a:gd name="connsiteY9-42" fmla="*/ 0 h 340225"/>
                  <a:gd name="connsiteX0-43" fmla="*/ 3282939 w 3374379"/>
                  <a:gd name="connsiteY0-44" fmla="*/ 0 h 151326"/>
                  <a:gd name="connsiteX1-45" fmla="*/ 3202017 w 3374379"/>
                  <a:gd name="connsiteY1-46" fmla="*/ 103183 h 151326"/>
                  <a:gd name="connsiteX2-47" fmla="*/ 3217148 w 3374379"/>
                  <a:gd name="connsiteY2-48" fmla="*/ 145976 h 151326"/>
                  <a:gd name="connsiteX3-49" fmla="*/ 15867 w 3374379"/>
                  <a:gd name="connsiteY3-50" fmla="*/ 144596 h 151326"/>
                  <a:gd name="connsiteX4-51" fmla="*/ 13528 w 3374379"/>
                  <a:gd name="connsiteY4-52" fmla="*/ 151326 h 151326"/>
                  <a:gd name="connsiteX5-53" fmla="*/ 0 w 3374379"/>
                  <a:gd name="connsiteY5-54" fmla="*/ 145014 h 151326"/>
                  <a:gd name="connsiteX6-55" fmla="*/ 3374379 w 3374379"/>
                  <a:gd name="connsiteY6-56" fmla="*/ 81944 h 151326"/>
                  <a:gd name="connsiteX0-57" fmla="*/ 3282939 w 3282939"/>
                  <a:gd name="connsiteY0-58" fmla="*/ 0 h 151326"/>
                  <a:gd name="connsiteX1-59" fmla="*/ 3202017 w 3282939"/>
                  <a:gd name="connsiteY1-60" fmla="*/ 103183 h 151326"/>
                  <a:gd name="connsiteX2-61" fmla="*/ 3217148 w 3282939"/>
                  <a:gd name="connsiteY2-62" fmla="*/ 145976 h 151326"/>
                  <a:gd name="connsiteX3-63" fmla="*/ 15867 w 3282939"/>
                  <a:gd name="connsiteY3-64" fmla="*/ 144596 h 151326"/>
                  <a:gd name="connsiteX4-65" fmla="*/ 13528 w 3282939"/>
                  <a:gd name="connsiteY4-66" fmla="*/ 151326 h 151326"/>
                  <a:gd name="connsiteX5-67" fmla="*/ 0 w 3282939"/>
                  <a:gd name="connsiteY5-68" fmla="*/ 145014 h 151326"/>
                  <a:gd name="connsiteX6-69" fmla="*/ 3272779 w 3282939"/>
                  <a:gd name="connsiteY6-70" fmla="*/ 7967 h 151326"/>
                  <a:gd name="connsiteX0-71" fmla="*/ 3282939 w 3282939"/>
                  <a:gd name="connsiteY0-72" fmla="*/ 0 h 145976"/>
                  <a:gd name="connsiteX1-73" fmla="*/ 3202017 w 3282939"/>
                  <a:gd name="connsiteY1-74" fmla="*/ 103183 h 145976"/>
                  <a:gd name="connsiteX2-75" fmla="*/ 3217148 w 3282939"/>
                  <a:gd name="connsiteY2-76" fmla="*/ 145976 h 145976"/>
                  <a:gd name="connsiteX3-77" fmla="*/ 15867 w 3282939"/>
                  <a:gd name="connsiteY3-78" fmla="*/ 144596 h 145976"/>
                  <a:gd name="connsiteX4-79" fmla="*/ 0 w 3282939"/>
                  <a:gd name="connsiteY4-80" fmla="*/ 145014 h 145976"/>
                  <a:gd name="connsiteX5-81" fmla="*/ 3272779 w 3282939"/>
                  <a:gd name="connsiteY5-82" fmla="*/ 7967 h 145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282939" h="145976">
                    <a:close/>
                    <a:moveTo>
                      <a:pt x="3282939" y="0"/>
                    </a:moveTo>
                    <a:cubicBezTo>
                      <a:pt x="3192270" y="39034"/>
                      <a:pt x="3202013" y="103156"/>
                      <a:pt x="3202017" y="103183"/>
                    </a:cubicBezTo>
                    <a:cubicBezTo>
                      <a:pt x="3202746" y="119931"/>
                      <a:pt x="3208611" y="134207"/>
                      <a:pt x="3217148" y="145976"/>
                    </a:cubicBezTo>
                    <a:lnTo>
                      <a:pt x="15867" y="144596"/>
                    </a:lnTo>
                    <a:lnTo>
                      <a:pt x="0" y="145014"/>
                    </a:lnTo>
                    <a:lnTo>
                      <a:pt x="3272779" y="7967"/>
                    </a:lnTo>
                  </a:path>
                </a:pathLst>
              </a:custGeom>
              <a:gradFill flip="none" rotWithShape="1">
                <a:gsLst>
                  <a:gs pos="0">
                    <a:srgbClr val="494949"/>
                  </a:gs>
                  <a:gs pos="100000">
                    <a:srgbClr val="9D9D9D"/>
                  </a:gs>
                </a:gsLst>
                <a:lin ang="16200000" scaled="1"/>
                <a:tileRect/>
              </a:gradFill>
              <a:ln w="9525">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lang="zh-CN" altLang="en-US">
                  <a:solidFill>
                    <a:schemeClr val="lt1"/>
                  </a:solidFill>
                </a:endParaRPr>
              </a:p>
            </p:txBody>
          </p:sp>
          <p:sp>
            <p:nvSpPr>
              <p:cNvPr id="139" name="Freeform 38"/>
              <p:cNvSpPr/>
              <p:nvPr/>
            </p:nvSpPr>
            <p:spPr bwMode="auto">
              <a:xfrm>
                <a:off x="4548266" y="3630966"/>
                <a:ext cx="3266400" cy="53467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1">
                <a:gsLst>
                  <a:gs pos="51000">
                    <a:schemeClr val="bg1">
                      <a:alpha val="76000"/>
                    </a:schemeClr>
                  </a:gs>
                  <a:gs pos="0">
                    <a:schemeClr val="bg1">
                      <a:alpha val="0"/>
                    </a:schemeClr>
                  </a:gs>
                  <a:gs pos="100000">
                    <a:schemeClr val="bg1">
                      <a:alpha val="0"/>
                    </a:schemeClr>
                  </a:gs>
                </a:gsLst>
                <a:lin ang="16200000" scaled="1"/>
                <a:tileRect/>
              </a:gradFill>
              <a:ln w="952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lang="zh-CN" altLang="en-US"/>
              </a:p>
            </p:txBody>
          </p:sp>
          <p:sp>
            <p:nvSpPr>
              <p:cNvPr id="140" name="Freeform 38"/>
              <p:cNvSpPr/>
              <p:nvPr/>
            </p:nvSpPr>
            <p:spPr bwMode="auto">
              <a:xfrm>
                <a:off x="4527833" y="3574415"/>
                <a:ext cx="3266400" cy="52451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1">
                <a:gsLst>
                  <a:gs pos="833">
                    <a:srgbClr val="494949"/>
                  </a:gs>
                  <a:gs pos="59000">
                    <a:srgbClr val="9D9D9D"/>
                  </a:gs>
                  <a:gs pos="100000">
                    <a:srgbClr val="5E5E5E"/>
                  </a:gs>
                </a:gsLst>
                <a:lin ang="0" scaled="1"/>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lang="zh-CN" altLang="en-US"/>
              </a:p>
            </p:txBody>
          </p:sp>
          <p:sp>
            <p:nvSpPr>
              <p:cNvPr id="141" name="矩形 2788"/>
              <p:cNvSpPr/>
              <p:nvPr/>
            </p:nvSpPr>
            <p:spPr>
              <a:xfrm rot="1283126">
                <a:off x="4475511" y="3459588"/>
                <a:ext cx="3292758" cy="452993"/>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rgbClr val="5E5E5E"/>
                  </a:gs>
                  <a:gs pos="49000">
                    <a:schemeClr val="bg1"/>
                  </a:gs>
                  <a:gs pos="100000">
                    <a:srgbClr val="494949"/>
                  </a:gs>
                </a:gsLst>
                <a:lin ang="16200000" scaled="1"/>
                <a:tileRect/>
              </a:gradFill>
              <a:ln>
                <a:noFill/>
              </a:ln>
              <a:effectLst>
                <a:softEdge rad="1270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2" name="组合 138"/>
              <p:cNvGrpSpPr/>
              <p:nvPr/>
            </p:nvGrpSpPr>
            <p:grpSpPr>
              <a:xfrm>
                <a:off x="4350532" y="1811995"/>
                <a:ext cx="3661868" cy="598986"/>
                <a:chOff x="4350532" y="2259168"/>
                <a:chExt cx="3661868" cy="598986"/>
              </a:xfrm>
            </p:grpSpPr>
            <p:sp>
              <p:nvSpPr>
                <p:cNvPr id="157" name="Freeform 35"/>
                <p:cNvSpPr/>
                <p:nvPr/>
              </p:nvSpPr>
              <p:spPr bwMode="auto">
                <a:xfrm>
                  <a:off x="4466938" y="2451775"/>
                  <a:ext cx="3396348" cy="406379"/>
                </a:xfrm>
                <a:custGeom>
                  <a:avLst/>
                  <a:gdLst>
                    <a:gd name="T0" fmla="*/ 1 w 2434"/>
                    <a:gd name="T1" fmla="*/ 0 h 291"/>
                    <a:gd name="T2" fmla="*/ 1 w 2434"/>
                    <a:gd name="T3" fmla="*/ 271 h 291"/>
                    <a:gd name="T4" fmla="*/ 41 w 2434"/>
                    <a:gd name="T5" fmla="*/ 291 h 291"/>
                    <a:gd name="T6" fmla="*/ 2383 w 2434"/>
                    <a:gd name="T7" fmla="*/ 189 h 291"/>
                    <a:gd name="T8" fmla="*/ 2430 w 2434"/>
                    <a:gd name="T9" fmla="*/ 140 h 291"/>
                    <a:gd name="T10" fmla="*/ 2430 w 2434"/>
                    <a:gd name="T11" fmla="*/ 0 h 291"/>
                    <a:gd name="T12" fmla="*/ 2322 w 2434"/>
                    <a:gd name="T13" fmla="*/ 21 h 291"/>
                    <a:gd name="T14" fmla="*/ 113 w 2434"/>
                    <a:gd name="T15" fmla="*/ 21 h 291"/>
                    <a:gd name="T16" fmla="*/ 1 w 2434"/>
                    <a:gd name="T1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4" h="291">
                      <a:moveTo>
                        <a:pt x="1" y="0"/>
                      </a:moveTo>
                      <a:cubicBezTo>
                        <a:pt x="1" y="271"/>
                        <a:pt x="1" y="271"/>
                        <a:pt x="1" y="271"/>
                      </a:cubicBezTo>
                      <a:cubicBezTo>
                        <a:pt x="1" y="271"/>
                        <a:pt x="0" y="291"/>
                        <a:pt x="41" y="291"/>
                      </a:cubicBezTo>
                      <a:cubicBezTo>
                        <a:pt x="82" y="291"/>
                        <a:pt x="2383" y="189"/>
                        <a:pt x="2383" y="189"/>
                      </a:cubicBezTo>
                      <a:cubicBezTo>
                        <a:pt x="2383" y="189"/>
                        <a:pt x="2434" y="185"/>
                        <a:pt x="2430" y="140"/>
                      </a:cubicBezTo>
                      <a:cubicBezTo>
                        <a:pt x="2430" y="0"/>
                        <a:pt x="2430" y="0"/>
                        <a:pt x="2430" y="0"/>
                      </a:cubicBezTo>
                      <a:cubicBezTo>
                        <a:pt x="2430" y="0"/>
                        <a:pt x="2404" y="22"/>
                        <a:pt x="2322" y="21"/>
                      </a:cubicBezTo>
                      <a:cubicBezTo>
                        <a:pt x="113" y="21"/>
                        <a:pt x="113" y="21"/>
                        <a:pt x="113" y="21"/>
                      </a:cubicBezTo>
                      <a:cubicBezTo>
                        <a:pt x="113" y="21"/>
                        <a:pt x="44" y="28"/>
                        <a:pt x="1" y="0"/>
                      </a:cubicBezTo>
                      <a:close/>
                    </a:path>
                  </a:pathLst>
                </a:custGeom>
                <a:gradFill flip="none" rotWithShape="1">
                  <a:gsLst>
                    <a:gs pos="0">
                      <a:srgbClr val="494949"/>
                    </a:gs>
                    <a:gs pos="49000">
                      <a:schemeClr val="bg1"/>
                    </a:gs>
                    <a:gs pos="100000">
                      <a:srgbClr val="4C4C4C"/>
                    </a:gs>
                  </a:gsLst>
                  <a:lin ang="10800000" scaled="1"/>
                  <a:tileRect/>
                </a:gradFill>
                <a:ln w="12700">
                  <a:solidFill>
                    <a:schemeClr val="tx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lang="zh-CN" altLang="en-US">
                    <a:solidFill>
                      <a:schemeClr val="lt1"/>
                    </a:solidFill>
                  </a:endParaRPr>
                </a:p>
              </p:txBody>
            </p:sp>
            <p:sp>
              <p:nvSpPr>
                <p:cNvPr id="158" name="Freeform 40"/>
                <p:cNvSpPr/>
                <p:nvPr/>
              </p:nvSpPr>
              <p:spPr bwMode="auto">
                <a:xfrm>
                  <a:off x="4376932" y="2259168"/>
                  <a:ext cx="3570004" cy="238630"/>
                </a:xfrm>
                <a:custGeom>
                  <a:avLst/>
                  <a:gdLst>
                    <a:gd name="T0" fmla="*/ 153 w 2559"/>
                    <a:gd name="T1" fmla="*/ 7 h 171"/>
                    <a:gd name="T2" fmla="*/ 1 w 2559"/>
                    <a:gd name="T3" fmla="*/ 92 h 171"/>
                    <a:gd name="T4" fmla="*/ 144 w 2559"/>
                    <a:gd name="T5" fmla="*/ 171 h 171"/>
                    <a:gd name="T6" fmla="*/ 2399 w 2559"/>
                    <a:gd name="T7" fmla="*/ 171 h 171"/>
                    <a:gd name="T8" fmla="*/ 2551 w 2559"/>
                    <a:gd name="T9" fmla="*/ 94 h 171"/>
                    <a:gd name="T10" fmla="*/ 2399 w 2559"/>
                    <a:gd name="T11" fmla="*/ 7 h 171"/>
                    <a:gd name="T12" fmla="*/ 2398 w 2559"/>
                    <a:gd name="T13" fmla="*/ 7 h 171"/>
                    <a:gd name="T14" fmla="*/ 2399 w 2559"/>
                    <a:gd name="T15" fmla="*/ 7 h 171"/>
                    <a:gd name="T16" fmla="*/ 153 w 2559"/>
                    <a:gd name="T17" fmla="*/ 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9" h="171">
                      <a:moveTo>
                        <a:pt x="153" y="7"/>
                      </a:moveTo>
                      <a:cubicBezTo>
                        <a:pt x="153" y="7"/>
                        <a:pt x="10" y="8"/>
                        <a:pt x="1" y="92"/>
                      </a:cubicBezTo>
                      <a:cubicBezTo>
                        <a:pt x="1" y="92"/>
                        <a:pt x="0" y="160"/>
                        <a:pt x="144" y="171"/>
                      </a:cubicBezTo>
                      <a:cubicBezTo>
                        <a:pt x="2399" y="171"/>
                        <a:pt x="2399" y="171"/>
                        <a:pt x="2399" y="171"/>
                      </a:cubicBezTo>
                      <a:cubicBezTo>
                        <a:pt x="2399" y="171"/>
                        <a:pt x="2544" y="169"/>
                        <a:pt x="2551" y="94"/>
                      </a:cubicBezTo>
                      <a:cubicBezTo>
                        <a:pt x="2551" y="94"/>
                        <a:pt x="2559" y="14"/>
                        <a:pt x="2399" y="7"/>
                      </a:cubicBezTo>
                      <a:cubicBezTo>
                        <a:pt x="2399" y="7"/>
                        <a:pt x="2399" y="7"/>
                        <a:pt x="2398" y="7"/>
                      </a:cubicBezTo>
                      <a:cubicBezTo>
                        <a:pt x="2240" y="0"/>
                        <a:pt x="2399" y="7"/>
                        <a:pt x="2399" y="7"/>
                      </a:cubicBezTo>
                      <a:lnTo>
                        <a:pt x="153" y="7"/>
                      </a:lnTo>
                      <a:close/>
                    </a:path>
                  </a:pathLst>
                </a:custGeom>
                <a:gradFill>
                  <a:gsLst>
                    <a:gs pos="15827">
                      <a:srgbClr val="717171"/>
                    </a:gs>
                    <a:gs pos="0">
                      <a:srgbClr val="2D3939"/>
                    </a:gs>
                    <a:gs pos="49000">
                      <a:srgbClr val="2D3939"/>
                    </a:gs>
                    <a:gs pos="100000">
                      <a:srgbClr val="4C4C4C"/>
                    </a:gs>
                  </a:gsLst>
                  <a:lin ang="16200000" scaled="1"/>
                </a:gradFill>
                <a:ln>
                  <a:noFill/>
                </a:ln>
              </p:spPr>
              <p:txBody>
                <a:bodyPr vert="horz" wrap="square" lIns="91435" tIns="45717" rIns="91435" bIns="45717" numCol="1" anchor="t" anchorCtr="0" compatLnSpc="1"/>
                <a:lstStyle/>
                <a:p>
                  <a:endParaRPr lang="zh-CN" altLang="en-US"/>
                </a:p>
              </p:txBody>
            </p:sp>
            <p:sp>
              <p:nvSpPr>
                <p:cNvPr id="159" name="矩形 2788"/>
                <p:cNvSpPr/>
                <p:nvPr/>
              </p:nvSpPr>
              <p:spPr>
                <a:xfrm>
                  <a:off x="4350532" y="2274408"/>
                  <a:ext cx="3661868" cy="261491"/>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3" name="组合 139"/>
              <p:cNvGrpSpPr/>
              <p:nvPr/>
            </p:nvGrpSpPr>
            <p:grpSpPr>
              <a:xfrm>
                <a:off x="4513666" y="2274205"/>
                <a:ext cx="3282939" cy="340225"/>
                <a:chOff x="4513666" y="2710466"/>
                <a:chExt cx="3282939" cy="340225"/>
              </a:xfrm>
            </p:grpSpPr>
            <p:sp>
              <p:nvSpPr>
                <p:cNvPr id="155"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lang="zh-CN" altLang="en-US"/>
                </a:p>
              </p:txBody>
            </p:sp>
            <p:sp>
              <p:nvSpPr>
                <p:cNvPr id="156"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4" name="组合 140"/>
              <p:cNvGrpSpPr/>
              <p:nvPr/>
            </p:nvGrpSpPr>
            <p:grpSpPr>
              <a:xfrm>
                <a:off x="4513666" y="2657696"/>
                <a:ext cx="3282939" cy="340225"/>
                <a:chOff x="4513666" y="2710466"/>
                <a:chExt cx="3282939" cy="340225"/>
              </a:xfrm>
            </p:grpSpPr>
            <p:sp>
              <p:nvSpPr>
                <p:cNvPr id="153"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lang="zh-CN" altLang="en-US"/>
                </a:p>
              </p:txBody>
            </p:sp>
            <p:sp>
              <p:nvSpPr>
                <p:cNvPr id="154"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5" name="Freeform 37"/>
              <p:cNvSpPr/>
              <p:nvPr/>
            </p:nvSpPr>
            <p:spPr bwMode="auto">
              <a:xfrm>
                <a:off x="4438213" y="2463286"/>
                <a:ext cx="3464275"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lang="zh-CN" altLang="en-US"/>
              </a:p>
            </p:txBody>
          </p:sp>
          <p:grpSp>
            <p:nvGrpSpPr>
              <p:cNvPr id="146" name="组合 142"/>
              <p:cNvGrpSpPr/>
              <p:nvPr/>
            </p:nvGrpSpPr>
            <p:grpSpPr>
              <a:xfrm>
                <a:off x="4513666" y="3041297"/>
                <a:ext cx="3282939" cy="340225"/>
                <a:chOff x="4513666" y="2710466"/>
                <a:chExt cx="3282939" cy="340225"/>
              </a:xfrm>
            </p:grpSpPr>
            <p:sp>
              <p:nvSpPr>
                <p:cNvPr id="151"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lang="zh-CN" altLang="en-US"/>
                </a:p>
              </p:txBody>
            </p:sp>
            <p:sp>
              <p:nvSpPr>
                <p:cNvPr id="152" name="矩形 2788"/>
                <p:cNvSpPr/>
                <p:nvPr/>
              </p:nvSpPr>
              <p:spPr>
                <a:xfrm rot="21348992">
                  <a:off x="4628996" y="2777337"/>
                  <a:ext cx="3125315" cy="193464"/>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7" name="Freeform 37"/>
              <p:cNvSpPr/>
              <p:nvPr/>
            </p:nvSpPr>
            <p:spPr bwMode="auto">
              <a:xfrm>
                <a:off x="4438212" y="3230378"/>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lang="zh-CN" altLang="en-US"/>
              </a:p>
            </p:txBody>
          </p:sp>
          <p:sp>
            <p:nvSpPr>
              <p:cNvPr id="148" name="Freeform 37"/>
              <p:cNvSpPr/>
              <p:nvPr/>
            </p:nvSpPr>
            <p:spPr bwMode="auto">
              <a:xfrm>
                <a:off x="4438212" y="2846777"/>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lang="zh-CN" altLang="en-US"/>
              </a:p>
            </p:txBody>
          </p:sp>
          <p:sp>
            <p:nvSpPr>
              <p:cNvPr id="149" name="Freeform 38"/>
              <p:cNvSpPr/>
              <p:nvPr/>
            </p:nvSpPr>
            <p:spPr bwMode="auto">
              <a:xfrm rot="1313089">
                <a:off x="4499718" y="3552380"/>
                <a:ext cx="3266399" cy="829006"/>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0">
                <a:gsLst>
                  <a:gs pos="87000">
                    <a:schemeClr val="bg1">
                      <a:lumMod val="65000"/>
                      <a:alpha val="34000"/>
                    </a:schemeClr>
                  </a:gs>
                  <a:gs pos="16000">
                    <a:schemeClr val="bg1">
                      <a:lumMod val="75000"/>
                    </a:schemeClr>
                  </a:gs>
                  <a:gs pos="0">
                    <a:srgbClr val="5E5E5E"/>
                  </a:gs>
                  <a:gs pos="49000">
                    <a:schemeClr val="bg1"/>
                  </a:gs>
                  <a:gs pos="100000">
                    <a:srgbClr val="494949"/>
                  </a:gs>
                </a:gsLst>
                <a:lin ang="16800000" scaled="0"/>
                <a:tileRect/>
              </a:gradFill>
              <a:ln>
                <a:noFill/>
              </a:ln>
              <a:effectLst>
                <a:softEdge rad="2286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noAutofit/>
              </a:bodyPr>
              <a:lstStyle/>
              <a:p>
                <a:pPr algn="ctr"/>
                <a:endParaRPr lang="zh-CN" altLang="en-US"/>
              </a:p>
            </p:txBody>
          </p:sp>
          <p:sp>
            <p:nvSpPr>
              <p:cNvPr id="150" name="Freeform 39"/>
              <p:cNvSpPr/>
              <p:nvPr/>
            </p:nvSpPr>
            <p:spPr bwMode="auto">
              <a:xfrm>
                <a:off x="4968446" y="4105279"/>
                <a:ext cx="2382168" cy="329003"/>
              </a:xfrm>
              <a:custGeom>
                <a:avLst/>
                <a:gdLst>
                  <a:gd name="T0" fmla="*/ 0 w 1707"/>
                  <a:gd name="T1" fmla="*/ 0 h 236"/>
                  <a:gd name="T2" fmla="*/ 82 w 1707"/>
                  <a:gd name="T3" fmla="*/ 104 h 236"/>
                  <a:gd name="T4" fmla="*/ 181 w 1707"/>
                  <a:gd name="T5" fmla="*/ 191 h 236"/>
                  <a:gd name="T6" fmla="*/ 857 w 1707"/>
                  <a:gd name="T7" fmla="*/ 231 h 236"/>
                  <a:gd name="T8" fmla="*/ 1524 w 1707"/>
                  <a:gd name="T9" fmla="*/ 192 h 236"/>
                  <a:gd name="T10" fmla="*/ 1553 w 1707"/>
                  <a:gd name="T11" fmla="*/ 159 h 236"/>
                  <a:gd name="T12" fmla="*/ 1675 w 1707"/>
                  <a:gd name="T13" fmla="*/ 55 h 236"/>
                  <a:gd name="T14" fmla="*/ 1707 w 1707"/>
                  <a:gd name="T15" fmla="*/ 0 h 236"/>
                  <a:gd name="T16" fmla="*/ 0 w 1707"/>
                  <a:gd name="T1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7" h="236">
                    <a:moveTo>
                      <a:pt x="0" y="0"/>
                    </a:moveTo>
                    <a:cubicBezTo>
                      <a:pt x="0" y="0"/>
                      <a:pt x="16" y="51"/>
                      <a:pt x="82" y="104"/>
                    </a:cubicBezTo>
                    <a:cubicBezTo>
                      <a:pt x="82" y="104"/>
                      <a:pt x="187" y="174"/>
                      <a:pt x="181" y="191"/>
                    </a:cubicBezTo>
                    <a:cubicBezTo>
                      <a:pt x="181" y="191"/>
                      <a:pt x="789" y="236"/>
                      <a:pt x="857" y="231"/>
                    </a:cubicBezTo>
                    <a:cubicBezTo>
                      <a:pt x="857" y="231"/>
                      <a:pt x="1522" y="194"/>
                      <a:pt x="1524" y="192"/>
                    </a:cubicBezTo>
                    <a:cubicBezTo>
                      <a:pt x="1524" y="192"/>
                      <a:pt x="1522" y="181"/>
                      <a:pt x="1553" y="159"/>
                    </a:cubicBezTo>
                    <a:cubicBezTo>
                      <a:pt x="1553" y="159"/>
                      <a:pt x="1646" y="94"/>
                      <a:pt x="1675" y="55"/>
                    </a:cubicBezTo>
                    <a:cubicBezTo>
                      <a:pt x="1675" y="55"/>
                      <a:pt x="1700" y="23"/>
                      <a:pt x="1707" y="0"/>
                    </a:cubicBezTo>
                    <a:lnTo>
                      <a:pt x="0" y="0"/>
                    </a:lnTo>
                    <a:close/>
                  </a:path>
                </a:pathLst>
              </a:custGeom>
              <a:gradFill>
                <a:gsLst>
                  <a:gs pos="0">
                    <a:srgbClr val="261B18"/>
                  </a:gs>
                  <a:gs pos="100000">
                    <a:srgbClr val="443F3F"/>
                  </a:gs>
                </a:gsLst>
                <a:lin ang="16200000" scaled="1"/>
              </a:gradFill>
              <a:ln>
                <a:noFill/>
              </a:ln>
            </p:spPr>
            <p:txBody>
              <a:bodyPr vert="horz" wrap="square" lIns="91435" tIns="45717" rIns="91435" bIns="45717" numCol="1" anchor="t" anchorCtr="0" compatLnSpc="1"/>
              <a:lstStyle/>
              <a:p>
                <a:endParaRPr lang="zh-CN" altLang="en-US"/>
              </a:p>
            </p:txBody>
          </p:sp>
        </p:grpSp>
        <p:sp>
          <p:nvSpPr>
            <p:cNvPr id="21" name="Oval 129"/>
            <p:cNvSpPr>
              <a:spLocks noChangeArrowheads="1"/>
            </p:cNvSpPr>
            <p:nvPr/>
          </p:nvSpPr>
          <p:spPr bwMode="auto">
            <a:xfrm>
              <a:off x="3463805" y="2219759"/>
              <a:ext cx="261938" cy="261938"/>
            </a:xfrm>
            <a:prstGeom prst="ellipse">
              <a:avLst/>
            </a:prstGeom>
            <a:gradFill>
              <a:gsLst>
                <a:gs pos="0">
                  <a:srgbClr val="0E1A40"/>
                </a:gs>
                <a:gs pos="100000">
                  <a:srgbClr val="2F5EB0"/>
                </a:gs>
              </a:gsLst>
              <a:lin ang="13800000" scaled="0"/>
            </a:gra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22" name="AutoShape 291"/>
            <p:cNvSpPr>
              <a:spLocks noChangeAspect="1" noChangeArrowheads="1" noTextEdit="1"/>
            </p:cNvSpPr>
            <p:nvPr/>
          </p:nvSpPr>
          <p:spPr bwMode="auto">
            <a:xfrm>
              <a:off x="913011" y="764704"/>
              <a:ext cx="2806701" cy="339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7" rIns="91435" bIns="45717" numCol="1" anchor="t" anchorCtr="0" compatLnSpc="1"/>
            <a:lstStyle/>
            <a:p>
              <a:endParaRPr lang="zh-CN" altLang="en-US"/>
            </a:p>
          </p:txBody>
        </p:sp>
        <p:sp>
          <p:nvSpPr>
            <p:cNvPr id="23" name="Rectangle 293"/>
            <p:cNvSpPr>
              <a:spLocks noChangeArrowheads="1"/>
            </p:cNvSpPr>
            <p:nvPr/>
          </p:nvSpPr>
          <p:spPr bwMode="auto">
            <a:xfrm>
              <a:off x="2306836" y="3182467"/>
              <a:ext cx="26988" cy="857250"/>
            </a:xfrm>
            <a:prstGeom prst="rect">
              <a:avLst/>
            </a:prstGeom>
            <a:solidFill>
              <a:srgbClr val="2F5EB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7" rIns="91435" bIns="45717" numCol="1" anchor="t" anchorCtr="0" compatLnSpc="1"/>
            <a:lstStyle/>
            <a:p>
              <a:endParaRPr lang="zh-CN" altLang="en-US"/>
            </a:p>
          </p:txBody>
        </p:sp>
        <p:sp>
          <p:nvSpPr>
            <p:cNvPr id="24" name="Freeform 294"/>
            <p:cNvSpPr/>
            <p:nvPr/>
          </p:nvSpPr>
          <p:spPr bwMode="auto">
            <a:xfrm>
              <a:off x="2316361" y="4023842"/>
              <a:ext cx="398463" cy="42863"/>
            </a:xfrm>
            <a:custGeom>
              <a:avLst/>
              <a:gdLst>
                <a:gd name="T0" fmla="*/ 251 w 251"/>
                <a:gd name="T1" fmla="*/ 27 h 27"/>
                <a:gd name="T2" fmla="*/ 0 w 251"/>
                <a:gd name="T3" fmla="*/ 17 h 27"/>
                <a:gd name="T4" fmla="*/ 0 w 251"/>
                <a:gd name="T5" fmla="*/ 0 h 27"/>
                <a:gd name="T6" fmla="*/ 251 w 251"/>
                <a:gd name="T7" fmla="*/ 12 h 27"/>
                <a:gd name="T8" fmla="*/ 251 w 251"/>
                <a:gd name="T9" fmla="*/ 27 h 27"/>
              </a:gdLst>
              <a:ahLst/>
              <a:cxnLst>
                <a:cxn ang="0">
                  <a:pos x="T0" y="T1"/>
                </a:cxn>
                <a:cxn ang="0">
                  <a:pos x="T2" y="T3"/>
                </a:cxn>
                <a:cxn ang="0">
                  <a:pos x="T4" y="T5"/>
                </a:cxn>
                <a:cxn ang="0">
                  <a:pos x="T6" y="T7"/>
                </a:cxn>
                <a:cxn ang="0">
                  <a:pos x="T8" y="T9"/>
                </a:cxn>
              </a:cxnLst>
              <a:rect l="0" t="0" r="r" b="b"/>
              <a:pathLst>
                <a:path w="251" h="27">
                  <a:moveTo>
                    <a:pt x="251" y="27"/>
                  </a:moveTo>
                  <a:lnTo>
                    <a:pt x="0" y="17"/>
                  </a:lnTo>
                  <a:lnTo>
                    <a:pt x="0" y="0"/>
                  </a:lnTo>
                  <a:lnTo>
                    <a:pt x="251" y="12"/>
                  </a:lnTo>
                  <a:lnTo>
                    <a:pt x="251" y="27"/>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25" name="Freeform 295"/>
            <p:cNvSpPr/>
            <p:nvPr/>
          </p:nvSpPr>
          <p:spPr bwMode="auto">
            <a:xfrm>
              <a:off x="2021086" y="3652367"/>
              <a:ext cx="301625" cy="396875"/>
            </a:xfrm>
            <a:custGeom>
              <a:avLst/>
              <a:gdLst>
                <a:gd name="T0" fmla="*/ 178 w 190"/>
                <a:gd name="T1" fmla="*/ 250 h 250"/>
                <a:gd name="T2" fmla="*/ 0 w 190"/>
                <a:gd name="T3" fmla="*/ 10 h 250"/>
                <a:gd name="T4" fmla="*/ 14 w 190"/>
                <a:gd name="T5" fmla="*/ 0 h 250"/>
                <a:gd name="T6" fmla="*/ 190 w 190"/>
                <a:gd name="T7" fmla="*/ 240 h 250"/>
                <a:gd name="T8" fmla="*/ 178 w 190"/>
                <a:gd name="T9" fmla="*/ 250 h 250"/>
              </a:gdLst>
              <a:ahLst/>
              <a:cxnLst>
                <a:cxn ang="0">
                  <a:pos x="T0" y="T1"/>
                </a:cxn>
                <a:cxn ang="0">
                  <a:pos x="T2" y="T3"/>
                </a:cxn>
                <a:cxn ang="0">
                  <a:pos x="T4" y="T5"/>
                </a:cxn>
                <a:cxn ang="0">
                  <a:pos x="T6" y="T7"/>
                </a:cxn>
                <a:cxn ang="0">
                  <a:pos x="T8" y="T9"/>
                </a:cxn>
              </a:cxnLst>
              <a:rect l="0" t="0" r="r" b="b"/>
              <a:pathLst>
                <a:path w="190" h="250">
                  <a:moveTo>
                    <a:pt x="178" y="250"/>
                  </a:moveTo>
                  <a:lnTo>
                    <a:pt x="0" y="10"/>
                  </a:lnTo>
                  <a:lnTo>
                    <a:pt x="14" y="0"/>
                  </a:lnTo>
                  <a:lnTo>
                    <a:pt x="190" y="240"/>
                  </a:lnTo>
                  <a:lnTo>
                    <a:pt x="178" y="250"/>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26" name="Freeform 296"/>
            <p:cNvSpPr/>
            <p:nvPr/>
          </p:nvSpPr>
          <p:spPr bwMode="auto">
            <a:xfrm>
              <a:off x="2300486" y="3696817"/>
              <a:ext cx="446088" cy="352425"/>
            </a:xfrm>
            <a:custGeom>
              <a:avLst/>
              <a:gdLst>
                <a:gd name="T0" fmla="*/ 11 w 281"/>
                <a:gd name="T1" fmla="*/ 222 h 222"/>
                <a:gd name="T2" fmla="*/ 0 w 281"/>
                <a:gd name="T3" fmla="*/ 208 h 222"/>
                <a:gd name="T4" fmla="*/ 271 w 281"/>
                <a:gd name="T5" fmla="*/ 0 h 222"/>
                <a:gd name="T6" fmla="*/ 281 w 281"/>
                <a:gd name="T7" fmla="*/ 12 h 222"/>
                <a:gd name="T8" fmla="*/ 11 w 281"/>
                <a:gd name="T9" fmla="*/ 222 h 222"/>
              </a:gdLst>
              <a:ahLst/>
              <a:cxnLst>
                <a:cxn ang="0">
                  <a:pos x="T0" y="T1"/>
                </a:cxn>
                <a:cxn ang="0">
                  <a:pos x="T2" y="T3"/>
                </a:cxn>
                <a:cxn ang="0">
                  <a:pos x="T4" y="T5"/>
                </a:cxn>
                <a:cxn ang="0">
                  <a:pos x="T6" y="T7"/>
                </a:cxn>
                <a:cxn ang="0">
                  <a:pos x="T8" y="T9"/>
                </a:cxn>
              </a:cxnLst>
              <a:rect l="0" t="0" r="r" b="b"/>
              <a:pathLst>
                <a:path w="281" h="222">
                  <a:moveTo>
                    <a:pt x="11" y="222"/>
                  </a:moveTo>
                  <a:lnTo>
                    <a:pt x="0" y="208"/>
                  </a:lnTo>
                  <a:lnTo>
                    <a:pt x="271" y="0"/>
                  </a:lnTo>
                  <a:lnTo>
                    <a:pt x="281" y="12"/>
                  </a:lnTo>
                  <a:lnTo>
                    <a:pt x="11" y="222"/>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28" name="Freeform 297"/>
            <p:cNvSpPr/>
            <p:nvPr/>
          </p:nvSpPr>
          <p:spPr bwMode="auto">
            <a:xfrm>
              <a:off x="1694061" y="4031779"/>
              <a:ext cx="620713" cy="41275"/>
            </a:xfrm>
            <a:custGeom>
              <a:avLst/>
              <a:gdLst>
                <a:gd name="T0" fmla="*/ 0 w 391"/>
                <a:gd name="T1" fmla="*/ 26 h 26"/>
                <a:gd name="T2" fmla="*/ 0 w 391"/>
                <a:gd name="T3" fmla="*/ 11 h 26"/>
                <a:gd name="T4" fmla="*/ 389 w 391"/>
                <a:gd name="T5" fmla="*/ 0 h 26"/>
                <a:gd name="T6" fmla="*/ 391 w 391"/>
                <a:gd name="T7" fmla="*/ 16 h 26"/>
                <a:gd name="T8" fmla="*/ 0 w 391"/>
                <a:gd name="T9" fmla="*/ 26 h 26"/>
              </a:gdLst>
              <a:ahLst/>
              <a:cxnLst>
                <a:cxn ang="0">
                  <a:pos x="T0" y="T1"/>
                </a:cxn>
                <a:cxn ang="0">
                  <a:pos x="T2" y="T3"/>
                </a:cxn>
                <a:cxn ang="0">
                  <a:pos x="T4" y="T5"/>
                </a:cxn>
                <a:cxn ang="0">
                  <a:pos x="T6" y="T7"/>
                </a:cxn>
                <a:cxn ang="0">
                  <a:pos x="T8" y="T9"/>
                </a:cxn>
              </a:cxnLst>
              <a:rect l="0" t="0" r="r" b="b"/>
              <a:pathLst>
                <a:path w="391" h="26">
                  <a:moveTo>
                    <a:pt x="0" y="26"/>
                  </a:moveTo>
                  <a:lnTo>
                    <a:pt x="0" y="11"/>
                  </a:lnTo>
                  <a:lnTo>
                    <a:pt x="389" y="0"/>
                  </a:lnTo>
                  <a:lnTo>
                    <a:pt x="391" y="16"/>
                  </a:lnTo>
                  <a:lnTo>
                    <a:pt x="0" y="26"/>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29" name="Freeform 298"/>
            <p:cNvSpPr/>
            <p:nvPr/>
          </p:nvSpPr>
          <p:spPr bwMode="auto">
            <a:xfrm>
              <a:off x="1554361" y="3595217"/>
              <a:ext cx="152400" cy="469900"/>
            </a:xfrm>
            <a:custGeom>
              <a:avLst/>
              <a:gdLst>
                <a:gd name="T0" fmla="*/ 79 w 96"/>
                <a:gd name="T1" fmla="*/ 296 h 296"/>
                <a:gd name="T2" fmla="*/ 0 w 96"/>
                <a:gd name="T3" fmla="*/ 5 h 296"/>
                <a:gd name="T4" fmla="*/ 16 w 96"/>
                <a:gd name="T5" fmla="*/ 0 h 296"/>
                <a:gd name="T6" fmla="*/ 96 w 96"/>
                <a:gd name="T7" fmla="*/ 291 h 296"/>
                <a:gd name="T8" fmla="*/ 79 w 96"/>
                <a:gd name="T9" fmla="*/ 296 h 296"/>
              </a:gdLst>
              <a:ahLst/>
              <a:cxnLst>
                <a:cxn ang="0">
                  <a:pos x="T0" y="T1"/>
                </a:cxn>
                <a:cxn ang="0">
                  <a:pos x="T2" y="T3"/>
                </a:cxn>
                <a:cxn ang="0">
                  <a:pos x="T4" y="T5"/>
                </a:cxn>
                <a:cxn ang="0">
                  <a:pos x="T6" y="T7"/>
                </a:cxn>
                <a:cxn ang="0">
                  <a:pos x="T8" y="T9"/>
                </a:cxn>
              </a:cxnLst>
              <a:rect l="0" t="0" r="r" b="b"/>
              <a:pathLst>
                <a:path w="96" h="296">
                  <a:moveTo>
                    <a:pt x="79" y="296"/>
                  </a:moveTo>
                  <a:lnTo>
                    <a:pt x="0" y="5"/>
                  </a:lnTo>
                  <a:lnTo>
                    <a:pt x="16" y="0"/>
                  </a:lnTo>
                  <a:lnTo>
                    <a:pt x="96" y="291"/>
                  </a:lnTo>
                  <a:lnTo>
                    <a:pt x="79" y="296"/>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30" name="Freeform 299"/>
            <p:cNvSpPr/>
            <p:nvPr/>
          </p:nvSpPr>
          <p:spPr bwMode="auto">
            <a:xfrm>
              <a:off x="1679774" y="3657129"/>
              <a:ext cx="358775" cy="404813"/>
            </a:xfrm>
            <a:custGeom>
              <a:avLst/>
              <a:gdLst>
                <a:gd name="T0" fmla="*/ 13 w 226"/>
                <a:gd name="T1" fmla="*/ 255 h 255"/>
                <a:gd name="T2" fmla="*/ 0 w 226"/>
                <a:gd name="T3" fmla="*/ 245 h 255"/>
                <a:gd name="T4" fmla="*/ 214 w 226"/>
                <a:gd name="T5" fmla="*/ 0 h 255"/>
                <a:gd name="T6" fmla="*/ 226 w 226"/>
                <a:gd name="T7" fmla="*/ 11 h 255"/>
                <a:gd name="T8" fmla="*/ 13 w 226"/>
                <a:gd name="T9" fmla="*/ 255 h 255"/>
              </a:gdLst>
              <a:ahLst/>
              <a:cxnLst>
                <a:cxn ang="0">
                  <a:pos x="T0" y="T1"/>
                </a:cxn>
                <a:cxn ang="0">
                  <a:pos x="T2" y="T3"/>
                </a:cxn>
                <a:cxn ang="0">
                  <a:pos x="T4" y="T5"/>
                </a:cxn>
                <a:cxn ang="0">
                  <a:pos x="T6" y="T7"/>
                </a:cxn>
                <a:cxn ang="0">
                  <a:pos x="T8" y="T9"/>
                </a:cxn>
              </a:cxnLst>
              <a:rect l="0" t="0" r="r" b="b"/>
              <a:pathLst>
                <a:path w="226" h="255">
                  <a:moveTo>
                    <a:pt x="13" y="255"/>
                  </a:moveTo>
                  <a:lnTo>
                    <a:pt x="0" y="245"/>
                  </a:lnTo>
                  <a:lnTo>
                    <a:pt x="214" y="0"/>
                  </a:lnTo>
                  <a:lnTo>
                    <a:pt x="226" y="11"/>
                  </a:lnTo>
                  <a:lnTo>
                    <a:pt x="13" y="255"/>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31" name="Freeform 300"/>
            <p:cNvSpPr/>
            <p:nvPr/>
          </p:nvSpPr>
          <p:spPr bwMode="auto">
            <a:xfrm>
              <a:off x="1557536" y="3584104"/>
              <a:ext cx="477838" cy="84138"/>
            </a:xfrm>
            <a:custGeom>
              <a:avLst/>
              <a:gdLst>
                <a:gd name="T0" fmla="*/ 298 w 301"/>
                <a:gd name="T1" fmla="*/ 53 h 53"/>
                <a:gd name="T2" fmla="*/ 0 w 301"/>
                <a:gd name="T3" fmla="*/ 15 h 53"/>
                <a:gd name="T4" fmla="*/ 3 w 301"/>
                <a:gd name="T5" fmla="*/ 0 h 53"/>
                <a:gd name="T6" fmla="*/ 301 w 301"/>
                <a:gd name="T7" fmla="*/ 37 h 53"/>
                <a:gd name="T8" fmla="*/ 298 w 301"/>
                <a:gd name="T9" fmla="*/ 53 h 53"/>
              </a:gdLst>
              <a:ahLst/>
              <a:cxnLst>
                <a:cxn ang="0">
                  <a:pos x="T0" y="T1"/>
                </a:cxn>
                <a:cxn ang="0">
                  <a:pos x="T2" y="T3"/>
                </a:cxn>
                <a:cxn ang="0">
                  <a:pos x="T4" y="T5"/>
                </a:cxn>
                <a:cxn ang="0">
                  <a:pos x="T6" y="T7"/>
                </a:cxn>
                <a:cxn ang="0">
                  <a:pos x="T8" y="T9"/>
                </a:cxn>
              </a:cxnLst>
              <a:rect l="0" t="0" r="r" b="b"/>
              <a:pathLst>
                <a:path w="301" h="53">
                  <a:moveTo>
                    <a:pt x="298" y="53"/>
                  </a:moveTo>
                  <a:lnTo>
                    <a:pt x="0" y="15"/>
                  </a:lnTo>
                  <a:lnTo>
                    <a:pt x="3" y="0"/>
                  </a:lnTo>
                  <a:lnTo>
                    <a:pt x="301" y="37"/>
                  </a:lnTo>
                  <a:lnTo>
                    <a:pt x="298" y="53"/>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32" name="Freeform 301"/>
            <p:cNvSpPr/>
            <p:nvPr/>
          </p:nvSpPr>
          <p:spPr bwMode="auto">
            <a:xfrm>
              <a:off x="2019499" y="3182467"/>
              <a:ext cx="312738" cy="476250"/>
            </a:xfrm>
            <a:custGeom>
              <a:avLst/>
              <a:gdLst>
                <a:gd name="T0" fmla="*/ 14 w 197"/>
                <a:gd name="T1" fmla="*/ 300 h 300"/>
                <a:gd name="T2" fmla="*/ 0 w 197"/>
                <a:gd name="T3" fmla="*/ 292 h 300"/>
                <a:gd name="T4" fmla="*/ 183 w 197"/>
                <a:gd name="T5" fmla="*/ 0 h 300"/>
                <a:gd name="T6" fmla="*/ 197 w 197"/>
                <a:gd name="T7" fmla="*/ 10 h 300"/>
                <a:gd name="T8" fmla="*/ 14 w 197"/>
                <a:gd name="T9" fmla="*/ 300 h 300"/>
              </a:gdLst>
              <a:ahLst/>
              <a:cxnLst>
                <a:cxn ang="0">
                  <a:pos x="T0" y="T1"/>
                </a:cxn>
                <a:cxn ang="0">
                  <a:pos x="T2" y="T3"/>
                </a:cxn>
                <a:cxn ang="0">
                  <a:pos x="T4" y="T5"/>
                </a:cxn>
                <a:cxn ang="0">
                  <a:pos x="T6" y="T7"/>
                </a:cxn>
                <a:cxn ang="0">
                  <a:pos x="T8" y="T9"/>
                </a:cxn>
              </a:cxnLst>
              <a:rect l="0" t="0" r="r" b="b"/>
              <a:pathLst>
                <a:path w="197" h="300">
                  <a:moveTo>
                    <a:pt x="14" y="300"/>
                  </a:moveTo>
                  <a:lnTo>
                    <a:pt x="0" y="292"/>
                  </a:lnTo>
                  <a:lnTo>
                    <a:pt x="183" y="0"/>
                  </a:lnTo>
                  <a:lnTo>
                    <a:pt x="197" y="10"/>
                  </a:lnTo>
                  <a:lnTo>
                    <a:pt x="14" y="300"/>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33" name="Freeform 302"/>
            <p:cNvSpPr/>
            <p:nvPr/>
          </p:nvSpPr>
          <p:spPr bwMode="auto">
            <a:xfrm>
              <a:off x="2729112" y="3439642"/>
              <a:ext cx="358775" cy="276225"/>
            </a:xfrm>
            <a:custGeom>
              <a:avLst/>
              <a:gdLst>
                <a:gd name="T0" fmla="*/ 10 w 226"/>
                <a:gd name="T1" fmla="*/ 174 h 174"/>
                <a:gd name="T2" fmla="*/ 0 w 226"/>
                <a:gd name="T3" fmla="*/ 162 h 174"/>
                <a:gd name="T4" fmla="*/ 216 w 226"/>
                <a:gd name="T5" fmla="*/ 0 h 174"/>
                <a:gd name="T6" fmla="*/ 226 w 226"/>
                <a:gd name="T7" fmla="*/ 12 h 174"/>
                <a:gd name="T8" fmla="*/ 10 w 226"/>
                <a:gd name="T9" fmla="*/ 174 h 174"/>
              </a:gdLst>
              <a:ahLst/>
              <a:cxnLst>
                <a:cxn ang="0">
                  <a:pos x="T0" y="T1"/>
                </a:cxn>
                <a:cxn ang="0">
                  <a:pos x="T2" y="T3"/>
                </a:cxn>
                <a:cxn ang="0">
                  <a:pos x="T4" y="T5"/>
                </a:cxn>
                <a:cxn ang="0">
                  <a:pos x="T6" y="T7"/>
                </a:cxn>
                <a:cxn ang="0">
                  <a:pos x="T8" y="T9"/>
                </a:cxn>
              </a:cxnLst>
              <a:rect l="0" t="0" r="r" b="b"/>
              <a:pathLst>
                <a:path w="226" h="174">
                  <a:moveTo>
                    <a:pt x="10" y="174"/>
                  </a:moveTo>
                  <a:lnTo>
                    <a:pt x="0" y="162"/>
                  </a:lnTo>
                  <a:lnTo>
                    <a:pt x="216" y="0"/>
                  </a:lnTo>
                  <a:lnTo>
                    <a:pt x="226" y="12"/>
                  </a:lnTo>
                  <a:lnTo>
                    <a:pt x="10" y="174"/>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34" name="Freeform 303"/>
            <p:cNvSpPr/>
            <p:nvPr/>
          </p:nvSpPr>
          <p:spPr bwMode="auto">
            <a:xfrm>
              <a:off x="2706887" y="3709517"/>
              <a:ext cx="41275" cy="339725"/>
            </a:xfrm>
            <a:custGeom>
              <a:avLst/>
              <a:gdLst>
                <a:gd name="T0" fmla="*/ 15 w 26"/>
                <a:gd name="T1" fmla="*/ 214 h 214"/>
                <a:gd name="T2" fmla="*/ 0 w 26"/>
                <a:gd name="T3" fmla="*/ 212 h 214"/>
                <a:gd name="T4" fmla="*/ 10 w 26"/>
                <a:gd name="T5" fmla="*/ 0 h 214"/>
                <a:gd name="T6" fmla="*/ 26 w 26"/>
                <a:gd name="T7" fmla="*/ 0 h 214"/>
                <a:gd name="T8" fmla="*/ 15 w 26"/>
                <a:gd name="T9" fmla="*/ 214 h 214"/>
              </a:gdLst>
              <a:ahLst/>
              <a:cxnLst>
                <a:cxn ang="0">
                  <a:pos x="T0" y="T1"/>
                </a:cxn>
                <a:cxn ang="0">
                  <a:pos x="T2" y="T3"/>
                </a:cxn>
                <a:cxn ang="0">
                  <a:pos x="T4" y="T5"/>
                </a:cxn>
                <a:cxn ang="0">
                  <a:pos x="T6" y="T7"/>
                </a:cxn>
                <a:cxn ang="0">
                  <a:pos x="T8" y="T9"/>
                </a:cxn>
              </a:cxnLst>
              <a:rect l="0" t="0" r="r" b="b"/>
              <a:pathLst>
                <a:path w="26" h="214">
                  <a:moveTo>
                    <a:pt x="15" y="214"/>
                  </a:moveTo>
                  <a:lnTo>
                    <a:pt x="0" y="212"/>
                  </a:lnTo>
                  <a:lnTo>
                    <a:pt x="10" y="0"/>
                  </a:lnTo>
                  <a:lnTo>
                    <a:pt x="26" y="0"/>
                  </a:lnTo>
                  <a:lnTo>
                    <a:pt x="15" y="214"/>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35" name="Freeform 304"/>
            <p:cNvSpPr/>
            <p:nvPr/>
          </p:nvSpPr>
          <p:spPr bwMode="auto">
            <a:xfrm>
              <a:off x="2035374" y="3631729"/>
              <a:ext cx="698500" cy="93663"/>
            </a:xfrm>
            <a:custGeom>
              <a:avLst/>
              <a:gdLst>
                <a:gd name="T0" fmla="*/ 438 w 440"/>
                <a:gd name="T1" fmla="*/ 59 h 59"/>
                <a:gd name="T2" fmla="*/ 0 w 440"/>
                <a:gd name="T3" fmla="*/ 17 h 59"/>
                <a:gd name="T4" fmla="*/ 1 w 440"/>
                <a:gd name="T5" fmla="*/ 0 h 59"/>
                <a:gd name="T6" fmla="*/ 440 w 440"/>
                <a:gd name="T7" fmla="*/ 44 h 59"/>
                <a:gd name="T8" fmla="*/ 438 w 440"/>
                <a:gd name="T9" fmla="*/ 59 h 59"/>
              </a:gdLst>
              <a:ahLst/>
              <a:cxnLst>
                <a:cxn ang="0">
                  <a:pos x="T0" y="T1"/>
                </a:cxn>
                <a:cxn ang="0">
                  <a:pos x="T2" y="T3"/>
                </a:cxn>
                <a:cxn ang="0">
                  <a:pos x="T4" y="T5"/>
                </a:cxn>
                <a:cxn ang="0">
                  <a:pos x="T6" y="T7"/>
                </a:cxn>
                <a:cxn ang="0">
                  <a:pos x="T8" y="T9"/>
                </a:cxn>
              </a:cxnLst>
              <a:rect l="0" t="0" r="r" b="b"/>
              <a:pathLst>
                <a:path w="440" h="59">
                  <a:moveTo>
                    <a:pt x="438" y="59"/>
                  </a:moveTo>
                  <a:lnTo>
                    <a:pt x="0" y="17"/>
                  </a:lnTo>
                  <a:lnTo>
                    <a:pt x="1" y="0"/>
                  </a:lnTo>
                  <a:lnTo>
                    <a:pt x="440" y="44"/>
                  </a:lnTo>
                  <a:lnTo>
                    <a:pt x="438" y="59"/>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36" name="Freeform 305"/>
            <p:cNvSpPr/>
            <p:nvPr/>
          </p:nvSpPr>
          <p:spPr bwMode="auto">
            <a:xfrm>
              <a:off x="2714824" y="3239617"/>
              <a:ext cx="33338" cy="468313"/>
            </a:xfrm>
            <a:custGeom>
              <a:avLst/>
              <a:gdLst>
                <a:gd name="T0" fmla="*/ 5 w 21"/>
                <a:gd name="T1" fmla="*/ 295 h 295"/>
                <a:gd name="T2" fmla="*/ 0 w 21"/>
                <a:gd name="T3" fmla="*/ 0 h 295"/>
                <a:gd name="T4" fmla="*/ 17 w 21"/>
                <a:gd name="T5" fmla="*/ 0 h 295"/>
                <a:gd name="T6" fmla="*/ 21 w 21"/>
                <a:gd name="T7" fmla="*/ 293 h 295"/>
                <a:gd name="T8" fmla="*/ 5 w 21"/>
                <a:gd name="T9" fmla="*/ 295 h 295"/>
              </a:gdLst>
              <a:ahLst/>
              <a:cxnLst>
                <a:cxn ang="0">
                  <a:pos x="T0" y="T1"/>
                </a:cxn>
                <a:cxn ang="0">
                  <a:pos x="T2" y="T3"/>
                </a:cxn>
                <a:cxn ang="0">
                  <a:pos x="T4" y="T5"/>
                </a:cxn>
                <a:cxn ang="0">
                  <a:pos x="T6" y="T7"/>
                </a:cxn>
                <a:cxn ang="0">
                  <a:pos x="T8" y="T9"/>
                </a:cxn>
              </a:cxnLst>
              <a:rect l="0" t="0" r="r" b="b"/>
              <a:pathLst>
                <a:path w="21" h="295">
                  <a:moveTo>
                    <a:pt x="5" y="295"/>
                  </a:moveTo>
                  <a:lnTo>
                    <a:pt x="0" y="0"/>
                  </a:lnTo>
                  <a:lnTo>
                    <a:pt x="17" y="0"/>
                  </a:lnTo>
                  <a:lnTo>
                    <a:pt x="21" y="293"/>
                  </a:lnTo>
                  <a:lnTo>
                    <a:pt x="5" y="295"/>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37" name="Freeform 306"/>
            <p:cNvSpPr/>
            <p:nvPr/>
          </p:nvSpPr>
          <p:spPr bwMode="auto">
            <a:xfrm>
              <a:off x="2725937" y="3682529"/>
              <a:ext cx="288925" cy="312738"/>
            </a:xfrm>
            <a:custGeom>
              <a:avLst/>
              <a:gdLst>
                <a:gd name="T0" fmla="*/ 122 w 130"/>
                <a:gd name="T1" fmla="*/ 141 h 141"/>
                <a:gd name="T2" fmla="*/ 0 w 130"/>
                <a:gd name="T3" fmla="*/ 5 h 141"/>
                <a:gd name="T4" fmla="*/ 11 w 130"/>
                <a:gd name="T5" fmla="*/ 1 h 141"/>
                <a:gd name="T6" fmla="*/ 6 w 130"/>
                <a:gd name="T7" fmla="*/ 3 h 141"/>
                <a:gd name="T8" fmla="*/ 11 w 130"/>
                <a:gd name="T9" fmla="*/ 0 h 141"/>
                <a:gd name="T10" fmla="*/ 130 w 130"/>
                <a:gd name="T11" fmla="*/ 133 h 141"/>
                <a:gd name="T12" fmla="*/ 122 w 13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130" h="141">
                  <a:moveTo>
                    <a:pt x="122" y="141"/>
                  </a:moveTo>
                  <a:cubicBezTo>
                    <a:pt x="2" y="10"/>
                    <a:pt x="0" y="6"/>
                    <a:pt x="0" y="5"/>
                  </a:cubicBezTo>
                  <a:cubicBezTo>
                    <a:pt x="11" y="1"/>
                    <a:pt x="11" y="1"/>
                    <a:pt x="11" y="1"/>
                  </a:cubicBezTo>
                  <a:cubicBezTo>
                    <a:pt x="6" y="3"/>
                    <a:pt x="6" y="3"/>
                    <a:pt x="6" y="3"/>
                  </a:cubicBezTo>
                  <a:cubicBezTo>
                    <a:pt x="11" y="0"/>
                    <a:pt x="11" y="0"/>
                    <a:pt x="11" y="0"/>
                  </a:cubicBezTo>
                  <a:cubicBezTo>
                    <a:pt x="15" y="6"/>
                    <a:pt x="84" y="83"/>
                    <a:pt x="130" y="133"/>
                  </a:cubicBezTo>
                  <a:lnTo>
                    <a:pt x="122" y="141"/>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38" name="Freeform 307"/>
            <p:cNvSpPr/>
            <p:nvPr/>
          </p:nvSpPr>
          <p:spPr bwMode="auto">
            <a:xfrm>
              <a:off x="2719587" y="3976217"/>
              <a:ext cx="288925" cy="95250"/>
            </a:xfrm>
            <a:custGeom>
              <a:avLst/>
              <a:gdLst>
                <a:gd name="T0" fmla="*/ 3 w 182"/>
                <a:gd name="T1" fmla="*/ 60 h 60"/>
                <a:gd name="T2" fmla="*/ 0 w 182"/>
                <a:gd name="T3" fmla="*/ 43 h 60"/>
                <a:gd name="T4" fmla="*/ 179 w 182"/>
                <a:gd name="T5" fmla="*/ 0 h 60"/>
                <a:gd name="T6" fmla="*/ 182 w 182"/>
                <a:gd name="T7" fmla="*/ 16 h 60"/>
                <a:gd name="T8" fmla="*/ 3 w 182"/>
                <a:gd name="T9" fmla="*/ 60 h 60"/>
              </a:gdLst>
              <a:ahLst/>
              <a:cxnLst>
                <a:cxn ang="0">
                  <a:pos x="T0" y="T1"/>
                </a:cxn>
                <a:cxn ang="0">
                  <a:pos x="T2" y="T3"/>
                </a:cxn>
                <a:cxn ang="0">
                  <a:pos x="T4" y="T5"/>
                </a:cxn>
                <a:cxn ang="0">
                  <a:pos x="T6" y="T7"/>
                </a:cxn>
                <a:cxn ang="0">
                  <a:pos x="T8" y="T9"/>
                </a:cxn>
              </a:cxnLst>
              <a:rect l="0" t="0" r="r" b="b"/>
              <a:pathLst>
                <a:path w="182" h="60">
                  <a:moveTo>
                    <a:pt x="3" y="60"/>
                  </a:moveTo>
                  <a:lnTo>
                    <a:pt x="0" y="43"/>
                  </a:lnTo>
                  <a:lnTo>
                    <a:pt x="179" y="0"/>
                  </a:lnTo>
                  <a:lnTo>
                    <a:pt x="182" y="16"/>
                  </a:lnTo>
                  <a:lnTo>
                    <a:pt x="3" y="60"/>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39" name="Freeform 308"/>
            <p:cNvSpPr/>
            <p:nvPr/>
          </p:nvSpPr>
          <p:spPr bwMode="auto">
            <a:xfrm>
              <a:off x="3024387" y="3452342"/>
              <a:ext cx="90488" cy="541338"/>
            </a:xfrm>
            <a:custGeom>
              <a:avLst/>
              <a:gdLst>
                <a:gd name="T0" fmla="*/ 17 w 57"/>
                <a:gd name="T1" fmla="*/ 341 h 341"/>
                <a:gd name="T2" fmla="*/ 0 w 57"/>
                <a:gd name="T3" fmla="*/ 339 h 341"/>
                <a:gd name="T4" fmla="*/ 41 w 57"/>
                <a:gd name="T5" fmla="*/ 0 h 341"/>
                <a:gd name="T6" fmla="*/ 57 w 57"/>
                <a:gd name="T7" fmla="*/ 2 h 341"/>
                <a:gd name="T8" fmla="*/ 17 w 57"/>
                <a:gd name="T9" fmla="*/ 341 h 341"/>
              </a:gdLst>
              <a:ahLst/>
              <a:cxnLst>
                <a:cxn ang="0">
                  <a:pos x="T0" y="T1"/>
                </a:cxn>
                <a:cxn ang="0">
                  <a:pos x="T2" y="T3"/>
                </a:cxn>
                <a:cxn ang="0">
                  <a:pos x="T4" y="T5"/>
                </a:cxn>
                <a:cxn ang="0">
                  <a:pos x="T6" y="T7"/>
                </a:cxn>
                <a:cxn ang="0">
                  <a:pos x="T8" y="T9"/>
                </a:cxn>
              </a:cxnLst>
              <a:rect l="0" t="0" r="r" b="b"/>
              <a:pathLst>
                <a:path w="57" h="341">
                  <a:moveTo>
                    <a:pt x="17" y="341"/>
                  </a:moveTo>
                  <a:lnTo>
                    <a:pt x="0" y="339"/>
                  </a:lnTo>
                  <a:lnTo>
                    <a:pt x="41" y="0"/>
                  </a:lnTo>
                  <a:lnTo>
                    <a:pt x="57" y="2"/>
                  </a:lnTo>
                  <a:lnTo>
                    <a:pt x="17" y="341"/>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40" name="Freeform 309"/>
            <p:cNvSpPr/>
            <p:nvPr/>
          </p:nvSpPr>
          <p:spPr bwMode="auto">
            <a:xfrm>
              <a:off x="3092649" y="2964979"/>
              <a:ext cx="260350" cy="496888"/>
            </a:xfrm>
            <a:custGeom>
              <a:avLst/>
              <a:gdLst>
                <a:gd name="T0" fmla="*/ 16 w 164"/>
                <a:gd name="T1" fmla="*/ 313 h 313"/>
                <a:gd name="T2" fmla="*/ 0 w 164"/>
                <a:gd name="T3" fmla="*/ 306 h 313"/>
                <a:gd name="T4" fmla="*/ 150 w 164"/>
                <a:gd name="T5" fmla="*/ 0 h 313"/>
                <a:gd name="T6" fmla="*/ 164 w 164"/>
                <a:gd name="T7" fmla="*/ 7 h 313"/>
                <a:gd name="T8" fmla="*/ 16 w 164"/>
                <a:gd name="T9" fmla="*/ 313 h 313"/>
              </a:gdLst>
              <a:ahLst/>
              <a:cxnLst>
                <a:cxn ang="0">
                  <a:pos x="T0" y="T1"/>
                </a:cxn>
                <a:cxn ang="0">
                  <a:pos x="T2" y="T3"/>
                </a:cxn>
                <a:cxn ang="0">
                  <a:pos x="T4" y="T5"/>
                </a:cxn>
                <a:cxn ang="0">
                  <a:pos x="T6" y="T7"/>
                </a:cxn>
                <a:cxn ang="0">
                  <a:pos x="T8" y="T9"/>
                </a:cxn>
              </a:cxnLst>
              <a:rect l="0" t="0" r="r" b="b"/>
              <a:pathLst>
                <a:path w="164" h="313">
                  <a:moveTo>
                    <a:pt x="16" y="313"/>
                  </a:moveTo>
                  <a:lnTo>
                    <a:pt x="0" y="306"/>
                  </a:lnTo>
                  <a:lnTo>
                    <a:pt x="150" y="0"/>
                  </a:lnTo>
                  <a:lnTo>
                    <a:pt x="164" y="7"/>
                  </a:lnTo>
                  <a:lnTo>
                    <a:pt x="16" y="313"/>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41" name="Freeform 310"/>
            <p:cNvSpPr/>
            <p:nvPr/>
          </p:nvSpPr>
          <p:spPr bwMode="auto">
            <a:xfrm>
              <a:off x="3300612" y="2364904"/>
              <a:ext cx="306388" cy="611188"/>
            </a:xfrm>
            <a:custGeom>
              <a:avLst/>
              <a:gdLst>
                <a:gd name="T0" fmla="*/ 15 w 193"/>
                <a:gd name="T1" fmla="*/ 385 h 385"/>
                <a:gd name="T2" fmla="*/ 0 w 193"/>
                <a:gd name="T3" fmla="*/ 378 h 385"/>
                <a:gd name="T4" fmla="*/ 179 w 193"/>
                <a:gd name="T5" fmla="*/ 0 h 385"/>
                <a:gd name="T6" fmla="*/ 193 w 193"/>
                <a:gd name="T7" fmla="*/ 7 h 385"/>
                <a:gd name="T8" fmla="*/ 15 w 193"/>
                <a:gd name="T9" fmla="*/ 385 h 385"/>
              </a:gdLst>
              <a:ahLst/>
              <a:cxnLst>
                <a:cxn ang="0">
                  <a:pos x="T0" y="T1"/>
                </a:cxn>
                <a:cxn ang="0">
                  <a:pos x="T2" y="T3"/>
                </a:cxn>
                <a:cxn ang="0">
                  <a:pos x="T4" y="T5"/>
                </a:cxn>
                <a:cxn ang="0">
                  <a:pos x="T6" y="T7"/>
                </a:cxn>
                <a:cxn ang="0">
                  <a:pos x="T8" y="T9"/>
                </a:cxn>
              </a:cxnLst>
              <a:rect l="0" t="0" r="r" b="b"/>
              <a:pathLst>
                <a:path w="193" h="385">
                  <a:moveTo>
                    <a:pt x="15" y="385"/>
                  </a:moveTo>
                  <a:lnTo>
                    <a:pt x="0" y="378"/>
                  </a:lnTo>
                  <a:lnTo>
                    <a:pt x="179" y="0"/>
                  </a:lnTo>
                  <a:lnTo>
                    <a:pt x="193" y="7"/>
                  </a:lnTo>
                  <a:lnTo>
                    <a:pt x="15" y="385"/>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42" name="Freeform 311"/>
            <p:cNvSpPr/>
            <p:nvPr/>
          </p:nvSpPr>
          <p:spPr bwMode="auto">
            <a:xfrm>
              <a:off x="2998987" y="2634779"/>
              <a:ext cx="325438" cy="344488"/>
            </a:xfrm>
            <a:custGeom>
              <a:avLst/>
              <a:gdLst>
                <a:gd name="T0" fmla="*/ 194 w 205"/>
                <a:gd name="T1" fmla="*/ 217 h 217"/>
                <a:gd name="T2" fmla="*/ 0 w 205"/>
                <a:gd name="T3" fmla="*/ 11 h 217"/>
                <a:gd name="T4" fmla="*/ 13 w 205"/>
                <a:gd name="T5" fmla="*/ 0 h 217"/>
                <a:gd name="T6" fmla="*/ 205 w 205"/>
                <a:gd name="T7" fmla="*/ 205 h 217"/>
                <a:gd name="T8" fmla="*/ 194 w 205"/>
                <a:gd name="T9" fmla="*/ 217 h 217"/>
              </a:gdLst>
              <a:ahLst/>
              <a:cxnLst>
                <a:cxn ang="0">
                  <a:pos x="T0" y="T1"/>
                </a:cxn>
                <a:cxn ang="0">
                  <a:pos x="T2" y="T3"/>
                </a:cxn>
                <a:cxn ang="0">
                  <a:pos x="T4" y="T5"/>
                </a:cxn>
                <a:cxn ang="0">
                  <a:pos x="T6" y="T7"/>
                </a:cxn>
                <a:cxn ang="0">
                  <a:pos x="T8" y="T9"/>
                </a:cxn>
              </a:cxnLst>
              <a:rect l="0" t="0" r="r" b="b"/>
              <a:pathLst>
                <a:path w="205" h="217">
                  <a:moveTo>
                    <a:pt x="194" y="217"/>
                  </a:moveTo>
                  <a:lnTo>
                    <a:pt x="0" y="11"/>
                  </a:lnTo>
                  <a:lnTo>
                    <a:pt x="13" y="0"/>
                  </a:lnTo>
                  <a:lnTo>
                    <a:pt x="205" y="205"/>
                  </a:lnTo>
                  <a:lnTo>
                    <a:pt x="194" y="217"/>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43" name="Freeform 312"/>
            <p:cNvSpPr/>
            <p:nvPr/>
          </p:nvSpPr>
          <p:spPr bwMode="auto">
            <a:xfrm>
              <a:off x="2719587" y="2634779"/>
              <a:ext cx="301625" cy="619125"/>
            </a:xfrm>
            <a:custGeom>
              <a:avLst/>
              <a:gdLst>
                <a:gd name="T0" fmla="*/ 16 w 190"/>
                <a:gd name="T1" fmla="*/ 390 h 390"/>
                <a:gd name="T2" fmla="*/ 0 w 190"/>
                <a:gd name="T3" fmla="*/ 383 h 390"/>
                <a:gd name="T4" fmla="*/ 175 w 190"/>
                <a:gd name="T5" fmla="*/ 0 h 390"/>
                <a:gd name="T6" fmla="*/ 190 w 190"/>
                <a:gd name="T7" fmla="*/ 6 h 390"/>
                <a:gd name="T8" fmla="*/ 16 w 190"/>
                <a:gd name="T9" fmla="*/ 390 h 390"/>
              </a:gdLst>
              <a:ahLst/>
              <a:cxnLst>
                <a:cxn ang="0">
                  <a:pos x="T0" y="T1"/>
                </a:cxn>
                <a:cxn ang="0">
                  <a:pos x="T2" y="T3"/>
                </a:cxn>
                <a:cxn ang="0">
                  <a:pos x="T4" y="T5"/>
                </a:cxn>
                <a:cxn ang="0">
                  <a:pos x="T6" y="T7"/>
                </a:cxn>
                <a:cxn ang="0">
                  <a:pos x="T8" y="T9"/>
                </a:cxn>
              </a:cxnLst>
              <a:rect l="0" t="0" r="r" b="b"/>
              <a:pathLst>
                <a:path w="190" h="390">
                  <a:moveTo>
                    <a:pt x="16" y="390"/>
                  </a:moveTo>
                  <a:lnTo>
                    <a:pt x="0" y="383"/>
                  </a:lnTo>
                  <a:lnTo>
                    <a:pt x="175" y="0"/>
                  </a:lnTo>
                  <a:lnTo>
                    <a:pt x="190" y="6"/>
                  </a:lnTo>
                  <a:lnTo>
                    <a:pt x="16" y="390"/>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44" name="Freeform 313"/>
            <p:cNvSpPr/>
            <p:nvPr/>
          </p:nvSpPr>
          <p:spPr bwMode="auto">
            <a:xfrm>
              <a:off x="2317949" y="3172942"/>
              <a:ext cx="407988" cy="87313"/>
            </a:xfrm>
            <a:custGeom>
              <a:avLst/>
              <a:gdLst>
                <a:gd name="T0" fmla="*/ 256 w 257"/>
                <a:gd name="T1" fmla="*/ 55 h 55"/>
                <a:gd name="T2" fmla="*/ 0 w 257"/>
                <a:gd name="T3" fmla="*/ 17 h 55"/>
                <a:gd name="T4" fmla="*/ 3 w 257"/>
                <a:gd name="T5" fmla="*/ 0 h 55"/>
                <a:gd name="T6" fmla="*/ 257 w 257"/>
                <a:gd name="T7" fmla="*/ 39 h 55"/>
                <a:gd name="T8" fmla="*/ 256 w 257"/>
                <a:gd name="T9" fmla="*/ 55 h 55"/>
              </a:gdLst>
              <a:ahLst/>
              <a:cxnLst>
                <a:cxn ang="0">
                  <a:pos x="T0" y="T1"/>
                </a:cxn>
                <a:cxn ang="0">
                  <a:pos x="T2" y="T3"/>
                </a:cxn>
                <a:cxn ang="0">
                  <a:pos x="T4" y="T5"/>
                </a:cxn>
                <a:cxn ang="0">
                  <a:pos x="T6" y="T7"/>
                </a:cxn>
                <a:cxn ang="0">
                  <a:pos x="T8" y="T9"/>
                </a:cxn>
              </a:cxnLst>
              <a:rect l="0" t="0" r="r" b="b"/>
              <a:pathLst>
                <a:path w="257" h="55">
                  <a:moveTo>
                    <a:pt x="256" y="55"/>
                  </a:moveTo>
                  <a:lnTo>
                    <a:pt x="0" y="17"/>
                  </a:lnTo>
                  <a:lnTo>
                    <a:pt x="3" y="0"/>
                  </a:lnTo>
                  <a:lnTo>
                    <a:pt x="257" y="39"/>
                  </a:lnTo>
                  <a:lnTo>
                    <a:pt x="256" y="55"/>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45" name="Freeform 314"/>
            <p:cNvSpPr/>
            <p:nvPr/>
          </p:nvSpPr>
          <p:spPr bwMode="auto">
            <a:xfrm>
              <a:off x="2729112" y="3228504"/>
              <a:ext cx="354013" cy="228600"/>
            </a:xfrm>
            <a:custGeom>
              <a:avLst/>
              <a:gdLst>
                <a:gd name="T0" fmla="*/ 215 w 223"/>
                <a:gd name="T1" fmla="*/ 144 h 144"/>
                <a:gd name="T2" fmla="*/ 0 w 223"/>
                <a:gd name="T3" fmla="*/ 14 h 144"/>
                <a:gd name="T4" fmla="*/ 8 w 223"/>
                <a:gd name="T5" fmla="*/ 0 h 144"/>
                <a:gd name="T6" fmla="*/ 223 w 223"/>
                <a:gd name="T7" fmla="*/ 130 h 144"/>
                <a:gd name="T8" fmla="*/ 215 w 223"/>
                <a:gd name="T9" fmla="*/ 144 h 144"/>
              </a:gdLst>
              <a:ahLst/>
              <a:cxnLst>
                <a:cxn ang="0">
                  <a:pos x="T0" y="T1"/>
                </a:cxn>
                <a:cxn ang="0">
                  <a:pos x="T2" y="T3"/>
                </a:cxn>
                <a:cxn ang="0">
                  <a:pos x="T4" y="T5"/>
                </a:cxn>
                <a:cxn ang="0">
                  <a:pos x="T6" y="T7"/>
                </a:cxn>
                <a:cxn ang="0">
                  <a:pos x="T8" y="T9"/>
                </a:cxn>
              </a:cxnLst>
              <a:rect l="0" t="0" r="r" b="b"/>
              <a:pathLst>
                <a:path w="223" h="144">
                  <a:moveTo>
                    <a:pt x="215" y="144"/>
                  </a:moveTo>
                  <a:lnTo>
                    <a:pt x="0" y="14"/>
                  </a:lnTo>
                  <a:lnTo>
                    <a:pt x="8" y="0"/>
                  </a:lnTo>
                  <a:lnTo>
                    <a:pt x="223" y="130"/>
                  </a:lnTo>
                  <a:lnTo>
                    <a:pt x="215" y="144"/>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46" name="Freeform 315"/>
            <p:cNvSpPr/>
            <p:nvPr/>
          </p:nvSpPr>
          <p:spPr bwMode="auto">
            <a:xfrm>
              <a:off x="2733874" y="2958629"/>
              <a:ext cx="582613" cy="290513"/>
            </a:xfrm>
            <a:custGeom>
              <a:avLst/>
              <a:gdLst>
                <a:gd name="T0" fmla="*/ 7 w 367"/>
                <a:gd name="T1" fmla="*/ 183 h 183"/>
                <a:gd name="T2" fmla="*/ 0 w 367"/>
                <a:gd name="T3" fmla="*/ 167 h 183"/>
                <a:gd name="T4" fmla="*/ 360 w 367"/>
                <a:gd name="T5" fmla="*/ 0 h 183"/>
                <a:gd name="T6" fmla="*/ 367 w 367"/>
                <a:gd name="T7" fmla="*/ 15 h 183"/>
                <a:gd name="T8" fmla="*/ 7 w 367"/>
                <a:gd name="T9" fmla="*/ 183 h 183"/>
              </a:gdLst>
              <a:ahLst/>
              <a:cxnLst>
                <a:cxn ang="0">
                  <a:pos x="T0" y="T1"/>
                </a:cxn>
                <a:cxn ang="0">
                  <a:pos x="T2" y="T3"/>
                </a:cxn>
                <a:cxn ang="0">
                  <a:pos x="T4" y="T5"/>
                </a:cxn>
                <a:cxn ang="0">
                  <a:pos x="T6" y="T7"/>
                </a:cxn>
                <a:cxn ang="0">
                  <a:pos x="T8" y="T9"/>
                </a:cxn>
              </a:cxnLst>
              <a:rect l="0" t="0" r="r" b="b"/>
              <a:pathLst>
                <a:path w="367" h="183">
                  <a:moveTo>
                    <a:pt x="7" y="183"/>
                  </a:moveTo>
                  <a:lnTo>
                    <a:pt x="0" y="167"/>
                  </a:lnTo>
                  <a:lnTo>
                    <a:pt x="360" y="0"/>
                  </a:lnTo>
                  <a:lnTo>
                    <a:pt x="367" y="15"/>
                  </a:lnTo>
                  <a:lnTo>
                    <a:pt x="7" y="183"/>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47" name="Freeform 316"/>
            <p:cNvSpPr/>
            <p:nvPr/>
          </p:nvSpPr>
          <p:spPr bwMode="auto">
            <a:xfrm>
              <a:off x="2638624" y="2739554"/>
              <a:ext cx="106363" cy="495300"/>
            </a:xfrm>
            <a:custGeom>
              <a:avLst/>
              <a:gdLst>
                <a:gd name="T0" fmla="*/ 51 w 67"/>
                <a:gd name="T1" fmla="*/ 312 h 312"/>
                <a:gd name="T2" fmla="*/ 0 w 67"/>
                <a:gd name="T3" fmla="*/ 3 h 312"/>
                <a:gd name="T4" fmla="*/ 16 w 67"/>
                <a:gd name="T5" fmla="*/ 0 h 312"/>
                <a:gd name="T6" fmla="*/ 67 w 67"/>
                <a:gd name="T7" fmla="*/ 310 h 312"/>
                <a:gd name="T8" fmla="*/ 51 w 67"/>
                <a:gd name="T9" fmla="*/ 312 h 312"/>
              </a:gdLst>
              <a:ahLst/>
              <a:cxnLst>
                <a:cxn ang="0">
                  <a:pos x="T0" y="T1"/>
                </a:cxn>
                <a:cxn ang="0">
                  <a:pos x="T2" y="T3"/>
                </a:cxn>
                <a:cxn ang="0">
                  <a:pos x="T4" y="T5"/>
                </a:cxn>
                <a:cxn ang="0">
                  <a:pos x="T6" y="T7"/>
                </a:cxn>
                <a:cxn ang="0">
                  <a:pos x="T8" y="T9"/>
                </a:cxn>
              </a:cxnLst>
              <a:rect l="0" t="0" r="r" b="b"/>
              <a:pathLst>
                <a:path w="67" h="312">
                  <a:moveTo>
                    <a:pt x="51" y="312"/>
                  </a:moveTo>
                  <a:lnTo>
                    <a:pt x="0" y="3"/>
                  </a:lnTo>
                  <a:lnTo>
                    <a:pt x="16" y="0"/>
                  </a:lnTo>
                  <a:lnTo>
                    <a:pt x="67" y="310"/>
                  </a:lnTo>
                  <a:lnTo>
                    <a:pt x="51" y="312"/>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48" name="Freeform 317"/>
            <p:cNvSpPr/>
            <p:nvPr/>
          </p:nvSpPr>
          <p:spPr bwMode="auto">
            <a:xfrm>
              <a:off x="2303661" y="2747492"/>
              <a:ext cx="30163" cy="434975"/>
            </a:xfrm>
            <a:custGeom>
              <a:avLst/>
              <a:gdLst>
                <a:gd name="T0" fmla="*/ 2 w 19"/>
                <a:gd name="T1" fmla="*/ 274 h 274"/>
                <a:gd name="T2" fmla="*/ 0 w 19"/>
                <a:gd name="T3" fmla="*/ 0 h 274"/>
                <a:gd name="T4" fmla="*/ 16 w 19"/>
                <a:gd name="T5" fmla="*/ 0 h 274"/>
                <a:gd name="T6" fmla="*/ 19 w 19"/>
                <a:gd name="T7" fmla="*/ 274 h 274"/>
                <a:gd name="T8" fmla="*/ 2 w 19"/>
                <a:gd name="T9" fmla="*/ 274 h 274"/>
              </a:gdLst>
              <a:ahLst/>
              <a:cxnLst>
                <a:cxn ang="0">
                  <a:pos x="T0" y="T1"/>
                </a:cxn>
                <a:cxn ang="0">
                  <a:pos x="T2" y="T3"/>
                </a:cxn>
                <a:cxn ang="0">
                  <a:pos x="T4" y="T5"/>
                </a:cxn>
                <a:cxn ang="0">
                  <a:pos x="T6" y="T7"/>
                </a:cxn>
                <a:cxn ang="0">
                  <a:pos x="T8" y="T9"/>
                </a:cxn>
              </a:cxnLst>
              <a:rect l="0" t="0" r="r" b="b"/>
              <a:pathLst>
                <a:path w="19" h="274">
                  <a:moveTo>
                    <a:pt x="2" y="274"/>
                  </a:moveTo>
                  <a:lnTo>
                    <a:pt x="0" y="0"/>
                  </a:lnTo>
                  <a:lnTo>
                    <a:pt x="16" y="0"/>
                  </a:lnTo>
                  <a:lnTo>
                    <a:pt x="19" y="274"/>
                  </a:lnTo>
                  <a:lnTo>
                    <a:pt x="2" y="274"/>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49" name="Freeform 318"/>
            <p:cNvSpPr/>
            <p:nvPr/>
          </p:nvSpPr>
          <p:spPr bwMode="auto">
            <a:xfrm>
              <a:off x="2276674" y="2072804"/>
              <a:ext cx="52388" cy="682625"/>
            </a:xfrm>
            <a:custGeom>
              <a:avLst/>
              <a:gdLst>
                <a:gd name="T0" fmla="*/ 17 w 33"/>
                <a:gd name="T1" fmla="*/ 430 h 430"/>
                <a:gd name="T2" fmla="*/ 0 w 33"/>
                <a:gd name="T3" fmla="*/ 0 h 430"/>
                <a:gd name="T4" fmla="*/ 17 w 33"/>
                <a:gd name="T5" fmla="*/ 0 h 430"/>
                <a:gd name="T6" fmla="*/ 33 w 33"/>
                <a:gd name="T7" fmla="*/ 430 h 430"/>
                <a:gd name="T8" fmla="*/ 17 w 33"/>
                <a:gd name="T9" fmla="*/ 430 h 430"/>
              </a:gdLst>
              <a:ahLst/>
              <a:cxnLst>
                <a:cxn ang="0">
                  <a:pos x="T0" y="T1"/>
                </a:cxn>
                <a:cxn ang="0">
                  <a:pos x="T2" y="T3"/>
                </a:cxn>
                <a:cxn ang="0">
                  <a:pos x="T4" y="T5"/>
                </a:cxn>
                <a:cxn ang="0">
                  <a:pos x="T6" y="T7"/>
                </a:cxn>
                <a:cxn ang="0">
                  <a:pos x="T8" y="T9"/>
                </a:cxn>
              </a:cxnLst>
              <a:rect l="0" t="0" r="r" b="b"/>
              <a:pathLst>
                <a:path w="33" h="430">
                  <a:moveTo>
                    <a:pt x="17" y="430"/>
                  </a:moveTo>
                  <a:lnTo>
                    <a:pt x="0" y="0"/>
                  </a:lnTo>
                  <a:lnTo>
                    <a:pt x="17" y="0"/>
                  </a:lnTo>
                  <a:lnTo>
                    <a:pt x="33" y="430"/>
                  </a:lnTo>
                  <a:lnTo>
                    <a:pt x="17" y="430"/>
                  </a:lnTo>
                  <a:close/>
                </a:path>
              </a:pathLst>
            </a:custGeom>
            <a:solidFill>
              <a:srgbClr val="3CCCC7"/>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50" name="Freeform 319"/>
            <p:cNvSpPr/>
            <p:nvPr/>
          </p:nvSpPr>
          <p:spPr bwMode="auto">
            <a:xfrm>
              <a:off x="2322712" y="2723679"/>
              <a:ext cx="333375" cy="50800"/>
            </a:xfrm>
            <a:custGeom>
              <a:avLst/>
              <a:gdLst>
                <a:gd name="T0" fmla="*/ 2 w 210"/>
                <a:gd name="T1" fmla="*/ 32 h 32"/>
                <a:gd name="T2" fmla="*/ 0 w 210"/>
                <a:gd name="T3" fmla="*/ 15 h 32"/>
                <a:gd name="T4" fmla="*/ 208 w 210"/>
                <a:gd name="T5" fmla="*/ 0 h 32"/>
                <a:gd name="T6" fmla="*/ 210 w 210"/>
                <a:gd name="T7" fmla="*/ 17 h 32"/>
                <a:gd name="T8" fmla="*/ 2 w 210"/>
                <a:gd name="T9" fmla="*/ 32 h 32"/>
              </a:gdLst>
              <a:ahLst/>
              <a:cxnLst>
                <a:cxn ang="0">
                  <a:pos x="T0" y="T1"/>
                </a:cxn>
                <a:cxn ang="0">
                  <a:pos x="T2" y="T3"/>
                </a:cxn>
                <a:cxn ang="0">
                  <a:pos x="T4" y="T5"/>
                </a:cxn>
                <a:cxn ang="0">
                  <a:pos x="T6" y="T7"/>
                </a:cxn>
                <a:cxn ang="0">
                  <a:pos x="T8" y="T9"/>
                </a:cxn>
              </a:cxnLst>
              <a:rect l="0" t="0" r="r" b="b"/>
              <a:pathLst>
                <a:path w="210" h="32">
                  <a:moveTo>
                    <a:pt x="2" y="32"/>
                  </a:moveTo>
                  <a:lnTo>
                    <a:pt x="0" y="15"/>
                  </a:lnTo>
                  <a:lnTo>
                    <a:pt x="208" y="0"/>
                  </a:lnTo>
                  <a:lnTo>
                    <a:pt x="210" y="17"/>
                  </a:lnTo>
                  <a:lnTo>
                    <a:pt x="2" y="32"/>
                  </a:lnTo>
                  <a:close/>
                </a:path>
              </a:pathLst>
            </a:custGeom>
            <a:solidFill>
              <a:srgbClr val="3CCCC7"/>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51" name="Freeform 320"/>
            <p:cNvSpPr/>
            <p:nvPr/>
          </p:nvSpPr>
          <p:spPr bwMode="auto">
            <a:xfrm>
              <a:off x="1846461" y="2755429"/>
              <a:ext cx="476250" cy="320675"/>
            </a:xfrm>
            <a:custGeom>
              <a:avLst/>
              <a:gdLst>
                <a:gd name="T0" fmla="*/ 10 w 300"/>
                <a:gd name="T1" fmla="*/ 202 h 202"/>
                <a:gd name="T2" fmla="*/ 0 w 300"/>
                <a:gd name="T3" fmla="*/ 188 h 202"/>
                <a:gd name="T4" fmla="*/ 292 w 300"/>
                <a:gd name="T5" fmla="*/ 0 h 202"/>
                <a:gd name="T6" fmla="*/ 300 w 300"/>
                <a:gd name="T7" fmla="*/ 12 h 202"/>
                <a:gd name="T8" fmla="*/ 10 w 300"/>
                <a:gd name="T9" fmla="*/ 202 h 202"/>
              </a:gdLst>
              <a:ahLst/>
              <a:cxnLst>
                <a:cxn ang="0">
                  <a:pos x="T0" y="T1"/>
                </a:cxn>
                <a:cxn ang="0">
                  <a:pos x="T2" y="T3"/>
                </a:cxn>
                <a:cxn ang="0">
                  <a:pos x="T4" y="T5"/>
                </a:cxn>
                <a:cxn ang="0">
                  <a:pos x="T6" y="T7"/>
                </a:cxn>
                <a:cxn ang="0">
                  <a:pos x="T8" y="T9"/>
                </a:cxn>
              </a:cxnLst>
              <a:rect l="0" t="0" r="r" b="b"/>
              <a:pathLst>
                <a:path w="300" h="202">
                  <a:moveTo>
                    <a:pt x="10" y="202"/>
                  </a:moveTo>
                  <a:lnTo>
                    <a:pt x="0" y="188"/>
                  </a:lnTo>
                  <a:lnTo>
                    <a:pt x="292" y="0"/>
                  </a:lnTo>
                  <a:lnTo>
                    <a:pt x="300" y="12"/>
                  </a:lnTo>
                  <a:lnTo>
                    <a:pt x="10" y="202"/>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52" name="Freeform 321"/>
            <p:cNvSpPr/>
            <p:nvPr/>
          </p:nvSpPr>
          <p:spPr bwMode="auto">
            <a:xfrm>
              <a:off x="1551186" y="3058642"/>
              <a:ext cx="315913" cy="539750"/>
            </a:xfrm>
            <a:custGeom>
              <a:avLst/>
              <a:gdLst>
                <a:gd name="T0" fmla="*/ 16 w 199"/>
                <a:gd name="T1" fmla="*/ 340 h 340"/>
                <a:gd name="T2" fmla="*/ 0 w 199"/>
                <a:gd name="T3" fmla="*/ 332 h 340"/>
                <a:gd name="T4" fmla="*/ 183 w 199"/>
                <a:gd name="T5" fmla="*/ 0 h 340"/>
                <a:gd name="T6" fmla="*/ 199 w 199"/>
                <a:gd name="T7" fmla="*/ 8 h 340"/>
                <a:gd name="T8" fmla="*/ 16 w 199"/>
                <a:gd name="T9" fmla="*/ 340 h 340"/>
              </a:gdLst>
              <a:ahLst/>
              <a:cxnLst>
                <a:cxn ang="0">
                  <a:pos x="T0" y="T1"/>
                </a:cxn>
                <a:cxn ang="0">
                  <a:pos x="T2" y="T3"/>
                </a:cxn>
                <a:cxn ang="0">
                  <a:pos x="T4" y="T5"/>
                </a:cxn>
                <a:cxn ang="0">
                  <a:pos x="T6" y="T7"/>
                </a:cxn>
                <a:cxn ang="0">
                  <a:pos x="T8" y="T9"/>
                </a:cxn>
              </a:cxnLst>
              <a:rect l="0" t="0" r="r" b="b"/>
              <a:pathLst>
                <a:path w="199" h="340">
                  <a:moveTo>
                    <a:pt x="16" y="340"/>
                  </a:moveTo>
                  <a:lnTo>
                    <a:pt x="0" y="332"/>
                  </a:lnTo>
                  <a:lnTo>
                    <a:pt x="183" y="0"/>
                  </a:lnTo>
                  <a:lnTo>
                    <a:pt x="199" y="8"/>
                  </a:lnTo>
                  <a:lnTo>
                    <a:pt x="16" y="340"/>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53" name="Freeform 322"/>
            <p:cNvSpPr/>
            <p:nvPr/>
          </p:nvSpPr>
          <p:spPr bwMode="auto">
            <a:xfrm>
              <a:off x="1557536" y="3177704"/>
              <a:ext cx="765175" cy="412750"/>
            </a:xfrm>
            <a:custGeom>
              <a:avLst/>
              <a:gdLst>
                <a:gd name="T0" fmla="*/ 7 w 482"/>
                <a:gd name="T1" fmla="*/ 260 h 260"/>
                <a:gd name="T2" fmla="*/ 0 w 482"/>
                <a:gd name="T3" fmla="*/ 246 h 260"/>
                <a:gd name="T4" fmla="*/ 474 w 482"/>
                <a:gd name="T5" fmla="*/ 0 h 260"/>
                <a:gd name="T6" fmla="*/ 482 w 482"/>
                <a:gd name="T7" fmla="*/ 16 h 260"/>
                <a:gd name="T8" fmla="*/ 7 w 482"/>
                <a:gd name="T9" fmla="*/ 260 h 260"/>
              </a:gdLst>
              <a:ahLst/>
              <a:cxnLst>
                <a:cxn ang="0">
                  <a:pos x="T0" y="T1"/>
                </a:cxn>
                <a:cxn ang="0">
                  <a:pos x="T2" y="T3"/>
                </a:cxn>
                <a:cxn ang="0">
                  <a:pos x="T4" y="T5"/>
                </a:cxn>
                <a:cxn ang="0">
                  <a:pos x="T6" y="T7"/>
                </a:cxn>
                <a:cxn ang="0">
                  <a:pos x="T8" y="T9"/>
                </a:cxn>
              </a:cxnLst>
              <a:rect l="0" t="0" r="r" b="b"/>
              <a:pathLst>
                <a:path w="482" h="260">
                  <a:moveTo>
                    <a:pt x="7" y="260"/>
                  </a:moveTo>
                  <a:lnTo>
                    <a:pt x="0" y="246"/>
                  </a:lnTo>
                  <a:lnTo>
                    <a:pt x="474" y="0"/>
                  </a:lnTo>
                  <a:lnTo>
                    <a:pt x="482" y="16"/>
                  </a:lnTo>
                  <a:lnTo>
                    <a:pt x="7" y="260"/>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54" name="Freeform 323"/>
            <p:cNvSpPr/>
            <p:nvPr/>
          </p:nvSpPr>
          <p:spPr bwMode="auto">
            <a:xfrm>
              <a:off x="1844874" y="3058642"/>
              <a:ext cx="193675" cy="590550"/>
            </a:xfrm>
            <a:custGeom>
              <a:avLst/>
              <a:gdLst>
                <a:gd name="T0" fmla="*/ 106 w 122"/>
                <a:gd name="T1" fmla="*/ 372 h 372"/>
                <a:gd name="T2" fmla="*/ 0 w 122"/>
                <a:gd name="T3" fmla="*/ 4 h 372"/>
                <a:gd name="T4" fmla="*/ 16 w 122"/>
                <a:gd name="T5" fmla="*/ 0 h 372"/>
                <a:gd name="T6" fmla="*/ 122 w 122"/>
                <a:gd name="T7" fmla="*/ 367 h 372"/>
                <a:gd name="T8" fmla="*/ 106 w 122"/>
                <a:gd name="T9" fmla="*/ 372 h 372"/>
              </a:gdLst>
              <a:ahLst/>
              <a:cxnLst>
                <a:cxn ang="0">
                  <a:pos x="T0" y="T1"/>
                </a:cxn>
                <a:cxn ang="0">
                  <a:pos x="T2" y="T3"/>
                </a:cxn>
                <a:cxn ang="0">
                  <a:pos x="T4" y="T5"/>
                </a:cxn>
                <a:cxn ang="0">
                  <a:pos x="T6" y="T7"/>
                </a:cxn>
                <a:cxn ang="0">
                  <a:pos x="T8" y="T9"/>
                </a:cxn>
              </a:cxnLst>
              <a:rect l="0" t="0" r="r" b="b"/>
              <a:pathLst>
                <a:path w="122" h="372">
                  <a:moveTo>
                    <a:pt x="106" y="372"/>
                  </a:moveTo>
                  <a:lnTo>
                    <a:pt x="0" y="4"/>
                  </a:lnTo>
                  <a:lnTo>
                    <a:pt x="16" y="0"/>
                  </a:lnTo>
                  <a:lnTo>
                    <a:pt x="122" y="367"/>
                  </a:lnTo>
                  <a:lnTo>
                    <a:pt x="106" y="372"/>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55" name="Freeform 324"/>
            <p:cNvSpPr/>
            <p:nvPr/>
          </p:nvSpPr>
          <p:spPr bwMode="auto">
            <a:xfrm>
              <a:off x="1163836" y="2768129"/>
              <a:ext cx="407988" cy="815975"/>
            </a:xfrm>
            <a:custGeom>
              <a:avLst/>
              <a:gdLst>
                <a:gd name="T0" fmla="*/ 243 w 257"/>
                <a:gd name="T1" fmla="*/ 514 h 514"/>
                <a:gd name="T2" fmla="*/ 0 w 257"/>
                <a:gd name="T3" fmla="*/ 7 h 514"/>
                <a:gd name="T4" fmla="*/ 15 w 257"/>
                <a:gd name="T5" fmla="*/ 0 h 514"/>
                <a:gd name="T6" fmla="*/ 257 w 257"/>
                <a:gd name="T7" fmla="*/ 507 h 514"/>
                <a:gd name="T8" fmla="*/ 243 w 257"/>
                <a:gd name="T9" fmla="*/ 514 h 514"/>
              </a:gdLst>
              <a:ahLst/>
              <a:cxnLst>
                <a:cxn ang="0">
                  <a:pos x="T0" y="T1"/>
                </a:cxn>
                <a:cxn ang="0">
                  <a:pos x="T2" y="T3"/>
                </a:cxn>
                <a:cxn ang="0">
                  <a:pos x="T4" y="T5"/>
                </a:cxn>
                <a:cxn ang="0">
                  <a:pos x="T6" y="T7"/>
                </a:cxn>
                <a:cxn ang="0">
                  <a:pos x="T8" y="T9"/>
                </a:cxn>
              </a:cxnLst>
              <a:rect l="0" t="0" r="r" b="b"/>
              <a:pathLst>
                <a:path w="257" h="514">
                  <a:moveTo>
                    <a:pt x="243" y="514"/>
                  </a:moveTo>
                  <a:lnTo>
                    <a:pt x="0" y="7"/>
                  </a:lnTo>
                  <a:lnTo>
                    <a:pt x="15" y="0"/>
                  </a:lnTo>
                  <a:lnTo>
                    <a:pt x="257" y="507"/>
                  </a:lnTo>
                  <a:lnTo>
                    <a:pt x="243" y="514"/>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56" name="Freeform 325"/>
            <p:cNvSpPr/>
            <p:nvPr/>
          </p:nvSpPr>
          <p:spPr bwMode="auto">
            <a:xfrm>
              <a:off x="990799" y="1925167"/>
              <a:ext cx="196850" cy="858838"/>
            </a:xfrm>
            <a:custGeom>
              <a:avLst/>
              <a:gdLst>
                <a:gd name="T0" fmla="*/ 109 w 124"/>
                <a:gd name="T1" fmla="*/ 541 h 541"/>
                <a:gd name="T2" fmla="*/ 0 w 124"/>
                <a:gd name="T3" fmla="*/ 3 h 541"/>
                <a:gd name="T4" fmla="*/ 15 w 124"/>
                <a:gd name="T5" fmla="*/ 0 h 541"/>
                <a:gd name="T6" fmla="*/ 124 w 124"/>
                <a:gd name="T7" fmla="*/ 536 h 541"/>
                <a:gd name="T8" fmla="*/ 109 w 124"/>
                <a:gd name="T9" fmla="*/ 541 h 541"/>
              </a:gdLst>
              <a:ahLst/>
              <a:cxnLst>
                <a:cxn ang="0">
                  <a:pos x="T0" y="T1"/>
                </a:cxn>
                <a:cxn ang="0">
                  <a:pos x="T2" y="T3"/>
                </a:cxn>
                <a:cxn ang="0">
                  <a:pos x="T4" y="T5"/>
                </a:cxn>
                <a:cxn ang="0">
                  <a:pos x="T6" y="T7"/>
                </a:cxn>
                <a:cxn ang="0">
                  <a:pos x="T8" y="T9"/>
                </a:cxn>
              </a:cxnLst>
              <a:rect l="0" t="0" r="r" b="b"/>
              <a:pathLst>
                <a:path w="124" h="541">
                  <a:moveTo>
                    <a:pt x="109" y="541"/>
                  </a:moveTo>
                  <a:lnTo>
                    <a:pt x="0" y="3"/>
                  </a:lnTo>
                  <a:lnTo>
                    <a:pt x="15" y="0"/>
                  </a:lnTo>
                  <a:lnTo>
                    <a:pt x="124" y="536"/>
                  </a:lnTo>
                  <a:lnTo>
                    <a:pt x="109" y="541"/>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57" name="Freeform 326"/>
            <p:cNvSpPr/>
            <p:nvPr/>
          </p:nvSpPr>
          <p:spPr bwMode="auto">
            <a:xfrm>
              <a:off x="997149" y="1923579"/>
              <a:ext cx="388938" cy="328613"/>
            </a:xfrm>
            <a:custGeom>
              <a:avLst/>
              <a:gdLst>
                <a:gd name="T0" fmla="*/ 235 w 245"/>
                <a:gd name="T1" fmla="*/ 207 h 207"/>
                <a:gd name="T2" fmla="*/ 0 w 245"/>
                <a:gd name="T3" fmla="*/ 13 h 207"/>
                <a:gd name="T4" fmla="*/ 11 w 245"/>
                <a:gd name="T5" fmla="*/ 0 h 207"/>
                <a:gd name="T6" fmla="*/ 245 w 245"/>
                <a:gd name="T7" fmla="*/ 194 h 207"/>
                <a:gd name="T8" fmla="*/ 235 w 245"/>
                <a:gd name="T9" fmla="*/ 207 h 207"/>
              </a:gdLst>
              <a:ahLst/>
              <a:cxnLst>
                <a:cxn ang="0">
                  <a:pos x="T0" y="T1"/>
                </a:cxn>
                <a:cxn ang="0">
                  <a:pos x="T2" y="T3"/>
                </a:cxn>
                <a:cxn ang="0">
                  <a:pos x="T4" y="T5"/>
                </a:cxn>
                <a:cxn ang="0">
                  <a:pos x="T6" y="T7"/>
                </a:cxn>
                <a:cxn ang="0">
                  <a:pos x="T8" y="T9"/>
                </a:cxn>
              </a:cxnLst>
              <a:rect l="0" t="0" r="r" b="b"/>
              <a:pathLst>
                <a:path w="245" h="207">
                  <a:moveTo>
                    <a:pt x="235" y="207"/>
                  </a:moveTo>
                  <a:lnTo>
                    <a:pt x="0" y="13"/>
                  </a:lnTo>
                  <a:lnTo>
                    <a:pt x="11" y="0"/>
                  </a:lnTo>
                  <a:lnTo>
                    <a:pt x="245" y="194"/>
                  </a:lnTo>
                  <a:lnTo>
                    <a:pt x="235" y="207"/>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58" name="Freeform 327"/>
            <p:cNvSpPr/>
            <p:nvPr/>
          </p:nvSpPr>
          <p:spPr bwMode="auto">
            <a:xfrm>
              <a:off x="1160661" y="2241079"/>
              <a:ext cx="233363" cy="527050"/>
            </a:xfrm>
            <a:custGeom>
              <a:avLst/>
              <a:gdLst>
                <a:gd name="T0" fmla="*/ 16 w 147"/>
                <a:gd name="T1" fmla="*/ 332 h 332"/>
                <a:gd name="T2" fmla="*/ 0 w 147"/>
                <a:gd name="T3" fmla="*/ 326 h 332"/>
                <a:gd name="T4" fmla="*/ 132 w 147"/>
                <a:gd name="T5" fmla="*/ 0 h 332"/>
                <a:gd name="T6" fmla="*/ 147 w 147"/>
                <a:gd name="T7" fmla="*/ 5 h 332"/>
                <a:gd name="T8" fmla="*/ 16 w 147"/>
                <a:gd name="T9" fmla="*/ 332 h 332"/>
              </a:gdLst>
              <a:ahLst/>
              <a:cxnLst>
                <a:cxn ang="0">
                  <a:pos x="T0" y="T1"/>
                </a:cxn>
                <a:cxn ang="0">
                  <a:pos x="T2" y="T3"/>
                </a:cxn>
                <a:cxn ang="0">
                  <a:pos x="T4" y="T5"/>
                </a:cxn>
                <a:cxn ang="0">
                  <a:pos x="T6" y="T7"/>
                </a:cxn>
                <a:cxn ang="0">
                  <a:pos x="T8" y="T9"/>
                </a:cxn>
              </a:cxnLst>
              <a:rect l="0" t="0" r="r" b="b"/>
              <a:pathLst>
                <a:path w="147" h="332">
                  <a:moveTo>
                    <a:pt x="16" y="332"/>
                  </a:moveTo>
                  <a:lnTo>
                    <a:pt x="0" y="326"/>
                  </a:lnTo>
                  <a:lnTo>
                    <a:pt x="132" y="0"/>
                  </a:lnTo>
                  <a:lnTo>
                    <a:pt x="147" y="5"/>
                  </a:lnTo>
                  <a:lnTo>
                    <a:pt x="16" y="332"/>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59" name="Freeform 328"/>
            <p:cNvSpPr/>
            <p:nvPr/>
          </p:nvSpPr>
          <p:spPr bwMode="auto">
            <a:xfrm>
              <a:off x="1371799" y="2229967"/>
              <a:ext cx="417513" cy="247650"/>
            </a:xfrm>
            <a:custGeom>
              <a:avLst/>
              <a:gdLst>
                <a:gd name="T0" fmla="*/ 256 w 263"/>
                <a:gd name="T1" fmla="*/ 156 h 156"/>
                <a:gd name="T2" fmla="*/ 0 w 263"/>
                <a:gd name="T3" fmla="*/ 14 h 156"/>
                <a:gd name="T4" fmla="*/ 7 w 263"/>
                <a:gd name="T5" fmla="*/ 0 h 156"/>
                <a:gd name="T6" fmla="*/ 263 w 263"/>
                <a:gd name="T7" fmla="*/ 142 h 156"/>
                <a:gd name="T8" fmla="*/ 256 w 263"/>
                <a:gd name="T9" fmla="*/ 156 h 156"/>
              </a:gdLst>
              <a:ahLst/>
              <a:cxnLst>
                <a:cxn ang="0">
                  <a:pos x="T0" y="T1"/>
                </a:cxn>
                <a:cxn ang="0">
                  <a:pos x="T2" y="T3"/>
                </a:cxn>
                <a:cxn ang="0">
                  <a:pos x="T4" y="T5"/>
                </a:cxn>
                <a:cxn ang="0">
                  <a:pos x="T6" y="T7"/>
                </a:cxn>
                <a:cxn ang="0">
                  <a:pos x="T8" y="T9"/>
                </a:cxn>
              </a:cxnLst>
              <a:rect l="0" t="0" r="r" b="b"/>
              <a:pathLst>
                <a:path w="263" h="156">
                  <a:moveTo>
                    <a:pt x="256" y="156"/>
                  </a:moveTo>
                  <a:lnTo>
                    <a:pt x="0" y="14"/>
                  </a:lnTo>
                  <a:lnTo>
                    <a:pt x="7" y="0"/>
                  </a:lnTo>
                  <a:lnTo>
                    <a:pt x="263" y="142"/>
                  </a:lnTo>
                  <a:lnTo>
                    <a:pt x="256" y="156"/>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60" name="Freeform 329"/>
            <p:cNvSpPr/>
            <p:nvPr/>
          </p:nvSpPr>
          <p:spPr bwMode="auto">
            <a:xfrm>
              <a:off x="1763911" y="2461742"/>
              <a:ext cx="100013" cy="608013"/>
            </a:xfrm>
            <a:custGeom>
              <a:avLst/>
              <a:gdLst>
                <a:gd name="T0" fmla="*/ 46 w 63"/>
                <a:gd name="T1" fmla="*/ 383 h 383"/>
                <a:gd name="T2" fmla="*/ 0 w 63"/>
                <a:gd name="T3" fmla="*/ 3 h 383"/>
                <a:gd name="T4" fmla="*/ 16 w 63"/>
                <a:gd name="T5" fmla="*/ 0 h 383"/>
                <a:gd name="T6" fmla="*/ 63 w 63"/>
                <a:gd name="T7" fmla="*/ 381 h 383"/>
                <a:gd name="T8" fmla="*/ 46 w 63"/>
                <a:gd name="T9" fmla="*/ 383 h 383"/>
              </a:gdLst>
              <a:ahLst/>
              <a:cxnLst>
                <a:cxn ang="0">
                  <a:pos x="T0" y="T1"/>
                </a:cxn>
                <a:cxn ang="0">
                  <a:pos x="T2" y="T3"/>
                </a:cxn>
                <a:cxn ang="0">
                  <a:pos x="T4" y="T5"/>
                </a:cxn>
                <a:cxn ang="0">
                  <a:pos x="T6" y="T7"/>
                </a:cxn>
                <a:cxn ang="0">
                  <a:pos x="T8" y="T9"/>
                </a:cxn>
              </a:cxnLst>
              <a:rect l="0" t="0" r="r" b="b"/>
              <a:pathLst>
                <a:path w="63" h="383">
                  <a:moveTo>
                    <a:pt x="46" y="383"/>
                  </a:moveTo>
                  <a:lnTo>
                    <a:pt x="0" y="3"/>
                  </a:lnTo>
                  <a:lnTo>
                    <a:pt x="16" y="0"/>
                  </a:lnTo>
                  <a:lnTo>
                    <a:pt x="63" y="381"/>
                  </a:lnTo>
                  <a:lnTo>
                    <a:pt x="46" y="383"/>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61" name="Freeform 330"/>
            <p:cNvSpPr/>
            <p:nvPr/>
          </p:nvSpPr>
          <p:spPr bwMode="auto">
            <a:xfrm>
              <a:off x="1778199" y="2453804"/>
              <a:ext cx="539750" cy="315913"/>
            </a:xfrm>
            <a:custGeom>
              <a:avLst/>
              <a:gdLst>
                <a:gd name="T0" fmla="*/ 333 w 340"/>
                <a:gd name="T1" fmla="*/ 199 h 199"/>
                <a:gd name="T2" fmla="*/ 0 w 340"/>
                <a:gd name="T3" fmla="*/ 14 h 199"/>
                <a:gd name="T4" fmla="*/ 7 w 340"/>
                <a:gd name="T5" fmla="*/ 0 h 199"/>
                <a:gd name="T6" fmla="*/ 340 w 340"/>
                <a:gd name="T7" fmla="*/ 184 h 199"/>
                <a:gd name="T8" fmla="*/ 333 w 340"/>
                <a:gd name="T9" fmla="*/ 199 h 199"/>
              </a:gdLst>
              <a:ahLst/>
              <a:cxnLst>
                <a:cxn ang="0">
                  <a:pos x="T0" y="T1"/>
                </a:cxn>
                <a:cxn ang="0">
                  <a:pos x="T2" y="T3"/>
                </a:cxn>
                <a:cxn ang="0">
                  <a:pos x="T4" y="T5"/>
                </a:cxn>
                <a:cxn ang="0">
                  <a:pos x="T6" y="T7"/>
                </a:cxn>
                <a:cxn ang="0">
                  <a:pos x="T8" y="T9"/>
                </a:cxn>
              </a:cxnLst>
              <a:rect l="0" t="0" r="r" b="b"/>
              <a:pathLst>
                <a:path w="340" h="199">
                  <a:moveTo>
                    <a:pt x="333" y="199"/>
                  </a:moveTo>
                  <a:lnTo>
                    <a:pt x="0" y="14"/>
                  </a:lnTo>
                  <a:lnTo>
                    <a:pt x="7" y="0"/>
                  </a:lnTo>
                  <a:lnTo>
                    <a:pt x="340" y="184"/>
                  </a:lnTo>
                  <a:lnTo>
                    <a:pt x="333" y="199"/>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62" name="Freeform 331"/>
            <p:cNvSpPr/>
            <p:nvPr/>
          </p:nvSpPr>
          <p:spPr bwMode="auto">
            <a:xfrm>
              <a:off x="1716286" y="2145829"/>
              <a:ext cx="76200" cy="322263"/>
            </a:xfrm>
            <a:custGeom>
              <a:avLst/>
              <a:gdLst>
                <a:gd name="T0" fmla="*/ 32 w 48"/>
                <a:gd name="T1" fmla="*/ 203 h 203"/>
                <a:gd name="T2" fmla="*/ 0 w 48"/>
                <a:gd name="T3" fmla="*/ 2 h 203"/>
                <a:gd name="T4" fmla="*/ 16 w 48"/>
                <a:gd name="T5" fmla="*/ 0 h 203"/>
                <a:gd name="T6" fmla="*/ 48 w 48"/>
                <a:gd name="T7" fmla="*/ 201 h 203"/>
                <a:gd name="T8" fmla="*/ 32 w 48"/>
                <a:gd name="T9" fmla="*/ 203 h 203"/>
              </a:gdLst>
              <a:ahLst/>
              <a:cxnLst>
                <a:cxn ang="0">
                  <a:pos x="T0" y="T1"/>
                </a:cxn>
                <a:cxn ang="0">
                  <a:pos x="T2" y="T3"/>
                </a:cxn>
                <a:cxn ang="0">
                  <a:pos x="T4" y="T5"/>
                </a:cxn>
                <a:cxn ang="0">
                  <a:pos x="T6" y="T7"/>
                </a:cxn>
                <a:cxn ang="0">
                  <a:pos x="T8" y="T9"/>
                </a:cxn>
              </a:cxnLst>
              <a:rect l="0" t="0" r="r" b="b"/>
              <a:pathLst>
                <a:path w="48" h="203">
                  <a:moveTo>
                    <a:pt x="32" y="203"/>
                  </a:moveTo>
                  <a:lnTo>
                    <a:pt x="0" y="2"/>
                  </a:lnTo>
                  <a:lnTo>
                    <a:pt x="16" y="0"/>
                  </a:lnTo>
                  <a:lnTo>
                    <a:pt x="48" y="201"/>
                  </a:lnTo>
                  <a:lnTo>
                    <a:pt x="32" y="203"/>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63" name="Freeform 332"/>
            <p:cNvSpPr/>
            <p:nvPr/>
          </p:nvSpPr>
          <p:spPr bwMode="auto">
            <a:xfrm>
              <a:off x="1170186" y="2449042"/>
              <a:ext cx="611188" cy="317500"/>
            </a:xfrm>
            <a:custGeom>
              <a:avLst/>
              <a:gdLst>
                <a:gd name="T0" fmla="*/ 7 w 385"/>
                <a:gd name="T1" fmla="*/ 200 h 200"/>
                <a:gd name="T2" fmla="*/ 0 w 385"/>
                <a:gd name="T3" fmla="*/ 184 h 200"/>
                <a:gd name="T4" fmla="*/ 378 w 385"/>
                <a:gd name="T5" fmla="*/ 0 h 200"/>
                <a:gd name="T6" fmla="*/ 385 w 385"/>
                <a:gd name="T7" fmla="*/ 15 h 200"/>
                <a:gd name="T8" fmla="*/ 7 w 385"/>
                <a:gd name="T9" fmla="*/ 200 h 200"/>
              </a:gdLst>
              <a:ahLst/>
              <a:cxnLst>
                <a:cxn ang="0">
                  <a:pos x="T0" y="T1"/>
                </a:cxn>
                <a:cxn ang="0">
                  <a:pos x="T2" y="T3"/>
                </a:cxn>
                <a:cxn ang="0">
                  <a:pos x="T4" y="T5"/>
                </a:cxn>
                <a:cxn ang="0">
                  <a:pos x="T6" y="T7"/>
                </a:cxn>
                <a:cxn ang="0">
                  <a:pos x="T8" y="T9"/>
                </a:cxn>
              </a:cxnLst>
              <a:rect l="0" t="0" r="r" b="b"/>
              <a:pathLst>
                <a:path w="385" h="200">
                  <a:moveTo>
                    <a:pt x="7" y="200"/>
                  </a:moveTo>
                  <a:lnTo>
                    <a:pt x="0" y="184"/>
                  </a:lnTo>
                  <a:lnTo>
                    <a:pt x="378" y="0"/>
                  </a:lnTo>
                  <a:lnTo>
                    <a:pt x="385" y="15"/>
                  </a:lnTo>
                  <a:lnTo>
                    <a:pt x="7" y="200"/>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64" name="Freeform 333"/>
            <p:cNvSpPr/>
            <p:nvPr/>
          </p:nvSpPr>
          <p:spPr bwMode="auto">
            <a:xfrm>
              <a:off x="1174949" y="2745904"/>
              <a:ext cx="677863" cy="317500"/>
            </a:xfrm>
            <a:custGeom>
              <a:avLst/>
              <a:gdLst>
                <a:gd name="T0" fmla="*/ 420 w 427"/>
                <a:gd name="T1" fmla="*/ 200 h 200"/>
                <a:gd name="T2" fmla="*/ 0 w 427"/>
                <a:gd name="T3" fmla="*/ 14 h 200"/>
                <a:gd name="T4" fmla="*/ 7 w 427"/>
                <a:gd name="T5" fmla="*/ 0 h 200"/>
                <a:gd name="T6" fmla="*/ 427 w 427"/>
                <a:gd name="T7" fmla="*/ 186 h 200"/>
                <a:gd name="T8" fmla="*/ 420 w 427"/>
                <a:gd name="T9" fmla="*/ 200 h 200"/>
              </a:gdLst>
              <a:ahLst/>
              <a:cxnLst>
                <a:cxn ang="0">
                  <a:pos x="T0" y="T1"/>
                </a:cxn>
                <a:cxn ang="0">
                  <a:pos x="T2" y="T3"/>
                </a:cxn>
                <a:cxn ang="0">
                  <a:pos x="T4" y="T5"/>
                </a:cxn>
                <a:cxn ang="0">
                  <a:pos x="T6" y="T7"/>
                </a:cxn>
                <a:cxn ang="0">
                  <a:pos x="T8" y="T9"/>
                </a:cxn>
              </a:cxnLst>
              <a:rect l="0" t="0" r="r" b="b"/>
              <a:pathLst>
                <a:path w="427" h="200">
                  <a:moveTo>
                    <a:pt x="420" y="200"/>
                  </a:moveTo>
                  <a:lnTo>
                    <a:pt x="0" y="14"/>
                  </a:lnTo>
                  <a:lnTo>
                    <a:pt x="7" y="0"/>
                  </a:lnTo>
                  <a:lnTo>
                    <a:pt x="427" y="186"/>
                  </a:lnTo>
                  <a:lnTo>
                    <a:pt x="420" y="200"/>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65" name="Freeform 334"/>
            <p:cNvSpPr/>
            <p:nvPr/>
          </p:nvSpPr>
          <p:spPr bwMode="auto">
            <a:xfrm>
              <a:off x="1859161" y="2958629"/>
              <a:ext cx="1447801" cy="119063"/>
            </a:xfrm>
            <a:custGeom>
              <a:avLst/>
              <a:gdLst>
                <a:gd name="T0" fmla="*/ 2 w 912"/>
                <a:gd name="T1" fmla="*/ 75 h 75"/>
                <a:gd name="T2" fmla="*/ 0 w 912"/>
                <a:gd name="T3" fmla="*/ 59 h 75"/>
                <a:gd name="T4" fmla="*/ 911 w 912"/>
                <a:gd name="T5" fmla="*/ 0 h 75"/>
                <a:gd name="T6" fmla="*/ 912 w 912"/>
                <a:gd name="T7" fmla="*/ 15 h 75"/>
                <a:gd name="T8" fmla="*/ 2 w 912"/>
                <a:gd name="T9" fmla="*/ 75 h 75"/>
              </a:gdLst>
              <a:ahLst/>
              <a:cxnLst>
                <a:cxn ang="0">
                  <a:pos x="T0" y="T1"/>
                </a:cxn>
                <a:cxn ang="0">
                  <a:pos x="T2" y="T3"/>
                </a:cxn>
                <a:cxn ang="0">
                  <a:pos x="T4" y="T5"/>
                </a:cxn>
                <a:cxn ang="0">
                  <a:pos x="T6" y="T7"/>
                </a:cxn>
                <a:cxn ang="0">
                  <a:pos x="T8" y="T9"/>
                </a:cxn>
              </a:cxnLst>
              <a:rect l="0" t="0" r="r" b="b"/>
              <a:pathLst>
                <a:path w="912" h="75">
                  <a:moveTo>
                    <a:pt x="2" y="75"/>
                  </a:moveTo>
                  <a:lnTo>
                    <a:pt x="0" y="59"/>
                  </a:lnTo>
                  <a:lnTo>
                    <a:pt x="911" y="0"/>
                  </a:lnTo>
                  <a:lnTo>
                    <a:pt x="912" y="15"/>
                  </a:lnTo>
                  <a:lnTo>
                    <a:pt x="2" y="75"/>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66" name="Freeform 335"/>
            <p:cNvSpPr/>
            <p:nvPr/>
          </p:nvSpPr>
          <p:spPr bwMode="auto">
            <a:xfrm>
              <a:off x="3003749" y="2361729"/>
              <a:ext cx="596900" cy="287338"/>
            </a:xfrm>
            <a:custGeom>
              <a:avLst/>
              <a:gdLst>
                <a:gd name="T0" fmla="*/ 7 w 376"/>
                <a:gd name="T1" fmla="*/ 181 h 181"/>
                <a:gd name="T2" fmla="*/ 0 w 376"/>
                <a:gd name="T3" fmla="*/ 165 h 181"/>
                <a:gd name="T4" fmla="*/ 370 w 376"/>
                <a:gd name="T5" fmla="*/ 0 h 181"/>
                <a:gd name="T6" fmla="*/ 376 w 376"/>
                <a:gd name="T7" fmla="*/ 16 h 181"/>
                <a:gd name="T8" fmla="*/ 7 w 376"/>
                <a:gd name="T9" fmla="*/ 181 h 181"/>
              </a:gdLst>
              <a:ahLst/>
              <a:cxnLst>
                <a:cxn ang="0">
                  <a:pos x="T0" y="T1"/>
                </a:cxn>
                <a:cxn ang="0">
                  <a:pos x="T2" y="T3"/>
                </a:cxn>
                <a:cxn ang="0">
                  <a:pos x="T4" y="T5"/>
                </a:cxn>
                <a:cxn ang="0">
                  <a:pos x="T6" y="T7"/>
                </a:cxn>
                <a:cxn ang="0">
                  <a:pos x="T8" y="T9"/>
                </a:cxn>
              </a:cxnLst>
              <a:rect l="0" t="0" r="r" b="b"/>
              <a:pathLst>
                <a:path w="376" h="181">
                  <a:moveTo>
                    <a:pt x="7" y="181"/>
                  </a:moveTo>
                  <a:lnTo>
                    <a:pt x="0" y="165"/>
                  </a:lnTo>
                  <a:lnTo>
                    <a:pt x="370" y="0"/>
                  </a:lnTo>
                  <a:lnTo>
                    <a:pt x="376" y="16"/>
                  </a:lnTo>
                  <a:lnTo>
                    <a:pt x="7" y="181"/>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67" name="Freeform 336"/>
            <p:cNvSpPr/>
            <p:nvPr/>
          </p:nvSpPr>
          <p:spPr bwMode="auto">
            <a:xfrm>
              <a:off x="2646562" y="2623667"/>
              <a:ext cx="366713" cy="122238"/>
            </a:xfrm>
            <a:custGeom>
              <a:avLst/>
              <a:gdLst>
                <a:gd name="T0" fmla="*/ 4 w 231"/>
                <a:gd name="T1" fmla="*/ 77 h 77"/>
                <a:gd name="T2" fmla="*/ 0 w 231"/>
                <a:gd name="T3" fmla="*/ 62 h 77"/>
                <a:gd name="T4" fmla="*/ 226 w 231"/>
                <a:gd name="T5" fmla="*/ 0 h 77"/>
                <a:gd name="T6" fmla="*/ 231 w 231"/>
                <a:gd name="T7" fmla="*/ 16 h 77"/>
                <a:gd name="T8" fmla="*/ 4 w 231"/>
                <a:gd name="T9" fmla="*/ 77 h 77"/>
              </a:gdLst>
              <a:ahLst/>
              <a:cxnLst>
                <a:cxn ang="0">
                  <a:pos x="T0" y="T1"/>
                </a:cxn>
                <a:cxn ang="0">
                  <a:pos x="T2" y="T3"/>
                </a:cxn>
                <a:cxn ang="0">
                  <a:pos x="T4" y="T5"/>
                </a:cxn>
                <a:cxn ang="0">
                  <a:pos x="T6" y="T7"/>
                </a:cxn>
                <a:cxn ang="0">
                  <a:pos x="T8" y="T9"/>
                </a:cxn>
              </a:cxnLst>
              <a:rect l="0" t="0" r="r" b="b"/>
              <a:pathLst>
                <a:path w="231" h="77">
                  <a:moveTo>
                    <a:pt x="4" y="77"/>
                  </a:moveTo>
                  <a:lnTo>
                    <a:pt x="0" y="62"/>
                  </a:lnTo>
                  <a:lnTo>
                    <a:pt x="226" y="0"/>
                  </a:lnTo>
                  <a:lnTo>
                    <a:pt x="231" y="16"/>
                  </a:lnTo>
                  <a:lnTo>
                    <a:pt x="4" y="77"/>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68" name="Freeform 337"/>
            <p:cNvSpPr/>
            <p:nvPr/>
          </p:nvSpPr>
          <p:spPr bwMode="auto">
            <a:xfrm>
              <a:off x="3548262" y="1604492"/>
              <a:ext cx="60325" cy="771525"/>
            </a:xfrm>
            <a:custGeom>
              <a:avLst/>
              <a:gdLst>
                <a:gd name="T0" fmla="*/ 21 w 38"/>
                <a:gd name="T1" fmla="*/ 486 h 486"/>
                <a:gd name="T2" fmla="*/ 0 w 38"/>
                <a:gd name="T3" fmla="*/ 1 h 486"/>
                <a:gd name="T4" fmla="*/ 16 w 38"/>
                <a:gd name="T5" fmla="*/ 0 h 486"/>
                <a:gd name="T6" fmla="*/ 38 w 38"/>
                <a:gd name="T7" fmla="*/ 484 h 486"/>
                <a:gd name="T8" fmla="*/ 21 w 38"/>
                <a:gd name="T9" fmla="*/ 486 h 486"/>
              </a:gdLst>
              <a:ahLst/>
              <a:cxnLst>
                <a:cxn ang="0">
                  <a:pos x="T0" y="T1"/>
                </a:cxn>
                <a:cxn ang="0">
                  <a:pos x="T2" y="T3"/>
                </a:cxn>
                <a:cxn ang="0">
                  <a:pos x="T4" y="T5"/>
                </a:cxn>
                <a:cxn ang="0">
                  <a:pos x="T6" y="T7"/>
                </a:cxn>
                <a:cxn ang="0">
                  <a:pos x="T8" y="T9"/>
                </a:cxn>
              </a:cxnLst>
              <a:rect l="0" t="0" r="r" b="b"/>
              <a:pathLst>
                <a:path w="38" h="486">
                  <a:moveTo>
                    <a:pt x="21" y="486"/>
                  </a:moveTo>
                  <a:lnTo>
                    <a:pt x="0" y="1"/>
                  </a:lnTo>
                  <a:lnTo>
                    <a:pt x="16" y="0"/>
                  </a:lnTo>
                  <a:lnTo>
                    <a:pt x="38" y="484"/>
                  </a:lnTo>
                  <a:lnTo>
                    <a:pt x="21" y="486"/>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69" name="Freeform 338"/>
            <p:cNvSpPr/>
            <p:nvPr/>
          </p:nvSpPr>
          <p:spPr bwMode="auto">
            <a:xfrm>
              <a:off x="3133924" y="1121892"/>
              <a:ext cx="436563" cy="495300"/>
            </a:xfrm>
            <a:custGeom>
              <a:avLst/>
              <a:gdLst>
                <a:gd name="T0" fmla="*/ 263 w 275"/>
                <a:gd name="T1" fmla="*/ 312 h 312"/>
                <a:gd name="T2" fmla="*/ 0 w 275"/>
                <a:gd name="T3" fmla="*/ 11 h 312"/>
                <a:gd name="T4" fmla="*/ 13 w 275"/>
                <a:gd name="T5" fmla="*/ 0 h 312"/>
                <a:gd name="T6" fmla="*/ 275 w 275"/>
                <a:gd name="T7" fmla="*/ 301 h 312"/>
                <a:gd name="T8" fmla="*/ 263 w 275"/>
                <a:gd name="T9" fmla="*/ 312 h 312"/>
              </a:gdLst>
              <a:ahLst/>
              <a:cxnLst>
                <a:cxn ang="0">
                  <a:pos x="T0" y="T1"/>
                </a:cxn>
                <a:cxn ang="0">
                  <a:pos x="T2" y="T3"/>
                </a:cxn>
                <a:cxn ang="0">
                  <a:pos x="T4" y="T5"/>
                </a:cxn>
                <a:cxn ang="0">
                  <a:pos x="T6" y="T7"/>
                </a:cxn>
                <a:cxn ang="0">
                  <a:pos x="T8" y="T9"/>
                </a:cxn>
              </a:cxnLst>
              <a:rect l="0" t="0" r="r" b="b"/>
              <a:pathLst>
                <a:path w="275" h="312">
                  <a:moveTo>
                    <a:pt x="263" y="312"/>
                  </a:moveTo>
                  <a:lnTo>
                    <a:pt x="0" y="11"/>
                  </a:lnTo>
                  <a:lnTo>
                    <a:pt x="13" y="0"/>
                  </a:lnTo>
                  <a:lnTo>
                    <a:pt x="275" y="301"/>
                  </a:lnTo>
                  <a:lnTo>
                    <a:pt x="263" y="312"/>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70" name="Freeform 339"/>
            <p:cNvSpPr/>
            <p:nvPr/>
          </p:nvSpPr>
          <p:spPr bwMode="auto">
            <a:xfrm>
              <a:off x="3216474" y="1602904"/>
              <a:ext cx="347663" cy="271463"/>
            </a:xfrm>
            <a:custGeom>
              <a:avLst/>
              <a:gdLst>
                <a:gd name="T0" fmla="*/ 11 w 219"/>
                <a:gd name="T1" fmla="*/ 171 h 171"/>
                <a:gd name="T2" fmla="*/ 0 w 219"/>
                <a:gd name="T3" fmla="*/ 157 h 171"/>
                <a:gd name="T4" fmla="*/ 209 w 219"/>
                <a:gd name="T5" fmla="*/ 0 h 171"/>
                <a:gd name="T6" fmla="*/ 219 w 219"/>
                <a:gd name="T7" fmla="*/ 12 h 171"/>
                <a:gd name="T8" fmla="*/ 11 w 219"/>
                <a:gd name="T9" fmla="*/ 171 h 171"/>
              </a:gdLst>
              <a:ahLst/>
              <a:cxnLst>
                <a:cxn ang="0">
                  <a:pos x="T0" y="T1"/>
                </a:cxn>
                <a:cxn ang="0">
                  <a:pos x="T2" y="T3"/>
                </a:cxn>
                <a:cxn ang="0">
                  <a:pos x="T4" y="T5"/>
                </a:cxn>
                <a:cxn ang="0">
                  <a:pos x="T6" y="T7"/>
                </a:cxn>
                <a:cxn ang="0">
                  <a:pos x="T8" y="T9"/>
                </a:cxn>
              </a:cxnLst>
              <a:rect l="0" t="0" r="r" b="b"/>
              <a:pathLst>
                <a:path w="219" h="171">
                  <a:moveTo>
                    <a:pt x="11" y="171"/>
                  </a:moveTo>
                  <a:lnTo>
                    <a:pt x="0" y="157"/>
                  </a:lnTo>
                  <a:lnTo>
                    <a:pt x="209" y="0"/>
                  </a:lnTo>
                  <a:lnTo>
                    <a:pt x="219" y="12"/>
                  </a:lnTo>
                  <a:lnTo>
                    <a:pt x="11" y="171"/>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71" name="Freeform 340"/>
            <p:cNvSpPr/>
            <p:nvPr/>
          </p:nvSpPr>
          <p:spPr bwMode="auto">
            <a:xfrm>
              <a:off x="2865637" y="1855317"/>
              <a:ext cx="371475" cy="320675"/>
            </a:xfrm>
            <a:custGeom>
              <a:avLst/>
              <a:gdLst>
                <a:gd name="T0" fmla="*/ 10 w 234"/>
                <a:gd name="T1" fmla="*/ 202 h 202"/>
                <a:gd name="T2" fmla="*/ 0 w 234"/>
                <a:gd name="T3" fmla="*/ 190 h 202"/>
                <a:gd name="T4" fmla="*/ 224 w 234"/>
                <a:gd name="T5" fmla="*/ 0 h 202"/>
                <a:gd name="T6" fmla="*/ 234 w 234"/>
                <a:gd name="T7" fmla="*/ 12 h 202"/>
                <a:gd name="T8" fmla="*/ 10 w 234"/>
                <a:gd name="T9" fmla="*/ 202 h 202"/>
              </a:gdLst>
              <a:ahLst/>
              <a:cxnLst>
                <a:cxn ang="0">
                  <a:pos x="T0" y="T1"/>
                </a:cxn>
                <a:cxn ang="0">
                  <a:pos x="T2" y="T3"/>
                </a:cxn>
                <a:cxn ang="0">
                  <a:pos x="T4" y="T5"/>
                </a:cxn>
                <a:cxn ang="0">
                  <a:pos x="T6" y="T7"/>
                </a:cxn>
                <a:cxn ang="0">
                  <a:pos x="T8" y="T9"/>
                </a:cxn>
              </a:cxnLst>
              <a:rect l="0" t="0" r="r" b="b"/>
              <a:pathLst>
                <a:path w="234" h="202">
                  <a:moveTo>
                    <a:pt x="10" y="202"/>
                  </a:moveTo>
                  <a:lnTo>
                    <a:pt x="0" y="190"/>
                  </a:lnTo>
                  <a:lnTo>
                    <a:pt x="224" y="0"/>
                  </a:lnTo>
                  <a:lnTo>
                    <a:pt x="234" y="12"/>
                  </a:lnTo>
                  <a:lnTo>
                    <a:pt x="10" y="202"/>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72" name="Freeform 341"/>
            <p:cNvSpPr/>
            <p:nvPr/>
          </p:nvSpPr>
          <p:spPr bwMode="auto">
            <a:xfrm>
              <a:off x="2287786" y="2072804"/>
              <a:ext cx="592138" cy="103188"/>
            </a:xfrm>
            <a:custGeom>
              <a:avLst/>
              <a:gdLst>
                <a:gd name="T0" fmla="*/ 370 w 373"/>
                <a:gd name="T1" fmla="*/ 65 h 65"/>
                <a:gd name="T2" fmla="*/ 0 w 373"/>
                <a:gd name="T3" fmla="*/ 16 h 65"/>
                <a:gd name="T4" fmla="*/ 3 w 373"/>
                <a:gd name="T5" fmla="*/ 0 h 65"/>
                <a:gd name="T6" fmla="*/ 373 w 373"/>
                <a:gd name="T7" fmla="*/ 48 h 65"/>
                <a:gd name="T8" fmla="*/ 370 w 373"/>
                <a:gd name="T9" fmla="*/ 65 h 65"/>
              </a:gdLst>
              <a:ahLst/>
              <a:cxnLst>
                <a:cxn ang="0">
                  <a:pos x="T0" y="T1"/>
                </a:cxn>
                <a:cxn ang="0">
                  <a:pos x="T2" y="T3"/>
                </a:cxn>
                <a:cxn ang="0">
                  <a:pos x="T4" y="T5"/>
                </a:cxn>
                <a:cxn ang="0">
                  <a:pos x="T6" y="T7"/>
                </a:cxn>
                <a:cxn ang="0">
                  <a:pos x="T8" y="T9"/>
                </a:cxn>
              </a:cxnLst>
              <a:rect l="0" t="0" r="r" b="b"/>
              <a:pathLst>
                <a:path w="373" h="65">
                  <a:moveTo>
                    <a:pt x="370" y="65"/>
                  </a:moveTo>
                  <a:lnTo>
                    <a:pt x="0" y="16"/>
                  </a:lnTo>
                  <a:lnTo>
                    <a:pt x="3" y="0"/>
                  </a:lnTo>
                  <a:lnTo>
                    <a:pt x="373" y="48"/>
                  </a:lnTo>
                  <a:lnTo>
                    <a:pt x="370" y="65"/>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73" name="Freeform 342"/>
            <p:cNvSpPr/>
            <p:nvPr/>
          </p:nvSpPr>
          <p:spPr bwMode="auto">
            <a:xfrm>
              <a:off x="1727399" y="2079154"/>
              <a:ext cx="560388" cy="79375"/>
            </a:xfrm>
            <a:custGeom>
              <a:avLst/>
              <a:gdLst>
                <a:gd name="T0" fmla="*/ 2 w 353"/>
                <a:gd name="T1" fmla="*/ 50 h 50"/>
                <a:gd name="T2" fmla="*/ 0 w 353"/>
                <a:gd name="T3" fmla="*/ 35 h 50"/>
                <a:gd name="T4" fmla="*/ 351 w 353"/>
                <a:gd name="T5" fmla="*/ 0 h 50"/>
                <a:gd name="T6" fmla="*/ 353 w 353"/>
                <a:gd name="T7" fmla="*/ 17 h 50"/>
                <a:gd name="T8" fmla="*/ 2 w 353"/>
                <a:gd name="T9" fmla="*/ 50 h 50"/>
              </a:gdLst>
              <a:ahLst/>
              <a:cxnLst>
                <a:cxn ang="0">
                  <a:pos x="T0" y="T1"/>
                </a:cxn>
                <a:cxn ang="0">
                  <a:pos x="T2" y="T3"/>
                </a:cxn>
                <a:cxn ang="0">
                  <a:pos x="T4" y="T5"/>
                </a:cxn>
                <a:cxn ang="0">
                  <a:pos x="T6" y="T7"/>
                </a:cxn>
                <a:cxn ang="0">
                  <a:pos x="T8" y="T9"/>
                </a:cxn>
              </a:cxnLst>
              <a:rect l="0" t="0" r="r" b="b"/>
              <a:pathLst>
                <a:path w="353" h="50">
                  <a:moveTo>
                    <a:pt x="2" y="50"/>
                  </a:moveTo>
                  <a:lnTo>
                    <a:pt x="0" y="35"/>
                  </a:lnTo>
                  <a:lnTo>
                    <a:pt x="351" y="0"/>
                  </a:lnTo>
                  <a:lnTo>
                    <a:pt x="353" y="17"/>
                  </a:lnTo>
                  <a:lnTo>
                    <a:pt x="2" y="50"/>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74" name="Freeform 343"/>
            <p:cNvSpPr/>
            <p:nvPr/>
          </p:nvSpPr>
          <p:spPr bwMode="auto">
            <a:xfrm>
              <a:off x="1001911" y="1918817"/>
              <a:ext cx="731838" cy="246063"/>
            </a:xfrm>
            <a:custGeom>
              <a:avLst/>
              <a:gdLst>
                <a:gd name="T0" fmla="*/ 455 w 461"/>
                <a:gd name="T1" fmla="*/ 155 h 155"/>
                <a:gd name="T2" fmla="*/ 0 w 461"/>
                <a:gd name="T3" fmla="*/ 16 h 155"/>
                <a:gd name="T4" fmla="*/ 5 w 461"/>
                <a:gd name="T5" fmla="*/ 0 h 155"/>
                <a:gd name="T6" fmla="*/ 461 w 461"/>
                <a:gd name="T7" fmla="*/ 140 h 155"/>
                <a:gd name="T8" fmla="*/ 455 w 461"/>
                <a:gd name="T9" fmla="*/ 155 h 155"/>
              </a:gdLst>
              <a:ahLst/>
              <a:cxnLst>
                <a:cxn ang="0">
                  <a:pos x="T0" y="T1"/>
                </a:cxn>
                <a:cxn ang="0">
                  <a:pos x="T2" y="T3"/>
                </a:cxn>
                <a:cxn ang="0">
                  <a:pos x="T4" y="T5"/>
                </a:cxn>
                <a:cxn ang="0">
                  <a:pos x="T6" y="T7"/>
                </a:cxn>
                <a:cxn ang="0">
                  <a:pos x="T8" y="T9"/>
                </a:cxn>
              </a:cxnLst>
              <a:rect l="0" t="0" r="r" b="b"/>
              <a:pathLst>
                <a:path w="461" h="155">
                  <a:moveTo>
                    <a:pt x="455" y="155"/>
                  </a:moveTo>
                  <a:lnTo>
                    <a:pt x="0" y="16"/>
                  </a:lnTo>
                  <a:lnTo>
                    <a:pt x="5" y="0"/>
                  </a:lnTo>
                  <a:lnTo>
                    <a:pt x="461" y="140"/>
                  </a:lnTo>
                  <a:lnTo>
                    <a:pt x="455" y="155"/>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75" name="Freeform 344"/>
            <p:cNvSpPr/>
            <p:nvPr/>
          </p:nvSpPr>
          <p:spPr bwMode="auto">
            <a:xfrm>
              <a:off x="1378149" y="2145829"/>
              <a:ext cx="346075" cy="112713"/>
            </a:xfrm>
            <a:custGeom>
              <a:avLst/>
              <a:gdLst>
                <a:gd name="T0" fmla="*/ 5 w 218"/>
                <a:gd name="T1" fmla="*/ 71 h 71"/>
                <a:gd name="T2" fmla="*/ 0 w 218"/>
                <a:gd name="T3" fmla="*/ 54 h 71"/>
                <a:gd name="T4" fmla="*/ 215 w 218"/>
                <a:gd name="T5" fmla="*/ 0 h 71"/>
                <a:gd name="T6" fmla="*/ 218 w 218"/>
                <a:gd name="T7" fmla="*/ 15 h 71"/>
                <a:gd name="T8" fmla="*/ 5 w 218"/>
                <a:gd name="T9" fmla="*/ 71 h 71"/>
              </a:gdLst>
              <a:ahLst/>
              <a:cxnLst>
                <a:cxn ang="0">
                  <a:pos x="T0" y="T1"/>
                </a:cxn>
                <a:cxn ang="0">
                  <a:pos x="T2" y="T3"/>
                </a:cxn>
                <a:cxn ang="0">
                  <a:pos x="T4" y="T5"/>
                </a:cxn>
                <a:cxn ang="0">
                  <a:pos x="T6" y="T7"/>
                </a:cxn>
                <a:cxn ang="0">
                  <a:pos x="T8" y="T9"/>
                </a:cxn>
              </a:cxnLst>
              <a:rect l="0" t="0" r="r" b="b"/>
              <a:pathLst>
                <a:path w="218" h="71">
                  <a:moveTo>
                    <a:pt x="5" y="71"/>
                  </a:moveTo>
                  <a:lnTo>
                    <a:pt x="0" y="54"/>
                  </a:lnTo>
                  <a:lnTo>
                    <a:pt x="215" y="0"/>
                  </a:lnTo>
                  <a:lnTo>
                    <a:pt x="218" y="15"/>
                  </a:lnTo>
                  <a:lnTo>
                    <a:pt x="5" y="71"/>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76" name="Freeform 345"/>
            <p:cNvSpPr/>
            <p:nvPr/>
          </p:nvSpPr>
          <p:spPr bwMode="auto">
            <a:xfrm>
              <a:off x="1773436" y="2152179"/>
              <a:ext cx="1100138" cy="309563"/>
            </a:xfrm>
            <a:custGeom>
              <a:avLst/>
              <a:gdLst>
                <a:gd name="T0" fmla="*/ 0 w 496"/>
                <a:gd name="T1" fmla="*/ 140 h 140"/>
                <a:gd name="T2" fmla="*/ 0 w 496"/>
                <a:gd name="T3" fmla="*/ 140 h 140"/>
                <a:gd name="T4" fmla="*/ 1 w 496"/>
                <a:gd name="T5" fmla="*/ 135 h 140"/>
                <a:gd name="T6" fmla="*/ 1 w 496"/>
                <a:gd name="T7" fmla="*/ 129 h 140"/>
                <a:gd name="T8" fmla="*/ 493 w 496"/>
                <a:gd name="T9" fmla="*/ 0 h 140"/>
                <a:gd name="T10" fmla="*/ 496 w 496"/>
                <a:gd name="T11" fmla="*/ 11 h 140"/>
                <a:gd name="T12" fmla="*/ 0 w 496"/>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96" h="140">
                  <a:moveTo>
                    <a:pt x="0" y="140"/>
                  </a:moveTo>
                  <a:cubicBezTo>
                    <a:pt x="0" y="140"/>
                    <a:pt x="0" y="140"/>
                    <a:pt x="0" y="140"/>
                  </a:cubicBezTo>
                  <a:cubicBezTo>
                    <a:pt x="1" y="135"/>
                    <a:pt x="1" y="135"/>
                    <a:pt x="1" y="135"/>
                  </a:cubicBezTo>
                  <a:cubicBezTo>
                    <a:pt x="1" y="129"/>
                    <a:pt x="1" y="129"/>
                    <a:pt x="1" y="129"/>
                  </a:cubicBezTo>
                  <a:cubicBezTo>
                    <a:pt x="15" y="127"/>
                    <a:pt x="361" y="35"/>
                    <a:pt x="493" y="0"/>
                  </a:cubicBezTo>
                  <a:cubicBezTo>
                    <a:pt x="496" y="11"/>
                    <a:pt x="496" y="11"/>
                    <a:pt x="496" y="11"/>
                  </a:cubicBezTo>
                  <a:cubicBezTo>
                    <a:pt x="44" y="132"/>
                    <a:pt x="5" y="140"/>
                    <a:pt x="0" y="140"/>
                  </a:cubicBez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77" name="Freeform 346"/>
            <p:cNvSpPr/>
            <p:nvPr/>
          </p:nvSpPr>
          <p:spPr bwMode="auto">
            <a:xfrm>
              <a:off x="1773436" y="2085504"/>
              <a:ext cx="522288" cy="379413"/>
            </a:xfrm>
            <a:custGeom>
              <a:avLst/>
              <a:gdLst>
                <a:gd name="T0" fmla="*/ 8 w 329"/>
                <a:gd name="T1" fmla="*/ 239 h 239"/>
                <a:gd name="T2" fmla="*/ 0 w 329"/>
                <a:gd name="T3" fmla="*/ 225 h 239"/>
                <a:gd name="T4" fmla="*/ 321 w 329"/>
                <a:gd name="T5" fmla="*/ 0 h 239"/>
                <a:gd name="T6" fmla="*/ 329 w 329"/>
                <a:gd name="T7" fmla="*/ 14 h 239"/>
                <a:gd name="T8" fmla="*/ 8 w 329"/>
                <a:gd name="T9" fmla="*/ 239 h 239"/>
              </a:gdLst>
              <a:ahLst/>
              <a:cxnLst>
                <a:cxn ang="0">
                  <a:pos x="T0" y="T1"/>
                </a:cxn>
                <a:cxn ang="0">
                  <a:pos x="T2" y="T3"/>
                </a:cxn>
                <a:cxn ang="0">
                  <a:pos x="T4" y="T5"/>
                </a:cxn>
                <a:cxn ang="0">
                  <a:pos x="T6" y="T7"/>
                </a:cxn>
                <a:cxn ang="0">
                  <a:pos x="T8" y="T9"/>
                </a:cxn>
              </a:cxnLst>
              <a:rect l="0" t="0" r="r" b="b"/>
              <a:pathLst>
                <a:path w="329" h="239">
                  <a:moveTo>
                    <a:pt x="8" y="239"/>
                  </a:moveTo>
                  <a:lnTo>
                    <a:pt x="0" y="225"/>
                  </a:lnTo>
                  <a:lnTo>
                    <a:pt x="321" y="0"/>
                  </a:lnTo>
                  <a:lnTo>
                    <a:pt x="329" y="14"/>
                  </a:lnTo>
                  <a:lnTo>
                    <a:pt x="8" y="239"/>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78" name="Freeform 347"/>
            <p:cNvSpPr/>
            <p:nvPr/>
          </p:nvSpPr>
          <p:spPr bwMode="auto">
            <a:xfrm>
              <a:off x="2300486" y="1855317"/>
              <a:ext cx="925513" cy="230188"/>
            </a:xfrm>
            <a:custGeom>
              <a:avLst/>
              <a:gdLst>
                <a:gd name="T0" fmla="*/ 3 w 583"/>
                <a:gd name="T1" fmla="*/ 145 h 145"/>
                <a:gd name="T2" fmla="*/ 0 w 583"/>
                <a:gd name="T3" fmla="*/ 128 h 145"/>
                <a:gd name="T4" fmla="*/ 578 w 583"/>
                <a:gd name="T5" fmla="*/ 0 h 145"/>
                <a:gd name="T6" fmla="*/ 583 w 583"/>
                <a:gd name="T7" fmla="*/ 15 h 145"/>
                <a:gd name="T8" fmla="*/ 3 w 583"/>
                <a:gd name="T9" fmla="*/ 145 h 145"/>
              </a:gdLst>
              <a:ahLst/>
              <a:cxnLst>
                <a:cxn ang="0">
                  <a:pos x="T0" y="T1"/>
                </a:cxn>
                <a:cxn ang="0">
                  <a:pos x="T2" y="T3"/>
                </a:cxn>
                <a:cxn ang="0">
                  <a:pos x="T4" y="T5"/>
                </a:cxn>
                <a:cxn ang="0">
                  <a:pos x="T6" y="T7"/>
                </a:cxn>
                <a:cxn ang="0">
                  <a:pos x="T8" y="T9"/>
                </a:cxn>
              </a:cxnLst>
              <a:rect l="0" t="0" r="r" b="b"/>
              <a:pathLst>
                <a:path w="583" h="145">
                  <a:moveTo>
                    <a:pt x="3" y="145"/>
                  </a:moveTo>
                  <a:lnTo>
                    <a:pt x="0" y="128"/>
                  </a:lnTo>
                  <a:lnTo>
                    <a:pt x="578" y="0"/>
                  </a:lnTo>
                  <a:lnTo>
                    <a:pt x="583" y="15"/>
                  </a:lnTo>
                  <a:lnTo>
                    <a:pt x="3" y="145"/>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79" name="Freeform 348"/>
            <p:cNvSpPr/>
            <p:nvPr/>
          </p:nvSpPr>
          <p:spPr bwMode="auto">
            <a:xfrm>
              <a:off x="2864049" y="2168054"/>
              <a:ext cx="161925" cy="465138"/>
            </a:xfrm>
            <a:custGeom>
              <a:avLst/>
              <a:gdLst>
                <a:gd name="T0" fmla="*/ 85 w 102"/>
                <a:gd name="T1" fmla="*/ 293 h 293"/>
                <a:gd name="T2" fmla="*/ 0 w 102"/>
                <a:gd name="T3" fmla="*/ 4 h 293"/>
                <a:gd name="T4" fmla="*/ 17 w 102"/>
                <a:gd name="T5" fmla="*/ 0 h 293"/>
                <a:gd name="T6" fmla="*/ 102 w 102"/>
                <a:gd name="T7" fmla="*/ 289 h 293"/>
                <a:gd name="T8" fmla="*/ 85 w 102"/>
                <a:gd name="T9" fmla="*/ 293 h 293"/>
              </a:gdLst>
              <a:ahLst/>
              <a:cxnLst>
                <a:cxn ang="0">
                  <a:pos x="T0" y="T1"/>
                </a:cxn>
                <a:cxn ang="0">
                  <a:pos x="T2" y="T3"/>
                </a:cxn>
                <a:cxn ang="0">
                  <a:pos x="T4" y="T5"/>
                </a:cxn>
                <a:cxn ang="0">
                  <a:pos x="T6" y="T7"/>
                </a:cxn>
                <a:cxn ang="0">
                  <a:pos x="T8" y="T9"/>
                </a:cxn>
              </a:cxnLst>
              <a:rect l="0" t="0" r="r" b="b"/>
              <a:pathLst>
                <a:path w="102" h="293">
                  <a:moveTo>
                    <a:pt x="85" y="293"/>
                  </a:moveTo>
                  <a:lnTo>
                    <a:pt x="0" y="4"/>
                  </a:lnTo>
                  <a:lnTo>
                    <a:pt x="17" y="0"/>
                  </a:lnTo>
                  <a:lnTo>
                    <a:pt x="102" y="289"/>
                  </a:lnTo>
                  <a:lnTo>
                    <a:pt x="85" y="293"/>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80" name="Freeform 349"/>
            <p:cNvSpPr/>
            <p:nvPr/>
          </p:nvSpPr>
          <p:spPr bwMode="auto">
            <a:xfrm>
              <a:off x="2616399" y="1496542"/>
              <a:ext cx="935038" cy="123825"/>
            </a:xfrm>
            <a:custGeom>
              <a:avLst/>
              <a:gdLst>
                <a:gd name="T0" fmla="*/ 587 w 589"/>
                <a:gd name="T1" fmla="*/ 78 h 78"/>
                <a:gd name="T2" fmla="*/ 0 w 589"/>
                <a:gd name="T3" fmla="*/ 16 h 78"/>
                <a:gd name="T4" fmla="*/ 1 w 589"/>
                <a:gd name="T5" fmla="*/ 0 h 78"/>
                <a:gd name="T6" fmla="*/ 589 w 589"/>
                <a:gd name="T7" fmla="*/ 61 h 78"/>
                <a:gd name="T8" fmla="*/ 587 w 589"/>
                <a:gd name="T9" fmla="*/ 78 h 78"/>
              </a:gdLst>
              <a:ahLst/>
              <a:cxnLst>
                <a:cxn ang="0">
                  <a:pos x="T0" y="T1"/>
                </a:cxn>
                <a:cxn ang="0">
                  <a:pos x="T2" y="T3"/>
                </a:cxn>
                <a:cxn ang="0">
                  <a:pos x="T4" y="T5"/>
                </a:cxn>
                <a:cxn ang="0">
                  <a:pos x="T6" y="T7"/>
                </a:cxn>
                <a:cxn ang="0">
                  <a:pos x="T8" y="T9"/>
                </a:cxn>
              </a:cxnLst>
              <a:rect l="0" t="0" r="r" b="b"/>
              <a:pathLst>
                <a:path w="589" h="78">
                  <a:moveTo>
                    <a:pt x="587" y="78"/>
                  </a:moveTo>
                  <a:lnTo>
                    <a:pt x="0" y="16"/>
                  </a:lnTo>
                  <a:lnTo>
                    <a:pt x="1" y="0"/>
                  </a:lnTo>
                  <a:lnTo>
                    <a:pt x="589" y="61"/>
                  </a:lnTo>
                  <a:lnTo>
                    <a:pt x="587" y="78"/>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81" name="Freeform 350"/>
            <p:cNvSpPr/>
            <p:nvPr/>
          </p:nvSpPr>
          <p:spPr bwMode="auto">
            <a:xfrm>
              <a:off x="2613224" y="1123479"/>
              <a:ext cx="534988" cy="392113"/>
            </a:xfrm>
            <a:custGeom>
              <a:avLst/>
              <a:gdLst>
                <a:gd name="T0" fmla="*/ 10 w 337"/>
                <a:gd name="T1" fmla="*/ 247 h 247"/>
                <a:gd name="T2" fmla="*/ 0 w 337"/>
                <a:gd name="T3" fmla="*/ 233 h 247"/>
                <a:gd name="T4" fmla="*/ 327 w 337"/>
                <a:gd name="T5" fmla="*/ 0 h 247"/>
                <a:gd name="T6" fmla="*/ 337 w 337"/>
                <a:gd name="T7" fmla="*/ 13 h 247"/>
                <a:gd name="T8" fmla="*/ 10 w 337"/>
                <a:gd name="T9" fmla="*/ 247 h 247"/>
              </a:gdLst>
              <a:ahLst/>
              <a:cxnLst>
                <a:cxn ang="0">
                  <a:pos x="T0" y="T1"/>
                </a:cxn>
                <a:cxn ang="0">
                  <a:pos x="T2" y="T3"/>
                </a:cxn>
                <a:cxn ang="0">
                  <a:pos x="T4" y="T5"/>
                </a:cxn>
                <a:cxn ang="0">
                  <a:pos x="T6" y="T7"/>
                </a:cxn>
                <a:cxn ang="0">
                  <a:pos x="T8" y="T9"/>
                </a:cxn>
              </a:cxnLst>
              <a:rect l="0" t="0" r="r" b="b"/>
              <a:pathLst>
                <a:path w="337" h="247">
                  <a:moveTo>
                    <a:pt x="10" y="247"/>
                  </a:moveTo>
                  <a:lnTo>
                    <a:pt x="0" y="233"/>
                  </a:lnTo>
                  <a:lnTo>
                    <a:pt x="327" y="0"/>
                  </a:lnTo>
                  <a:lnTo>
                    <a:pt x="337" y="13"/>
                  </a:lnTo>
                  <a:lnTo>
                    <a:pt x="10" y="247"/>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82" name="Freeform 351"/>
            <p:cNvSpPr/>
            <p:nvPr/>
          </p:nvSpPr>
          <p:spPr bwMode="auto">
            <a:xfrm>
              <a:off x="990799" y="1345729"/>
              <a:ext cx="257175" cy="582613"/>
            </a:xfrm>
            <a:custGeom>
              <a:avLst/>
              <a:gdLst>
                <a:gd name="T0" fmla="*/ 15 w 162"/>
                <a:gd name="T1" fmla="*/ 367 h 367"/>
                <a:gd name="T2" fmla="*/ 0 w 162"/>
                <a:gd name="T3" fmla="*/ 361 h 367"/>
                <a:gd name="T4" fmla="*/ 147 w 162"/>
                <a:gd name="T5" fmla="*/ 0 h 367"/>
                <a:gd name="T6" fmla="*/ 162 w 162"/>
                <a:gd name="T7" fmla="*/ 5 h 367"/>
                <a:gd name="T8" fmla="*/ 15 w 162"/>
                <a:gd name="T9" fmla="*/ 367 h 367"/>
              </a:gdLst>
              <a:ahLst/>
              <a:cxnLst>
                <a:cxn ang="0">
                  <a:pos x="T0" y="T1"/>
                </a:cxn>
                <a:cxn ang="0">
                  <a:pos x="T2" y="T3"/>
                </a:cxn>
                <a:cxn ang="0">
                  <a:pos x="T4" y="T5"/>
                </a:cxn>
                <a:cxn ang="0">
                  <a:pos x="T6" y="T7"/>
                </a:cxn>
                <a:cxn ang="0">
                  <a:pos x="T8" y="T9"/>
                </a:cxn>
              </a:cxnLst>
              <a:rect l="0" t="0" r="r" b="b"/>
              <a:pathLst>
                <a:path w="162" h="367">
                  <a:moveTo>
                    <a:pt x="15" y="367"/>
                  </a:moveTo>
                  <a:lnTo>
                    <a:pt x="0" y="361"/>
                  </a:lnTo>
                  <a:lnTo>
                    <a:pt x="147" y="0"/>
                  </a:lnTo>
                  <a:lnTo>
                    <a:pt x="162" y="5"/>
                  </a:lnTo>
                  <a:lnTo>
                    <a:pt x="15" y="367"/>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83" name="Freeform 352"/>
            <p:cNvSpPr/>
            <p:nvPr/>
          </p:nvSpPr>
          <p:spPr bwMode="auto">
            <a:xfrm>
              <a:off x="1236861" y="1334617"/>
              <a:ext cx="404813" cy="558800"/>
            </a:xfrm>
            <a:custGeom>
              <a:avLst/>
              <a:gdLst>
                <a:gd name="T0" fmla="*/ 242 w 255"/>
                <a:gd name="T1" fmla="*/ 352 h 352"/>
                <a:gd name="T2" fmla="*/ 0 w 255"/>
                <a:gd name="T3" fmla="*/ 10 h 352"/>
                <a:gd name="T4" fmla="*/ 13 w 255"/>
                <a:gd name="T5" fmla="*/ 0 h 352"/>
                <a:gd name="T6" fmla="*/ 255 w 255"/>
                <a:gd name="T7" fmla="*/ 343 h 352"/>
                <a:gd name="T8" fmla="*/ 242 w 255"/>
                <a:gd name="T9" fmla="*/ 352 h 352"/>
              </a:gdLst>
              <a:ahLst/>
              <a:cxnLst>
                <a:cxn ang="0">
                  <a:pos x="T0" y="T1"/>
                </a:cxn>
                <a:cxn ang="0">
                  <a:pos x="T2" y="T3"/>
                </a:cxn>
                <a:cxn ang="0">
                  <a:pos x="T4" y="T5"/>
                </a:cxn>
                <a:cxn ang="0">
                  <a:pos x="T6" y="T7"/>
                </a:cxn>
                <a:cxn ang="0">
                  <a:pos x="T8" y="T9"/>
                </a:cxn>
              </a:cxnLst>
              <a:rect l="0" t="0" r="r" b="b"/>
              <a:pathLst>
                <a:path w="255" h="352">
                  <a:moveTo>
                    <a:pt x="242" y="352"/>
                  </a:moveTo>
                  <a:lnTo>
                    <a:pt x="0" y="10"/>
                  </a:lnTo>
                  <a:lnTo>
                    <a:pt x="13" y="0"/>
                  </a:lnTo>
                  <a:lnTo>
                    <a:pt x="255" y="343"/>
                  </a:lnTo>
                  <a:lnTo>
                    <a:pt x="242" y="352"/>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84" name="Freeform 353"/>
            <p:cNvSpPr/>
            <p:nvPr/>
          </p:nvSpPr>
          <p:spPr bwMode="auto">
            <a:xfrm>
              <a:off x="1640086" y="1863254"/>
              <a:ext cx="666750" cy="231775"/>
            </a:xfrm>
            <a:custGeom>
              <a:avLst/>
              <a:gdLst>
                <a:gd name="T0" fmla="*/ 415 w 420"/>
                <a:gd name="T1" fmla="*/ 146 h 146"/>
                <a:gd name="T2" fmla="*/ 0 w 420"/>
                <a:gd name="T3" fmla="*/ 16 h 146"/>
                <a:gd name="T4" fmla="*/ 6 w 420"/>
                <a:gd name="T5" fmla="*/ 0 h 146"/>
                <a:gd name="T6" fmla="*/ 420 w 420"/>
                <a:gd name="T7" fmla="*/ 130 h 146"/>
                <a:gd name="T8" fmla="*/ 415 w 420"/>
                <a:gd name="T9" fmla="*/ 146 h 146"/>
              </a:gdLst>
              <a:ahLst/>
              <a:cxnLst>
                <a:cxn ang="0">
                  <a:pos x="T0" y="T1"/>
                </a:cxn>
                <a:cxn ang="0">
                  <a:pos x="T2" y="T3"/>
                </a:cxn>
                <a:cxn ang="0">
                  <a:pos x="T4" y="T5"/>
                </a:cxn>
                <a:cxn ang="0">
                  <a:pos x="T6" y="T7"/>
                </a:cxn>
                <a:cxn ang="0">
                  <a:pos x="T8" y="T9"/>
                </a:cxn>
              </a:cxnLst>
              <a:rect l="0" t="0" r="r" b="b"/>
              <a:pathLst>
                <a:path w="420" h="146">
                  <a:moveTo>
                    <a:pt x="415" y="146"/>
                  </a:moveTo>
                  <a:lnTo>
                    <a:pt x="0" y="16"/>
                  </a:lnTo>
                  <a:lnTo>
                    <a:pt x="6" y="0"/>
                  </a:lnTo>
                  <a:lnTo>
                    <a:pt x="420" y="130"/>
                  </a:lnTo>
                  <a:lnTo>
                    <a:pt x="415" y="146"/>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85" name="Freeform 354"/>
            <p:cNvSpPr/>
            <p:nvPr/>
          </p:nvSpPr>
          <p:spPr bwMode="auto">
            <a:xfrm>
              <a:off x="1624211" y="1872779"/>
              <a:ext cx="111125" cy="280988"/>
            </a:xfrm>
            <a:custGeom>
              <a:avLst/>
              <a:gdLst>
                <a:gd name="T0" fmla="*/ 53 w 70"/>
                <a:gd name="T1" fmla="*/ 177 h 177"/>
                <a:gd name="T2" fmla="*/ 0 w 70"/>
                <a:gd name="T3" fmla="*/ 4 h 177"/>
                <a:gd name="T4" fmla="*/ 17 w 70"/>
                <a:gd name="T5" fmla="*/ 0 h 177"/>
                <a:gd name="T6" fmla="*/ 70 w 70"/>
                <a:gd name="T7" fmla="*/ 172 h 177"/>
                <a:gd name="T8" fmla="*/ 53 w 70"/>
                <a:gd name="T9" fmla="*/ 177 h 177"/>
              </a:gdLst>
              <a:ahLst/>
              <a:cxnLst>
                <a:cxn ang="0">
                  <a:pos x="T0" y="T1"/>
                </a:cxn>
                <a:cxn ang="0">
                  <a:pos x="T2" y="T3"/>
                </a:cxn>
                <a:cxn ang="0">
                  <a:pos x="T4" y="T5"/>
                </a:cxn>
                <a:cxn ang="0">
                  <a:pos x="T6" y="T7"/>
                </a:cxn>
                <a:cxn ang="0">
                  <a:pos x="T8" y="T9"/>
                </a:cxn>
              </a:cxnLst>
              <a:rect l="0" t="0" r="r" b="b"/>
              <a:pathLst>
                <a:path w="70" h="177">
                  <a:moveTo>
                    <a:pt x="53" y="177"/>
                  </a:moveTo>
                  <a:lnTo>
                    <a:pt x="0" y="4"/>
                  </a:lnTo>
                  <a:lnTo>
                    <a:pt x="17" y="0"/>
                  </a:lnTo>
                  <a:lnTo>
                    <a:pt x="70" y="172"/>
                  </a:lnTo>
                  <a:lnTo>
                    <a:pt x="53" y="177"/>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86" name="Freeform 355"/>
            <p:cNvSpPr/>
            <p:nvPr/>
          </p:nvSpPr>
          <p:spPr bwMode="auto">
            <a:xfrm>
              <a:off x="1367036" y="1866429"/>
              <a:ext cx="277813" cy="382588"/>
            </a:xfrm>
            <a:custGeom>
              <a:avLst/>
              <a:gdLst>
                <a:gd name="T0" fmla="*/ 13 w 175"/>
                <a:gd name="T1" fmla="*/ 241 h 241"/>
                <a:gd name="T2" fmla="*/ 0 w 175"/>
                <a:gd name="T3" fmla="*/ 231 h 241"/>
                <a:gd name="T4" fmla="*/ 162 w 175"/>
                <a:gd name="T5" fmla="*/ 0 h 241"/>
                <a:gd name="T6" fmla="*/ 175 w 175"/>
                <a:gd name="T7" fmla="*/ 10 h 241"/>
                <a:gd name="T8" fmla="*/ 13 w 175"/>
                <a:gd name="T9" fmla="*/ 241 h 241"/>
              </a:gdLst>
              <a:ahLst/>
              <a:cxnLst>
                <a:cxn ang="0">
                  <a:pos x="T0" y="T1"/>
                </a:cxn>
                <a:cxn ang="0">
                  <a:pos x="T2" y="T3"/>
                </a:cxn>
                <a:cxn ang="0">
                  <a:pos x="T4" y="T5"/>
                </a:cxn>
                <a:cxn ang="0">
                  <a:pos x="T6" y="T7"/>
                </a:cxn>
                <a:cxn ang="0">
                  <a:pos x="T8" y="T9"/>
                </a:cxn>
              </a:cxnLst>
              <a:rect l="0" t="0" r="r" b="b"/>
              <a:pathLst>
                <a:path w="175" h="241">
                  <a:moveTo>
                    <a:pt x="13" y="241"/>
                  </a:moveTo>
                  <a:lnTo>
                    <a:pt x="0" y="231"/>
                  </a:lnTo>
                  <a:lnTo>
                    <a:pt x="162" y="0"/>
                  </a:lnTo>
                  <a:lnTo>
                    <a:pt x="175" y="10"/>
                  </a:lnTo>
                  <a:lnTo>
                    <a:pt x="13" y="241"/>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87" name="Freeform 356"/>
            <p:cNvSpPr/>
            <p:nvPr/>
          </p:nvSpPr>
          <p:spPr bwMode="auto">
            <a:xfrm>
              <a:off x="1224161" y="982192"/>
              <a:ext cx="458788" cy="374650"/>
            </a:xfrm>
            <a:custGeom>
              <a:avLst/>
              <a:gdLst>
                <a:gd name="T0" fmla="*/ 9 w 289"/>
                <a:gd name="T1" fmla="*/ 236 h 236"/>
                <a:gd name="T2" fmla="*/ 0 w 289"/>
                <a:gd name="T3" fmla="*/ 223 h 236"/>
                <a:gd name="T4" fmla="*/ 279 w 289"/>
                <a:gd name="T5" fmla="*/ 0 h 236"/>
                <a:gd name="T6" fmla="*/ 289 w 289"/>
                <a:gd name="T7" fmla="*/ 12 h 236"/>
                <a:gd name="T8" fmla="*/ 9 w 289"/>
                <a:gd name="T9" fmla="*/ 236 h 236"/>
              </a:gdLst>
              <a:ahLst/>
              <a:cxnLst>
                <a:cxn ang="0">
                  <a:pos x="T0" y="T1"/>
                </a:cxn>
                <a:cxn ang="0">
                  <a:pos x="T2" y="T3"/>
                </a:cxn>
                <a:cxn ang="0">
                  <a:pos x="T4" y="T5"/>
                </a:cxn>
                <a:cxn ang="0">
                  <a:pos x="T6" y="T7"/>
                </a:cxn>
                <a:cxn ang="0">
                  <a:pos x="T8" y="T9"/>
                </a:cxn>
              </a:cxnLst>
              <a:rect l="0" t="0" r="r" b="b"/>
              <a:pathLst>
                <a:path w="289" h="236">
                  <a:moveTo>
                    <a:pt x="9" y="236"/>
                  </a:moveTo>
                  <a:lnTo>
                    <a:pt x="0" y="223"/>
                  </a:lnTo>
                  <a:lnTo>
                    <a:pt x="279" y="0"/>
                  </a:lnTo>
                  <a:lnTo>
                    <a:pt x="289" y="12"/>
                  </a:lnTo>
                  <a:lnTo>
                    <a:pt x="9" y="236"/>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88" name="Freeform 357"/>
            <p:cNvSpPr/>
            <p:nvPr/>
          </p:nvSpPr>
          <p:spPr bwMode="auto">
            <a:xfrm>
              <a:off x="1657549" y="986954"/>
              <a:ext cx="485775" cy="579438"/>
            </a:xfrm>
            <a:custGeom>
              <a:avLst/>
              <a:gdLst>
                <a:gd name="T0" fmla="*/ 294 w 306"/>
                <a:gd name="T1" fmla="*/ 365 h 365"/>
                <a:gd name="T2" fmla="*/ 0 w 306"/>
                <a:gd name="T3" fmla="*/ 11 h 365"/>
                <a:gd name="T4" fmla="*/ 13 w 306"/>
                <a:gd name="T5" fmla="*/ 0 h 365"/>
                <a:gd name="T6" fmla="*/ 306 w 306"/>
                <a:gd name="T7" fmla="*/ 356 h 365"/>
                <a:gd name="T8" fmla="*/ 294 w 306"/>
                <a:gd name="T9" fmla="*/ 365 h 365"/>
              </a:gdLst>
              <a:ahLst/>
              <a:cxnLst>
                <a:cxn ang="0">
                  <a:pos x="T0" y="T1"/>
                </a:cxn>
                <a:cxn ang="0">
                  <a:pos x="T2" y="T3"/>
                </a:cxn>
                <a:cxn ang="0">
                  <a:pos x="T4" y="T5"/>
                </a:cxn>
                <a:cxn ang="0">
                  <a:pos x="T6" y="T7"/>
                </a:cxn>
                <a:cxn ang="0">
                  <a:pos x="T8" y="T9"/>
                </a:cxn>
              </a:cxnLst>
              <a:rect l="0" t="0" r="r" b="b"/>
              <a:pathLst>
                <a:path w="306" h="365">
                  <a:moveTo>
                    <a:pt x="294" y="365"/>
                  </a:moveTo>
                  <a:lnTo>
                    <a:pt x="0" y="11"/>
                  </a:lnTo>
                  <a:lnTo>
                    <a:pt x="13" y="0"/>
                  </a:lnTo>
                  <a:lnTo>
                    <a:pt x="306" y="356"/>
                  </a:lnTo>
                  <a:lnTo>
                    <a:pt x="294" y="365"/>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89" name="Freeform 358"/>
            <p:cNvSpPr/>
            <p:nvPr/>
          </p:nvSpPr>
          <p:spPr bwMode="auto">
            <a:xfrm>
              <a:off x="1624211" y="1537817"/>
              <a:ext cx="512763" cy="344488"/>
            </a:xfrm>
            <a:custGeom>
              <a:avLst/>
              <a:gdLst>
                <a:gd name="T0" fmla="*/ 9 w 323"/>
                <a:gd name="T1" fmla="*/ 217 h 217"/>
                <a:gd name="T2" fmla="*/ 0 w 323"/>
                <a:gd name="T3" fmla="*/ 203 h 217"/>
                <a:gd name="T4" fmla="*/ 315 w 323"/>
                <a:gd name="T5" fmla="*/ 0 h 217"/>
                <a:gd name="T6" fmla="*/ 323 w 323"/>
                <a:gd name="T7" fmla="*/ 14 h 217"/>
                <a:gd name="T8" fmla="*/ 9 w 323"/>
                <a:gd name="T9" fmla="*/ 217 h 217"/>
              </a:gdLst>
              <a:ahLst/>
              <a:cxnLst>
                <a:cxn ang="0">
                  <a:pos x="T0" y="T1"/>
                </a:cxn>
                <a:cxn ang="0">
                  <a:pos x="T2" y="T3"/>
                </a:cxn>
                <a:cxn ang="0">
                  <a:pos x="T4" y="T5"/>
                </a:cxn>
                <a:cxn ang="0">
                  <a:pos x="T6" y="T7"/>
                </a:cxn>
                <a:cxn ang="0">
                  <a:pos x="T8" y="T9"/>
                </a:cxn>
              </a:cxnLst>
              <a:rect l="0" t="0" r="r" b="b"/>
              <a:pathLst>
                <a:path w="323" h="217">
                  <a:moveTo>
                    <a:pt x="9" y="217"/>
                  </a:moveTo>
                  <a:lnTo>
                    <a:pt x="0" y="203"/>
                  </a:lnTo>
                  <a:lnTo>
                    <a:pt x="315" y="0"/>
                  </a:lnTo>
                  <a:lnTo>
                    <a:pt x="323" y="14"/>
                  </a:lnTo>
                  <a:lnTo>
                    <a:pt x="9" y="217"/>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90" name="Freeform 359"/>
            <p:cNvSpPr/>
            <p:nvPr/>
          </p:nvSpPr>
          <p:spPr bwMode="auto">
            <a:xfrm>
              <a:off x="1006674" y="1863254"/>
              <a:ext cx="628650" cy="66675"/>
            </a:xfrm>
            <a:custGeom>
              <a:avLst/>
              <a:gdLst>
                <a:gd name="T0" fmla="*/ 0 w 396"/>
                <a:gd name="T1" fmla="*/ 42 h 42"/>
                <a:gd name="T2" fmla="*/ 0 w 396"/>
                <a:gd name="T3" fmla="*/ 25 h 42"/>
                <a:gd name="T4" fmla="*/ 395 w 396"/>
                <a:gd name="T5" fmla="*/ 0 h 42"/>
                <a:gd name="T6" fmla="*/ 396 w 396"/>
                <a:gd name="T7" fmla="*/ 17 h 42"/>
                <a:gd name="T8" fmla="*/ 0 w 396"/>
                <a:gd name="T9" fmla="*/ 42 h 42"/>
              </a:gdLst>
              <a:ahLst/>
              <a:cxnLst>
                <a:cxn ang="0">
                  <a:pos x="T0" y="T1"/>
                </a:cxn>
                <a:cxn ang="0">
                  <a:pos x="T2" y="T3"/>
                </a:cxn>
                <a:cxn ang="0">
                  <a:pos x="T4" y="T5"/>
                </a:cxn>
                <a:cxn ang="0">
                  <a:pos x="T6" y="T7"/>
                </a:cxn>
                <a:cxn ang="0">
                  <a:pos x="T8" y="T9"/>
                </a:cxn>
              </a:cxnLst>
              <a:rect l="0" t="0" r="r" b="b"/>
              <a:pathLst>
                <a:path w="396" h="42">
                  <a:moveTo>
                    <a:pt x="0" y="42"/>
                  </a:moveTo>
                  <a:lnTo>
                    <a:pt x="0" y="25"/>
                  </a:lnTo>
                  <a:lnTo>
                    <a:pt x="395" y="0"/>
                  </a:lnTo>
                  <a:lnTo>
                    <a:pt x="396" y="17"/>
                  </a:lnTo>
                  <a:lnTo>
                    <a:pt x="0" y="42"/>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91" name="Freeform 360"/>
            <p:cNvSpPr/>
            <p:nvPr/>
          </p:nvSpPr>
          <p:spPr bwMode="auto">
            <a:xfrm>
              <a:off x="2132211" y="1491779"/>
              <a:ext cx="490538" cy="71438"/>
            </a:xfrm>
            <a:custGeom>
              <a:avLst/>
              <a:gdLst>
                <a:gd name="T0" fmla="*/ 2 w 309"/>
                <a:gd name="T1" fmla="*/ 45 h 45"/>
                <a:gd name="T2" fmla="*/ 0 w 309"/>
                <a:gd name="T3" fmla="*/ 28 h 45"/>
                <a:gd name="T4" fmla="*/ 307 w 309"/>
                <a:gd name="T5" fmla="*/ 0 h 45"/>
                <a:gd name="T6" fmla="*/ 309 w 309"/>
                <a:gd name="T7" fmla="*/ 17 h 45"/>
                <a:gd name="T8" fmla="*/ 2 w 309"/>
                <a:gd name="T9" fmla="*/ 45 h 45"/>
              </a:gdLst>
              <a:ahLst/>
              <a:cxnLst>
                <a:cxn ang="0">
                  <a:pos x="T0" y="T1"/>
                </a:cxn>
                <a:cxn ang="0">
                  <a:pos x="T2" y="T3"/>
                </a:cxn>
                <a:cxn ang="0">
                  <a:pos x="T4" y="T5"/>
                </a:cxn>
                <a:cxn ang="0">
                  <a:pos x="T6" y="T7"/>
                </a:cxn>
                <a:cxn ang="0">
                  <a:pos x="T8" y="T9"/>
                </a:cxn>
              </a:cxnLst>
              <a:rect l="0" t="0" r="r" b="b"/>
              <a:pathLst>
                <a:path w="309" h="45">
                  <a:moveTo>
                    <a:pt x="2" y="45"/>
                  </a:moveTo>
                  <a:lnTo>
                    <a:pt x="0" y="28"/>
                  </a:lnTo>
                  <a:lnTo>
                    <a:pt x="307" y="0"/>
                  </a:lnTo>
                  <a:lnTo>
                    <a:pt x="309" y="17"/>
                  </a:lnTo>
                  <a:lnTo>
                    <a:pt x="2" y="45"/>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92" name="Freeform 361"/>
            <p:cNvSpPr/>
            <p:nvPr/>
          </p:nvSpPr>
          <p:spPr bwMode="auto">
            <a:xfrm>
              <a:off x="2427487" y="820267"/>
              <a:ext cx="717550" cy="320675"/>
            </a:xfrm>
            <a:custGeom>
              <a:avLst/>
              <a:gdLst>
                <a:gd name="T0" fmla="*/ 447 w 452"/>
                <a:gd name="T1" fmla="*/ 202 h 202"/>
                <a:gd name="T2" fmla="*/ 0 w 452"/>
                <a:gd name="T3" fmla="*/ 14 h 202"/>
                <a:gd name="T4" fmla="*/ 7 w 452"/>
                <a:gd name="T5" fmla="*/ 0 h 202"/>
                <a:gd name="T6" fmla="*/ 452 w 452"/>
                <a:gd name="T7" fmla="*/ 188 h 202"/>
                <a:gd name="T8" fmla="*/ 447 w 452"/>
                <a:gd name="T9" fmla="*/ 202 h 202"/>
              </a:gdLst>
              <a:ahLst/>
              <a:cxnLst>
                <a:cxn ang="0">
                  <a:pos x="T0" y="T1"/>
                </a:cxn>
                <a:cxn ang="0">
                  <a:pos x="T2" y="T3"/>
                </a:cxn>
                <a:cxn ang="0">
                  <a:pos x="T4" y="T5"/>
                </a:cxn>
                <a:cxn ang="0">
                  <a:pos x="T6" y="T7"/>
                </a:cxn>
                <a:cxn ang="0">
                  <a:pos x="T8" y="T9"/>
                </a:cxn>
              </a:cxnLst>
              <a:rect l="0" t="0" r="r" b="b"/>
              <a:pathLst>
                <a:path w="452" h="202">
                  <a:moveTo>
                    <a:pt x="447" y="202"/>
                  </a:moveTo>
                  <a:lnTo>
                    <a:pt x="0" y="14"/>
                  </a:lnTo>
                  <a:lnTo>
                    <a:pt x="7" y="0"/>
                  </a:lnTo>
                  <a:lnTo>
                    <a:pt x="452" y="188"/>
                  </a:lnTo>
                  <a:lnTo>
                    <a:pt x="447" y="202"/>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93" name="Freeform 362"/>
            <p:cNvSpPr/>
            <p:nvPr/>
          </p:nvSpPr>
          <p:spPr bwMode="auto">
            <a:xfrm>
              <a:off x="1662311" y="817092"/>
              <a:ext cx="773113" cy="184150"/>
            </a:xfrm>
            <a:custGeom>
              <a:avLst/>
              <a:gdLst>
                <a:gd name="T0" fmla="*/ 3 w 487"/>
                <a:gd name="T1" fmla="*/ 116 h 116"/>
                <a:gd name="T2" fmla="*/ 0 w 487"/>
                <a:gd name="T3" fmla="*/ 100 h 116"/>
                <a:gd name="T4" fmla="*/ 483 w 487"/>
                <a:gd name="T5" fmla="*/ 0 h 116"/>
                <a:gd name="T6" fmla="*/ 487 w 487"/>
                <a:gd name="T7" fmla="*/ 17 h 116"/>
                <a:gd name="T8" fmla="*/ 3 w 487"/>
                <a:gd name="T9" fmla="*/ 116 h 116"/>
              </a:gdLst>
              <a:ahLst/>
              <a:cxnLst>
                <a:cxn ang="0">
                  <a:pos x="T0" y="T1"/>
                </a:cxn>
                <a:cxn ang="0">
                  <a:pos x="T2" y="T3"/>
                </a:cxn>
                <a:cxn ang="0">
                  <a:pos x="T4" y="T5"/>
                </a:cxn>
                <a:cxn ang="0">
                  <a:pos x="T6" y="T7"/>
                </a:cxn>
                <a:cxn ang="0">
                  <a:pos x="T8" y="T9"/>
                </a:cxn>
              </a:cxnLst>
              <a:rect l="0" t="0" r="r" b="b"/>
              <a:pathLst>
                <a:path w="487" h="116">
                  <a:moveTo>
                    <a:pt x="3" y="116"/>
                  </a:moveTo>
                  <a:lnTo>
                    <a:pt x="0" y="100"/>
                  </a:lnTo>
                  <a:lnTo>
                    <a:pt x="483" y="0"/>
                  </a:lnTo>
                  <a:lnTo>
                    <a:pt x="487" y="17"/>
                  </a:lnTo>
                  <a:lnTo>
                    <a:pt x="3" y="116"/>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94" name="Freeform 363"/>
            <p:cNvSpPr/>
            <p:nvPr/>
          </p:nvSpPr>
          <p:spPr bwMode="auto">
            <a:xfrm>
              <a:off x="2421137" y="826617"/>
              <a:ext cx="214313" cy="682625"/>
            </a:xfrm>
            <a:custGeom>
              <a:avLst/>
              <a:gdLst>
                <a:gd name="T0" fmla="*/ 120 w 135"/>
                <a:gd name="T1" fmla="*/ 430 h 430"/>
                <a:gd name="T2" fmla="*/ 0 w 135"/>
                <a:gd name="T3" fmla="*/ 6 h 430"/>
                <a:gd name="T4" fmla="*/ 15 w 135"/>
                <a:gd name="T5" fmla="*/ 0 h 430"/>
                <a:gd name="T6" fmla="*/ 135 w 135"/>
                <a:gd name="T7" fmla="*/ 426 h 430"/>
                <a:gd name="T8" fmla="*/ 120 w 135"/>
                <a:gd name="T9" fmla="*/ 430 h 430"/>
              </a:gdLst>
              <a:ahLst/>
              <a:cxnLst>
                <a:cxn ang="0">
                  <a:pos x="T0" y="T1"/>
                </a:cxn>
                <a:cxn ang="0">
                  <a:pos x="T2" y="T3"/>
                </a:cxn>
                <a:cxn ang="0">
                  <a:pos x="T4" y="T5"/>
                </a:cxn>
                <a:cxn ang="0">
                  <a:pos x="T6" y="T7"/>
                </a:cxn>
                <a:cxn ang="0">
                  <a:pos x="T8" y="T9"/>
                </a:cxn>
              </a:cxnLst>
              <a:rect l="0" t="0" r="r" b="b"/>
              <a:pathLst>
                <a:path w="135" h="430">
                  <a:moveTo>
                    <a:pt x="120" y="430"/>
                  </a:moveTo>
                  <a:lnTo>
                    <a:pt x="0" y="6"/>
                  </a:lnTo>
                  <a:lnTo>
                    <a:pt x="15" y="0"/>
                  </a:lnTo>
                  <a:lnTo>
                    <a:pt x="135" y="426"/>
                  </a:lnTo>
                  <a:lnTo>
                    <a:pt x="120" y="430"/>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95" name="Freeform 364"/>
            <p:cNvSpPr/>
            <p:nvPr/>
          </p:nvSpPr>
          <p:spPr bwMode="auto">
            <a:xfrm>
              <a:off x="2108399" y="839317"/>
              <a:ext cx="330200" cy="712788"/>
            </a:xfrm>
            <a:custGeom>
              <a:avLst/>
              <a:gdLst>
                <a:gd name="T0" fmla="*/ 15 w 208"/>
                <a:gd name="T1" fmla="*/ 449 h 449"/>
                <a:gd name="T2" fmla="*/ 0 w 208"/>
                <a:gd name="T3" fmla="*/ 442 h 449"/>
                <a:gd name="T4" fmla="*/ 192 w 208"/>
                <a:gd name="T5" fmla="*/ 0 h 449"/>
                <a:gd name="T6" fmla="*/ 208 w 208"/>
                <a:gd name="T7" fmla="*/ 6 h 449"/>
                <a:gd name="T8" fmla="*/ 15 w 208"/>
                <a:gd name="T9" fmla="*/ 449 h 449"/>
              </a:gdLst>
              <a:ahLst/>
              <a:cxnLst>
                <a:cxn ang="0">
                  <a:pos x="T0" y="T1"/>
                </a:cxn>
                <a:cxn ang="0">
                  <a:pos x="T2" y="T3"/>
                </a:cxn>
                <a:cxn ang="0">
                  <a:pos x="T4" y="T5"/>
                </a:cxn>
                <a:cxn ang="0">
                  <a:pos x="T6" y="T7"/>
                </a:cxn>
                <a:cxn ang="0">
                  <a:pos x="T8" y="T9"/>
                </a:cxn>
              </a:cxnLst>
              <a:rect l="0" t="0" r="r" b="b"/>
              <a:pathLst>
                <a:path w="208" h="449">
                  <a:moveTo>
                    <a:pt x="15" y="449"/>
                  </a:moveTo>
                  <a:lnTo>
                    <a:pt x="0" y="442"/>
                  </a:lnTo>
                  <a:lnTo>
                    <a:pt x="192" y="0"/>
                  </a:lnTo>
                  <a:lnTo>
                    <a:pt x="208" y="6"/>
                  </a:lnTo>
                  <a:lnTo>
                    <a:pt x="15" y="449"/>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96" name="Freeform 365"/>
            <p:cNvSpPr/>
            <p:nvPr/>
          </p:nvSpPr>
          <p:spPr bwMode="auto">
            <a:xfrm>
              <a:off x="1613099" y="990129"/>
              <a:ext cx="65088" cy="869950"/>
            </a:xfrm>
            <a:custGeom>
              <a:avLst/>
              <a:gdLst>
                <a:gd name="T0" fmla="*/ 17 w 41"/>
                <a:gd name="T1" fmla="*/ 548 h 548"/>
                <a:gd name="T2" fmla="*/ 0 w 41"/>
                <a:gd name="T3" fmla="*/ 548 h 548"/>
                <a:gd name="T4" fmla="*/ 24 w 41"/>
                <a:gd name="T5" fmla="*/ 0 h 548"/>
                <a:gd name="T6" fmla="*/ 41 w 41"/>
                <a:gd name="T7" fmla="*/ 2 h 548"/>
                <a:gd name="T8" fmla="*/ 17 w 41"/>
                <a:gd name="T9" fmla="*/ 548 h 548"/>
              </a:gdLst>
              <a:ahLst/>
              <a:cxnLst>
                <a:cxn ang="0">
                  <a:pos x="T0" y="T1"/>
                </a:cxn>
                <a:cxn ang="0">
                  <a:pos x="T2" y="T3"/>
                </a:cxn>
                <a:cxn ang="0">
                  <a:pos x="T4" y="T5"/>
                </a:cxn>
                <a:cxn ang="0">
                  <a:pos x="T6" y="T7"/>
                </a:cxn>
                <a:cxn ang="0">
                  <a:pos x="T8" y="T9"/>
                </a:cxn>
              </a:cxnLst>
              <a:rect l="0" t="0" r="r" b="b"/>
              <a:pathLst>
                <a:path w="41" h="548">
                  <a:moveTo>
                    <a:pt x="17" y="548"/>
                  </a:moveTo>
                  <a:lnTo>
                    <a:pt x="0" y="548"/>
                  </a:lnTo>
                  <a:lnTo>
                    <a:pt x="24" y="0"/>
                  </a:lnTo>
                  <a:lnTo>
                    <a:pt x="41" y="2"/>
                  </a:lnTo>
                  <a:lnTo>
                    <a:pt x="17" y="548"/>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97" name="Freeform 366"/>
            <p:cNvSpPr/>
            <p:nvPr/>
          </p:nvSpPr>
          <p:spPr bwMode="auto">
            <a:xfrm>
              <a:off x="2611637" y="1499717"/>
              <a:ext cx="276225" cy="658813"/>
            </a:xfrm>
            <a:custGeom>
              <a:avLst/>
              <a:gdLst>
                <a:gd name="T0" fmla="*/ 160 w 174"/>
                <a:gd name="T1" fmla="*/ 415 h 415"/>
                <a:gd name="T2" fmla="*/ 0 w 174"/>
                <a:gd name="T3" fmla="*/ 6 h 415"/>
                <a:gd name="T4" fmla="*/ 15 w 174"/>
                <a:gd name="T5" fmla="*/ 0 h 415"/>
                <a:gd name="T6" fmla="*/ 174 w 174"/>
                <a:gd name="T7" fmla="*/ 409 h 415"/>
                <a:gd name="T8" fmla="*/ 160 w 174"/>
                <a:gd name="T9" fmla="*/ 415 h 415"/>
              </a:gdLst>
              <a:ahLst/>
              <a:cxnLst>
                <a:cxn ang="0">
                  <a:pos x="T0" y="T1"/>
                </a:cxn>
                <a:cxn ang="0">
                  <a:pos x="T2" y="T3"/>
                </a:cxn>
                <a:cxn ang="0">
                  <a:pos x="T4" y="T5"/>
                </a:cxn>
                <a:cxn ang="0">
                  <a:pos x="T6" y="T7"/>
                </a:cxn>
                <a:cxn ang="0">
                  <a:pos x="T8" y="T9"/>
                </a:cxn>
              </a:cxnLst>
              <a:rect l="0" t="0" r="r" b="b"/>
              <a:pathLst>
                <a:path w="174" h="415">
                  <a:moveTo>
                    <a:pt x="160" y="415"/>
                  </a:moveTo>
                  <a:lnTo>
                    <a:pt x="0" y="6"/>
                  </a:lnTo>
                  <a:lnTo>
                    <a:pt x="15" y="0"/>
                  </a:lnTo>
                  <a:lnTo>
                    <a:pt x="174" y="409"/>
                  </a:lnTo>
                  <a:lnTo>
                    <a:pt x="160" y="415"/>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98" name="Freeform 367"/>
            <p:cNvSpPr/>
            <p:nvPr/>
          </p:nvSpPr>
          <p:spPr bwMode="auto">
            <a:xfrm>
              <a:off x="2127449" y="1547342"/>
              <a:ext cx="168275" cy="522288"/>
            </a:xfrm>
            <a:custGeom>
              <a:avLst/>
              <a:gdLst>
                <a:gd name="T0" fmla="*/ 90 w 106"/>
                <a:gd name="T1" fmla="*/ 329 h 329"/>
                <a:gd name="T2" fmla="*/ 0 w 106"/>
                <a:gd name="T3" fmla="*/ 5 h 329"/>
                <a:gd name="T4" fmla="*/ 16 w 106"/>
                <a:gd name="T5" fmla="*/ 0 h 329"/>
                <a:gd name="T6" fmla="*/ 106 w 106"/>
                <a:gd name="T7" fmla="*/ 325 h 329"/>
                <a:gd name="T8" fmla="*/ 90 w 106"/>
                <a:gd name="T9" fmla="*/ 329 h 329"/>
              </a:gdLst>
              <a:ahLst/>
              <a:cxnLst>
                <a:cxn ang="0">
                  <a:pos x="T0" y="T1"/>
                </a:cxn>
                <a:cxn ang="0">
                  <a:pos x="T2" y="T3"/>
                </a:cxn>
                <a:cxn ang="0">
                  <a:pos x="T4" y="T5"/>
                </a:cxn>
                <a:cxn ang="0">
                  <a:pos x="T6" y="T7"/>
                </a:cxn>
                <a:cxn ang="0">
                  <a:pos x="T8" y="T9"/>
                </a:cxn>
              </a:cxnLst>
              <a:rect l="0" t="0" r="r" b="b"/>
              <a:pathLst>
                <a:path w="106" h="329">
                  <a:moveTo>
                    <a:pt x="90" y="329"/>
                  </a:moveTo>
                  <a:lnTo>
                    <a:pt x="0" y="5"/>
                  </a:lnTo>
                  <a:lnTo>
                    <a:pt x="16" y="0"/>
                  </a:lnTo>
                  <a:lnTo>
                    <a:pt x="106" y="325"/>
                  </a:lnTo>
                  <a:lnTo>
                    <a:pt x="90" y="329"/>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99" name="Freeform 368"/>
            <p:cNvSpPr/>
            <p:nvPr/>
          </p:nvSpPr>
          <p:spPr bwMode="auto">
            <a:xfrm>
              <a:off x="2278261" y="1509242"/>
              <a:ext cx="350838" cy="576263"/>
            </a:xfrm>
            <a:custGeom>
              <a:avLst/>
              <a:gdLst>
                <a:gd name="T0" fmla="*/ 14 w 221"/>
                <a:gd name="T1" fmla="*/ 363 h 363"/>
                <a:gd name="T2" fmla="*/ 0 w 221"/>
                <a:gd name="T3" fmla="*/ 355 h 363"/>
                <a:gd name="T4" fmla="*/ 207 w 221"/>
                <a:gd name="T5" fmla="*/ 0 h 363"/>
                <a:gd name="T6" fmla="*/ 221 w 221"/>
                <a:gd name="T7" fmla="*/ 8 h 363"/>
                <a:gd name="T8" fmla="*/ 14 w 221"/>
                <a:gd name="T9" fmla="*/ 363 h 363"/>
              </a:gdLst>
              <a:ahLst/>
              <a:cxnLst>
                <a:cxn ang="0">
                  <a:pos x="T0" y="T1"/>
                </a:cxn>
                <a:cxn ang="0">
                  <a:pos x="T2" y="T3"/>
                </a:cxn>
                <a:cxn ang="0">
                  <a:pos x="T4" y="T5"/>
                </a:cxn>
                <a:cxn ang="0">
                  <a:pos x="T6" y="T7"/>
                </a:cxn>
                <a:cxn ang="0">
                  <a:pos x="T8" y="T9"/>
                </a:cxn>
              </a:cxnLst>
              <a:rect l="0" t="0" r="r" b="b"/>
              <a:pathLst>
                <a:path w="221" h="363">
                  <a:moveTo>
                    <a:pt x="14" y="363"/>
                  </a:moveTo>
                  <a:lnTo>
                    <a:pt x="0" y="355"/>
                  </a:lnTo>
                  <a:lnTo>
                    <a:pt x="207" y="0"/>
                  </a:lnTo>
                  <a:lnTo>
                    <a:pt x="221" y="8"/>
                  </a:lnTo>
                  <a:lnTo>
                    <a:pt x="14" y="363"/>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00" name="Freeform 369"/>
            <p:cNvSpPr/>
            <p:nvPr/>
          </p:nvSpPr>
          <p:spPr bwMode="auto">
            <a:xfrm>
              <a:off x="2630687" y="1498129"/>
              <a:ext cx="598488" cy="374650"/>
            </a:xfrm>
            <a:custGeom>
              <a:avLst/>
              <a:gdLst>
                <a:gd name="T0" fmla="*/ 368 w 377"/>
                <a:gd name="T1" fmla="*/ 236 h 236"/>
                <a:gd name="T2" fmla="*/ 0 w 377"/>
                <a:gd name="T3" fmla="*/ 14 h 236"/>
                <a:gd name="T4" fmla="*/ 9 w 377"/>
                <a:gd name="T5" fmla="*/ 0 h 236"/>
                <a:gd name="T6" fmla="*/ 377 w 377"/>
                <a:gd name="T7" fmla="*/ 222 h 236"/>
                <a:gd name="T8" fmla="*/ 368 w 377"/>
                <a:gd name="T9" fmla="*/ 236 h 236"/>
              </a:gdLst>
              <a:ahLst/>
              <a:cxnLst>
                <a:cxn ang="0">
                  <a:pos x="T0" y="T1"/>
                </a:cxn>
                <a:cxn ang="0">
                  <a:pos x="T2" y="T3"/>
                </a:cxn>
                <a:cxn ang="0">
                  <a:pos x="T4" y="T5"/>
                </a:cxn>
                <a:cxn ang="0">
                  <a:pos x="T6" y="T7"/>
                </a:cxn>
                <a:cxn ang="0">
                  <a:pos x="T8" y="T9"/>
                </a:cxn>
              </a:cxnLst>
              <a:rect l="0" t="0" r="r" b="b"/>
              <a:pathLst>
                <a:path w="377" h="236">
                  <a:moveTo>
                    <a:pt x="368" y="236"/>
                  </a:moveTo>
                  <a:lnTo>
                    <a:pt x="0" y="14"/>
                  </a:lnTo>
                  <a:lnTo>
                    <a:pt x="9" y="0"/>
                  </a:lnTo>
                  <a:lnTo>
                    <a:pt x="377" y="222"/>
                  </a:lnTo>
                  <a:lnTo>
                    <a:pt x="368" y="236"/>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01" name="Freeform 370"/>
            <p:cNvSpPr/>
            <p:nvPr/>
          </p:nvSpPr>
          <p:spPr bwMode="auto">
            <a:xfrm>
              <a:off x="3211712" y="1866429"/>
              <a:ext cx="384175" cy="509588"/>
            </a:xfrm>
            <a:custGeom>
              <a:avLst/>
              <a:gdLst>
                <a:gd name="T0" fmla="*/ 229 w 242"/>
                <a:gd name="T1" fmla="*/ 321 h 321"/>
                <a:gd name="T2" fmla="*/ 0 w 242"/>
                <a:gd name="T3" fmla="*/ 10 h 321"/>
                <a:gd name="T4" fmla="*/ 13 w 242"/>
                <a:gd name="T5" fmla="*/ 0 h 321"/>
                <a:gd name="T6" fmla="*/ 242 w 242"/>
                <a:gd name="T7" fmla="*/ 311 h 321"/>
                <a:gd name="T8" fmla="*/ 229 w 242"/>
                <a:gd name="T9" fmla="*/ 321 h 321"/>
              </a:gdLst>
              <a:ahLst/>
              <a:cxnLst>
                <a:cxn ang="0">
                  <a:pos x="T0" y="T1"/>
                </a:cxn>
                <a:cxn ang="0">
                  <a:pos x="T2" y="T3"/>
                </a:cxn>
                <a:cxn ang="0">
                  <a:pos x="T4" y="T5"/>
                </a:cxn>
                <a:cxn ang="0">
                  <a:pos x="T6" y="T7"/>
                </a:cxn>
                <a:cxn ang="0">
                  <a:pos x="T8" y="T9"/>
                </a:cxn>
              </a:cxnLst>
              <a:rect l="0" t="0" r="r" b="b"/>
              <a:pathLst>
                <a:path w="242" h="321">
                  <a:moveTo>
                    <a:pt x="229" y="321"/>
                  </a:moveTo>
                  <a:lnTo>
                    <a:pt x="0" y="10"/>
                  </a:lnTo>
                  <a:lnTo>
                    <a:pt x="13" y="0"/>
                  </a:lnTo>
                  <a:lnTo>
                    <a:pt x="242" y="311"/>
                  </a:lnTo>
                  <a:lnTo>
                    <a:pt x="229" y="321"/>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02" name="Freeform 371"/>
            <p:cNvSpPr/>
            <p:nvPr/>
          </p:nvSpPr>
          <p:spPr bwMode="auto">
            <a:xfrm>
              <a:off x="3010099" y="1883892"/>
              <a:ext cx="222250" cy="746125"/>
            </a:xfrm>
            <a:custGeom>
              <a:avLst/>
              <a:gdLst>
                <a:gd name="T0" fmla="*/ 15 w 140"/>
                <a:gd name="T1" fmla="*/ 470 h 470"/>
                <a:gd name="T2" fmla="*/ 0 w 140"/>
                <a:gd name="T3" fmla="*/ 466 h 470"/>
                <a:gd name="T4" fmla="*/ 124 w 140"/>
                <a:gd name="T5" fmla="*/ 0 h 470"/>
                <a:gd name="T6" fmla="*/ 140 w 140"/>
                <a:gd name="T7" fmla="*/ 4 h 470"/>
                <a:gd name="T8" fmla="*/ 15 w 140"/>
                <a:gd name="T9" fmla="*/ 470 h 470"/>
              </a:gdLst>
              <a:ahLst/>
              <a:cxnLst>
                <a:cxn ang="0">
                  <a:pos x="T0" y="T1"/>
                </a:cxn>
                <a:cxn ang="0">
                  <a:pos x="T2" y="T3"/>
                </a:cxn>
                <a:cxn ang="0">
                  <a:pos x="T4" y="T5"/>
                </a:cxn>
                <a:cxn ang="0">
                  <a:pos x="T6" y="T7"/>
                </a:cxn>
                <a:cxn ang="0">
                  <a:pos x="T8" y="T9"/>
                </a:cxn>
              </a:cxnLst>
              <a:rect l="0" t="0" r="r" b="b"/>
              <a:pathLst>
                <a:path w="140" h="470">
                  <a:moveTo>
                    <a:pt x="15" y="470"/>
                  </a:moveTo>
                  <a:lnTo>
                    <a:pt x="0" y="466"/>
                  </a:lnTo>
                  <a:lnTo>
                    <a:pt x="124" y="0"/>
                  </a:lnTo>
                  <a:lnTo>
                    <a:pt x="140" y="4"/>
                  </a:lnTo>
                  <a:lnTo>
                    <a:pt x="15" y="470"/>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03" name="Freeform 372"/>
            <p:cNvSpPr/>
            <p:nvPr/>
          </p:nvSpPr>
          <p:spPr bwMode="auto">
            <a:xfrm>
              <a:off x="2284611" y="2085504"/>
              <a:ext cx="368300" cy="660400"/>
            </a:xfrm>
            <a:custGeom>
              <a:avLst/>
              <a:gdLst>
                <a:gd name="T0" fmla="*/ 218 w 232"/>
                <a:gd name="T1" fmla="*/ 416 h 416"/>
                <a:gd name="T2" fmla="*/ 0 w 232"/>
                <a:gd name="T3" fmla="*/ 7 h 416"/>
                <a:gd name="T4" fmla="*/ 14 w 232"/>
                <a:gd name="T5" fmla="*/ 0 h 416"/>
                <a:gd name="T6" fmla="*/ 232 w 232"/>
                <a:gd name="T7" fmla="*/ 408 h 416"/>
                <a:gd name="T8" fmla="*/ 218 w 232"/>
                <a:gd name="T9" fmla="*/ 416 h 416"/>
              </a:gdLst>
              <a:ahLst/>
              <a:cxnLst>
                <a:cxn ang="0">
                  <a:pos x="T0" y="T1"/>
                </a:cxn>
                <a:cxn ang="0">
                  <a:pos x="T2" y="T3"/>
                </a:cxn>
                <a:cxn ang="0">
                  <a:pos x="T4" y="T5"/>
                </a:cxn>
                <a:cxn ang="0">
                  <a:pos x="T6" y="T7"/>
                </a:cxn>
                <a:cxn ang="0">
                  <a:pos x="T8" y="T9"/>
                </a:cxn>
              </a:cxnLst>
              <a:rect l="0" t="0" r="r" b="b"/>
              <a:pathLst>
                <a:path w="232" h="416">
                  <a:moveTo>
                    <a:pt x="218" y="416"/>
                  </a:moveTo>
                  <a:lnTo>
                    <a:pt x="0" y="7"/>
                  </a:lnTo>
                  <a:lnTo>
                    <a:pt x="14" y="0"/>
                  </a:lnTo>
                  <a:lnTo>
                    <a:pt x="232" y="408"/>
                  </a:lnTo>
                  <a:lnTo>
                    <a:pt x="218" y="416"/>
                  </a:lnTo>
                  <a:close/>
                </a:path>
              </a:pathLst>
            </a:custGeom>
            <a:solidFill>
              <a:srgbClr val="3CCCC7"/>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04" name="Freeform 373"/>
            <p:cNvSpPr/>
            <p:nvPr/>
          </p:nvSpPr>
          <p:spPr bwMode="auto">
            <a:xfrm>
              <a:off x="2630687" y="2163292"/>
              <a:ext cx="257175" cy="573088"/>
            </a:xfrm>
            <a:custGeom>
              <a:avLst/>
              <a:gdLst>
                <a:gd name="T0" fmla="*/ 14 w 162"/>
                <a:gd name="T1" fmla="*/ 361 h 361"/>
                <a:gd name="T2" fmla="*/ 0 w 162"/>
                <a:gd name="T3" fmla="*/ 354 h 361"/>
                <a:gd name="T4" fmla="*/ 147 w 162"/>
                <a:gd name="T5" fmla="*/ 0 h 361"/>
                <a:gd name="T6" fmla="*/ 162 w 162"/>
                <a:gd name="T7" fmla="*/ 7 h 361"/>
                <a:gd name="T8" fmla="*/ 14 w 162"/>
                <a:gd name="T9" fmla="*/ 361 h 361"/>
              </a:gdLst>
              <a:ahLst/>
              <a:cxnLst>
                <a:cxn ang="0">
                  <a:pos x="T0" y="T1"/>
                </a:cxn>
                <a:cxn ang="0">
                  <a:pos x="T2" y="T3"/>
                </a:cxn>
                <a:cxn ang="0">
                  <a:pos x="T4" y="T5"/>
                </a:cxn>
                <a:cxn ang="0">
                  <a:pos x="T6" y="T7"/>
                </a:cxn>
                <a:cxn ang="0">
                  <a:pos x="T8" y="T9"/>
                </a:cxn>
              </a:cxnLst>
              <a:rect l="0" t="0" r="r" b="b"/>
              <a:pathLst>
                <a:path w="162" h="361">
                  <a:moveTo>
                    <a:pt x="14" y="361"/>
                  </a:moveTo>
                  <a:lnTo>
                    <a:pt x="0" y="354"/>
                  </a:lnTo>
                  <a:lnTo>
                    <a:pt x="147" y="0"/>
                  </a:lnTo>
                  <a:lnTo>
                    <a:pt x="162" y="7"/>
                  </a:lnTo>
                  <a:lnTo>
                    <a:pt x="14" y="361"/>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05" name="Freeform 374"/>
            <p:cNvSpPr/>
            <p:nvPr/>
          </p:nvSpPr>
          <p:spPr bwMode="auto">
            <a:xfrm>
              <a:off x="2311599" y="2733204"/>
              <a:ext cx="333375" cy="455613"/>
            </a:xfrm>
            <a:custGeom>
              <a:avLst/>
              <a:gdLst>
                <a:gd name="T0" fmla="*/ 13 w 210"/>
                <a:gd name="T1" fmla="*/ 287 h 287"/>
                <a:gd name="T2" fmla="*/ 0 w 210"/>
                <a:gd name="T3" fmla="*/ 277 h 287"/>
                <a:gd name="T4" fmla="*/ 196 w 210"/>
                <a:gd name="T5" fmla="*/ 0 h 287"/>
                <a:gd name="T6" fmla="*/ 210 w 210"/>
                <a:gd name="T7" fmla="*/ 9 h 287"/>
                <a:gd name="T8" fmla="*/ 13 w 210"/>
                <a:gd name="T9" fmla="*/ 287 h 287"/>
              </a:gdLst>
              <a:ahLst/>
              <a:cxnLst>
                <a:cxn ang="0">
                  <a:pos x="T0" y="T1"/>
                </a:cxn>
                <a:cxn ang="0">
                  <a:pos x="T2" y="T3"/>
                </a:cxn>
                <a:cxn ang="0">
                  <a:pos x="T4" y="T5"/>
                </a:cxn>
                <a:cxn ang="0">
                  <a:pos x="T6" y="T7"/>
                </a:cxn>
                <a:cxn ang="0">
                  <a:pos x="T8" y="T9"/>
                </a:cxn>
              </a:cxnLst>
              <a:rect l="0" t="0" r="r" b="b"/>
              <a:pathLst>
                <a:path w="210" h="287">
                  <a:moveTo>
                    <a:pt x="13" y="287"/>
                  </a:moveTo>
                  <a:lnTo>
                    <a:pt x="0" y="277"/>
                  </a:lnTo>
                  <a:lnTo>
                    <a:pt x="196" y="0"/>
                  </a:lnTo>
                  <a:lnTo>
                    <a:pt x="210" y="9"/>
                  </a:lnTo>
                  <a:lnTo>
                    <a:pt x="13" y="287"/>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06" name="Freeform 375"/>
            <p:cNvSpPr/>
            <p:nvPr/>
          </p:nvSpPr>
          <p:spPr bwMode="auto">
            <a:xfrm>
              <a:off x="2311599" y="3206279"/>
              <a:ext cx="411163" cy="476250"/>
            </a:xfrm>
            <a:custGeom>
              <a:avLst/>
              <a:gdLst>
                <a:gd name="T0" fmla="*/ 246 w 259"/>
                <a:gd name="T1" fmla="*/ 300 h 300"/>
                <a:gd name="T2" fmla="*/ 0 w 259"/>
                <a:gd name="T3" fmla="*/ 11 h 300"/>
                <a:gd name="T4" fmla="*/ 13 w 259"/>
                <a:gd name="T5" fmla="*/ 0 h 300"/>
                <a:gd name="T6" fmla="*/ 259 w 259"/>
                <a:gd name="T7" fmla="*/ 289 h 300"/>
                <a:gd name="T8" fmla="*/ 246 w 259"/>
                <a:gd name="T9" fmla="*/ 300 h 300"/>
              </a:gdLst>
              <a:ahLst/>
              <a:cxnLst>
                <a:cxn ang="0">
                  <a:pos x="T0" y="T1"/>
                </a:cxn>
                <a:cxn ang="0">
                  <a:pos x="T2" y="T3"/>
                </a:cxn>
                <a:cxn ang="0">
                  <a:pos x="T4" y="T5"/>
                </a:cxn>
                <a:cxn ang="0">
                  <a:pos x="T6" y="T7"/>
                </a:cxn>
                <a:cxn ang="0">
                  <a:pos x="T8" y="T9"/>
                </a:cxn>
              </a:cxnLst>
              <a:rect l="0" t="0" r="r" b="b"/>
              <a:pathLst>
                <a:path w="259" h="300">
                  <a:moveTo>
                    <a:pt x="246" y="300"/>
                  </a:moveTo>
                  <a:lnTo>
                    <a:pt x="0" y="11"/>
                  </a:lnTo>
                  <a:lnTo>
                    <a:pt x="13" y="0"/>
                  </a:lnTo>
                  <a:lnTo>
                    <a:pt x="259" y="289"/>
                  </a:lnTo>
                  <a:lnTo>
                    <a:pt x="246" y="300"/>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07" name="Freeform 376"/>
            <p:cNvSpPr/>
            <p:nvPr/>
          </p:nvSpPr>
          <p:spPr bwMode="auto">
            <a:xfrm>
              <a:off x="1767086" y="2472854"/>
              <a:ext cx="565150" cy="749300"/>
            </a:xfrm>
            <a:custGeom>
              <a:avLst/>
              <a:gdLst>
                <a:gd name="T0" fmla="*/ 343 w 356"/>
                <a:gd name="T1" fmla="*/ 472 h 472"/>
                <a:gd name="T2" fmla="*/ 0 w 356"/>
                <a:gd name="T3" fmla="*/ 10 h 472"/>
                <a:gd name="T4" fmla="*/ 12 w 356"/>
                <a:gd name="T5" fmla="*/ 0 h 472"/>
                <a:gd name="T6" fmla="*/ 356 w 356"/>
                <a:gd name="T7" fmla="*/ 462 h 472"/>
                <a:gd name="T8" fmla="*/ 343 w 356"/>
                <a:gd name="T9" fmla="*/ 472 h 472"/>
              </a:gdLst>
              <a:ahLst/>
              <a:cxnLst>
                <a:cxn ang="0">
                  <a:pos x="T0" y="T1"/>
                </a:cxn>
                <a:cxn ang="0">
                  <a:pos x="T2" y="T3"/>
                </a:cxn>
                <a:cxn ang="0">
                  <a:pos x="T4" y="T5"/>
                </a:cxn>
                <a:cxn ang="0">
                  <a:pos x="T6" y="T7"/>
                </a:cxn>
                <a:cxn ang="0">
                  <a:pos x="T8" y="T9"/>
                </a:cxn>
              </a:cxnLst>
              <a:rect l="0" t="0" r="r" b="b"/>
              <a:pathLst>
                <a:path w="356" h="472">
                  <a:moveTo>
                    <a:pt x="343" y="472"/>
                  </a:moveTo>
                  <a:lnTo>
                    <a:pt x="0" y="10"/>
                  </a:lnTo>
                  <a:lnTo>
                    <a:pt x="12" y="0"/>
                  </a:lnTo>
                  <a:lnTo>
                    <a:pt x="356" y="462"/>
                  </a:lnTo>
                  <a:lnTo>
                    <a:pt x="343" y="472"/>
                  </a:lnTo>
                  <a:close/>
                </a:path>
              </a:pathLst>
            </a:custGeom>
            <a:solidFill>
              <a:srgbClr val="2F5EB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08" name="Oval 378"/>
            <p:cNvSpPr>
              <a:spLocks noChangeArrowheads="1"/>
            </p:cNvSpPr>
            <p:nvPr/>
          </p:nvSpPr>
          <p:spPr bwMode="auto">
            <a:xfrm>
              <a:off x="1046361" y="2634779"/>
              <a:ext cx="258763"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09" name="Oval 379"/>
            <p:cNvSpPr>
              <a:spLocks noChangeArrowheads="1"/>
            </p:cNvSpPr>
            <p:nvPr/>
          </p:nvSpPr>
          <p:spPr bwMode="auto">
            <a:xfrm>
              <a:off x="2192536" y="3904779"/>
              <a:ext cx="258763"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10" name="Oval 380"/>
            <p:cNvSpPr>
              <a:spLocks noChangeArrowheads="1"/>
            </p:cNvSpPr>
            <p:nvPr/>
          </p:nvSpPr>
          <p:spPr bwMode="auto">
            <a:xfrm>
              <a:off x="1945678" y="1977641"/>
              <a:ext cx="840584" cy="840584"/>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11" name="Oval 381"/>
            <p:cNvSpPr>
              <a:spLocks noChangeArrowheads="1"/>
            </p:cNvSpPr>
            <p:nvPr/>
          </p:nvSpPr>
          <p:spPr bwMode="auto">
            <a:xfrm>
              <a:off x="3466980" y="2224410"/>
              <a:ext cx="258763"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12" name="Oval 382"/>
            <p:cNvSpPr>
              <a:spLocks noChangeArrowheads="1"/>
            </p:cNvSpPr>
            <p:nvPr/>
          </p:nvSpPr>
          <p:spPr bwMode="auto">
            <a:xfrm>
              <a:off x="1551186" y="869479"/>
              <a:ext cx="260350"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13" name="Oval 383"/>
            <p:cNvSpPr>
              <a:spLocks noChangeArrowheads="1"/>
            </p:cNvSpPr>
            <p:nvPr/>
          </p:nvSpPr>
          <p:spPr bwMode="auto">
            <a:xfrm>
              <a:off x="1549599" y="1787054"/>
              <a:ext cx="185738" cy="185738"/>
            </a:xfrm>
            <a:prstGeom prst="ellipse">
              <a:avLst/>
            </a:prstGeom>
            <a:solidFill>
              <a:srgbClr val="2F5EB0"/>
            </a:solidFill>
            <a:ln>
              <a:noFill/>
            </a:ln>
            <a:effectLst>
              <a:innerShdw blurRad="63500" dist="50800" dir="13500000">
                <a:prstClr val="black">
                  <a:alpha val="50000"/>
                </a:prstClr>
              </a:innerShdw>
            </a:effectLst>
          </p:spPr>
          <p:txBody>
            <a:bodyPr vert="horz" wrap="square" lIns="91435" tIns="45717" rIns="91435" bIns="45717" numCol="1" anchor="t" anchorCtr="0" compatLnSpc="1"/>
            <a:lstStyle/>
            <a:p>
              <a:endParaRPr lang="zh-CN" altLang="en-US"/>
            </a:p>
          </p:txBody>
        </p:sp>
        <p:sp>
          <p:nvSpPr>
            <p:cNvPr id="114" name="Oval 384"/>
            <p:cNvSpPr>
              <a:spLocks noChangeArrowheads="1"/>
            </p:cNvSpPr>
            <p:nvPr/>
          </p:nvSpPr>
          <p:spPr bwMode="auto">
            <a:xfrm>
              <a:off x="913011" y="1834679"/>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15" name="Oval 385"/>
            <p:cNvSpPr>
              <a:spLocks noChangeArrowheads="1"/>
            </p:cNvSpPr>
            <p:nvPr/>
          </p:nvSpPr>
          <p:spPr bwMode="auto">
            <a:xfrm>
              <a:off x="1147961" y="1253654"/>
              <a:ext cx="188913" cy="1873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16" name="Oval 386"/>
            <p:cNvSpPr>
              <a:spLocks noChangeArrowheads="1"/>
            </p:cNvSpPr>
            <p:nvPr/>
          </p:nvSpPr>
          <p:spPr bwMode="auto">
            <a:xfrm>
              <a:off x="2527499" y="1413992"/>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17" name="Oval 387"/>
            <p:cNvSpPr>
              <a:spLocks noChangeArrowheads="1"/>
            </p:cNvSpPr>
            <p:nvPr/>
          </p:nvSpPr>
          <p:spPr bwMode="auto">
            <a:xfrm>
              <a:off x="3472062" y="1507654"/>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18" name="Oval 388"/>
            <p:cNvSpPr>
              <a:spLocks noChangeArrowheads="1"/>
            </p:cNvSpPr>
            <p:nvPr/>
          </p:nvSpPr>
          <p:spPr bwMode="auto">
            <a:xfrm>
              <a:off x="2921199" y="2553817"/>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19" name="Oval 389"/>
            <p:cNvSpPr>
              <a:spLocks noChangeArrowheads="1"/>
            </p:cNvSpPr>
            <p:nvPr/>
          </p:nvSpPr>
          <p:spPr bwMode="auto">
            <a:xfrm>
              <a:off x="3137099" y="1775942"/>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20" name="Oval 390"/>
            <p:cNvSpPr>
              <a:spLocks noChangeArrowheads="1"/>
            </p:cNvSpPr>
            <p:nvPr/>
          </p:nvSpPr>
          <p:spPr bwMode="auto">
            <a:xfrm>
              <a:off x="1473399" y="3499967"/>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21" name="Oval 391"/>
            <p:cNvSpPr>
              <a:spLocks noChangeArrowheads="1"/>
            </p:cNvSpPr>
            <p:nvPr/>
          </p:nvSpPr>
          <p:spPr bwMode="auto">
            <a:xfrm>
              <a:off x="2981524" y="3350742"/>
              <a:ext cx="188913" cy="188913"/>
            </a:xfrm>
            <a:prstGeom prst="ellipse">
              <a:avLst/>
            </a:prstGeom>
            <a:solidFill>
              <a:srgbClr val="2F5EB0"/>
            </a:solidFill>
            <a:ln>
              <a:noFill/>
            </a:ln>
            <a:effectLst>
              <a:innerShdw blurRad="63500" dist="50800" dir="13500000">
                <a:prstClr val="black">
                  <a:alpha val="50000"/>
                </a:prstClr>
              </a:innerShdw>
            </a:effectLst>
          </p:spPr>
          <p:txBody>
            <a:bodyPr vert="horz" wrap="square" lIns="91435" tIns="45717" rIns="91435" bIns="45717" numCol="1" anchor="t" anchorCtr="0" compatLnSpc="1"/>
            <a:lstStyle/>
            <a:p>
              <a:endParaRPr lang="zh-CN" altLang="en-US"/>
            </a:p>
          </p:txBody>
        </p:sp>
        <p:sp>
          <p:nvSpPr>
            <p:cNvPr id="122" name="Oval 392"/>
            <p:cNvSpPr>
              <a:spLocks noChangeArrowheads="1"/>
            </p:cNvSpPr>
            <p:nvPr/>
          </p:nvSpPr>
          <p:spPr bwMode="auto">
            <a:xfrm>
              <a:off x="2070299" y="1491779"/>
              <a:ext cx="133350"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23" name="Oval 393"/>
            <p:cNvSpPr>
              <a:spLocks noChangeArrowheads="1"/>
            </p:cNvSpPr>
            <p:nvPr/>
          </p:nvSpPr>
          <p:spPr bwMode="auto">
            <a:xfrm>
              <a:off x="1316236" y="2175992"/>
              <a:ext cx="133350" cy="133350"/>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24" name="Oval 394"/>
            <p:cNvSpPr>
              <a:spLocks noChangeArrowheads="1"/>
            </p:cNvSpPr>
            <p:nvPr/>
          </p:nvSpPr>
          <p:spPr bwMode="auto">
            <a:xfrm>
              <a:off x="1667074" y="2087092"/>
              <a:ext cx="133350" cy="1365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25" name="Oval 395"/>
            <p:cNvSpPr>
              <a:spLocks noChangeArrowheads="1"/>
            </p:cNvSpPr>
            <p:nvPr/>
          </p:nvSpPr>
          <p:spPr bwMode="auto">
            <a:xfrm>
              <a:off x="2814837" y="2096617"/>
              <a:ext cx="134938" cy="134938"/>
            </a:xfrm>
            <a:prstGeom prst="ellipse">
              <a:avLst/>
            </a:prstGeom>
            <a:solidFill>
              <a:srgbClr val="2F5EB0"/>
            </a:solidFill>
            <a:ln>
              <a:noFill/>
            </a:ln>
            <a:effectLst>
              <a:innerShdw blurRad="63500" dist="50800" dir="13500000">
                <a:prstClr val="black">
                  <a:alpha val="50000"/>
                </a:prstClr>
              </a:innerShdw>
            </a:effectLst>
          </p:spPr>
          <p:txBody>
            <a:bodyPr vert="horz" wrap="square" lIns="91435" tIns="45717" rIns="91435" bIns="45717" numCol="1" anchor="t" anchorCtr="0" compatLnSpc="1"/>
            <a:lstStyle/>
            <a:p>
              <a:endParaRPr lang="zh-CN" altLang="en-US"/>
            </a:p>
          </p:txBody>
        </p:sp>
        <p:sp>
          <p:nvSpPr>
            <p:cNvPr id="126" name="Oval 397"/>
            <p:cNvSpPr>
              <a:spLocks noChangeArrowheads="1"/>
            </p:cNvSpPr>
            <p:nvPr/>
          </p:nvSpPr>
          <p:spPr bwMode="auto">
            <a:xfrm>
              <a:off x="2365574" y="764704"/>
              <a:ext cx="134938" cy="134938"/>
            </a:xfrm>
            <a:prstGeom prst="ellipse">
              <a:avLst/>
            </a:prstGeom>
            <a:solidFill>
              <a:srgbClr val="2F5EB0"/>
            </a:solidFill>
            <a:ln>
              <a:noFill/>
            </a:ln>
            <a:effectLst>
              <a:innerShdw blurRad="63500" dist="50800" dir="13500000">
                <a:prstClr val="black">
                  <a:alpha val="50000"/>
                </a:prstClr>
              </a:innerShdw>
            </a:effectLst>
          </p:spPr>
          <p:txBody>
            <a:bodyPr vert="horz" wrap="square" lIns="91435" tIns="45717" rIns="91435" bIns="45717" numCol="1" anchor="t" anchorCtr="0" compatLnSpc="1"/>
            <a:lstStyle/>
            <a:p>
              <a:endParaRPr lang="zh-CN" altLang="en-US"/>
            </a:p>
          </p:txBody>
        </p:sp>
        <p:sp>
          <p:nvSpPr>
            <p:cNvPr id="127" name="Oval 398"/>
            <p:cNvSpPr>
              <a:spLocks noChangeArrowheads="1"/>
            </p:cNvSpPr>
            <p:nvPr/>
          </p:nvSpPr>
          <p:spPr bwMode="auto">
            <a:xfrm>
              <a:off x="3078362" y="1071092"/>
              <a:ext cx="133350"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28" name="Oval 399"/>
            <p:cNvSpPr>
              <a:spLocks noChangeArrowheads="1"/>
            </p:cNvSpPr>
            <p:nvPr/>
          </p:nvSpPr>
          <p:spPr bwMode="auto">
            <a:xfrm>
              <a:off x="3279974" y="2903067"/>
              <a:ext cx="134938"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29" name="Oval 400"/>
            <p:cNvSpPr>
              <a:spLocks noChangeArrowheads="1"/>
            </p:cNvSpPr>
            <p:nvPr/>
          </p:nvSpPr>
          <p:spPr bwMode="auto">
            <a:xfrm>
              <a:off x="2938662" y="3911129"/>
              <a:ext cx="133350"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30" name="Oval 401"/>
            <p:cNvSpPr>
              <a:spLocks noChangeArrowheads="1"/>
            </p:cNvSpPr>
            <p:nvPr/>
          </p:nvSpPr>
          <p:spPr bwMode="auto">
            <a:xfrm>
              <a:off x="2648149" y="3982567"/>
              <a:ext cx="136525"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31" name="Oval 402"/>
            <p:cNvSpPr>
              <a:spLocks noChangeArrowheads="1"/>
            </p:cNvSpPr>
            <p:nvPr/>
          </p:nvSpPr>
          <p:spPr bwMode="auto">
            <a:xfrm>
              <a:off x="1628974" y="3988917"/>
              <a:ext cx="134938" cy="133350"/>
            </a:xfrm>
            <a:prstGeom prst="ellipse">
              <a:avLst/>
            </a:prstGeom>
            <a:solidFill>
              <a:srgbClr val="2F5EB0"/>
            </a:solidFill>
            <a:ln>
              <a:noFill/>
            </a:ln>
            <a:effectLst>
              <a:innerShdw blurRad="63500" dist="50800" dir="13500000">
                <a:prstClr val="black">
                  <a:alpha val="50000"/>
                </a:prstClr>
              </a:innerShdw>
            </a:effectLst>
          </p:spPr>
          <p:txBody>
            <a:bodyPr vert="horz" wrap="square" lIns="91435" tIns="45717" rIns="91435" bIns="45717" numCol="1" anchor="t" anchorCtr="0" compatLnSpc="1"/>
            <a:lstStyle/>
            <a:p>
              <a:endParaRPr lang="zh-CN" altLang="en-US"/>
            </a:p>
          </p:txBody>
        </p:sp>
        <p:sp>
          <p:nvSpPr>
            <p:cNvPr id="132" name="Oval 403"/>
            <p:cNvSpPr>
              <a:spLocks noChangeArrowheads="1"/>
            </p:cNvSpPr>
            <p:nvPr/>
          </p:nvSpPr>
          <p:spPr bwMode="auto">
            <a:xfrm>
              <a:off x="1770261" y="2964979"/>
              <a:ext cx="188913"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33" name="Oval 404"/>
            <p:cNvSpPr>
              <a:spLocks noChangeArrowheads="1"/>
            </p:cNvSpPr>
            <p:nvPr/>
          </p:nvSpPr>
          <p:spPr bwMode="auto">
            <a:xfrm>
              <a:off x="2640212" y="3139604"/>
              <a:ext cx="185738" cy="18891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34" name="Oval 405"/>
            <p:cNvSpPr>
              <a:spLocks noChangeArrowheads="1"/>
            </p:cNvSpPr>
            <p:nvPr/>
          </p:nvSpPr>
          <p:spPr bwMode="auto">
            <a:xfrm>
              <a:off x="2648149" y="3606329"/>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35" name="Oval 406"/>
            <p:cNvSpPr>
              <a:spLocks noChangeArrowheads="1"/>
            </p:cNvSpPr>
            <p:nvPr/>
          </p:nvSpPr>
          <p:spPr bwMode="auto">
            <a:xfrm>
              <a:off x="1946474" y="3561879"/>
              <a:ext cx="188913" cy="1873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36" name="Oval 407"/>
            <p:cNvSpPr>
              <a:spLocks noChangeArrowheads="1"/>
            </p:cNvSpPr>
            <p:nvPr/>
          </p:nvSpPr>
          <p:spPr bwMode="auto">
            <a:xfrm>
              <a:off x="1694061" y="2377604"/>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sp>
          <p:nvSpPr>
            <p:cNvPr id="137" name="Oval 128"/>
            <p:cNvSpPr>
              <a:spLocks noChangeArrowheads="1"/>
            </p:cNvSpPr>
            <p:nvPr/>
          </p:nvSpPr>
          <p:spPr bwMode="auto">
            <a:xfrm>
              <a:off x="2144911" y="3002424"/>
              <a:ext cx="339725" cy="3397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zh-CN" altLang="en-US"/>
            </a:p>
          </p:txBody>
        </p:sp>
      </p:grpSp>
      <p:grpSp>
        <p:nvGrpSpPr>
          <p:cNvPr id="160" name="组合 5"/>
          <p:cNvGrpSpPr/>
          <p:nvPr/>
        </p:nvGrpSpPr>
        <p:grpSpPr>
          <a:xfrm>
            <a:off x="7861183" y="1883600"/>
            <a:ext cx="581445" cy="631728"/>
            <a:chOff x="7393731" y="1630597"/>
            <a:chExt cx="546935" cy="546935"/>
          </a:xfrm>
          <a:effectLst/>
        </p:grpSpPr>
        <p:sp>
          <p:nvSpPr>
            <p:cNvPr id="161" name="椭圆 160"/>
            <p:cNvSpPr/>
            <p:nvPr/>
          </p:nvSpPr>
          <p:spPr>
            <a:xfrm>
              <a:off x="7393731" y="1630597"/>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charset="-122"/>
                <a:ea typeface="方正兰亭黑简体" panose="02000000000000000000" charset="-122"/>
              </a:endParaRPr>
            </a:p>
          </p:txBody>
        </p:sp>
        <p:sp>
          <p:nvSpPr>
            <p:cNvPr id="162" name="标题 4"/>
            <p:cNvSpPr txBox="1"/>
            <p:nvPr/>
          </p:nvSpPr>
          <p:spPr>
            <a:xfrm>
              <a:off x="7422860" y="1725170"/>
              <a:ext cx="517805" cy="360041"/>
            </a:xfrm>
            <a:prstGeom prst="rect">
              <a:avLst/>
            </a:prstGeom>
          </p:spPr>
          <p:txBody>
            <a:bodyPr vert="horz" lIns="91435" tIns="45717" rIns="91435" bIns="45717"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bg1"/>
                  </a:solidFill>
                  <a:latin typeface="方正兰亭黑简体" panose="02000000000000000000" charset="-122"/>
                  <a:ea typeface="方正兰亭黑简体" panose="02000000000000000000" charset="-122"/>
                </a:rPr>
                <a:t>01</a:t>
              </a:r>
            </a:p>
          </p:txBody>
        </p:sp>
      </p:grpSp>
      <p:sp>
        <p:nvSpPr>
          <p:cNvPr id="163" name="矩形 162"/>
          <p:cNvSpPr/>
          <p:nvPr/>
        </p:nvSpPr>
        <p:spPr>
          <a:xfrm>
            <a:off x="8673012" y="1632008"/>
            <a:ext cx="2932236" cy="408977"/>
          </a:xfrm>
          <a:prstGeom prst="rect">
            <a:avLst/>
          </a:prstGeom>
        </p:spPr>
        <p:txBody>
          <a:bodyPr wrap="square" lIns="100221" tIns="50111" rIns="100221" bIns="50111">
            <a:spAutoFit/>
          </a:bodyPr>
          <a:lstStyle/>
          <a:p>
            <a:pPr>
              <a:spcBef>
                <a:spcPct val="0"/>
              </a:spcBef>
              <a:buFont typeface="Arial" panose="020B0604020202020204" pitchFamily="34" charset="0"/>
              <a:buNone/>
            </a:pPr>
            <a:r>
              <a:rPr lang="zh-CN" altLang="en-US" b="1" dirty="0">
                <a:solidFill>
                  <a:srgbClr val="FF0000"/>
                </a:solidFill>
                <a:latin typeface="微软雅黑" panose="020B0503020204020204" charset="-122"/>
                <a:ea typeface="微软雅黑" panose="020B0503020204020204" charset="-122"/>
              </a:rPr>
              <a:t>开发流程管理系统</a:t>
            </a:r>
            <a:endParaRPr lang="zh-CN" altLang="en-US" b="1" dirty="0">
              <a:solidFill>
                <a:srgbClr val="FF0000"/>
              </a:solidFill>
              <a:latin typeface="微软雅黑" panose="020B0503020204020204" charset="-122"/>
              <a:ea typeface="微软雅黑" panose="020B0503020204020204" charset="-122"/>
              <a:cs typeface="Arial" panose="020B0604020202020204" pitchFamily="34" charset="0"/>
            </a:endParaRPr>
          </a:p>
        </p:txBody>
      </p:sp>
      <p:sp>
        <p:nvSpPr>
          <p:cNvPr id="164" name="矩形 47"/>
          <p:cNvSpPr>
            <a:spLocks noChangeArrowheads="1"/>
          </p:cNvSpPr>
          <p:nvPr/>
        </p:nvSpPr>
        <p:spPr bwMode="auto">
          <a:xfrm>
            <a:off x="8672282" y="2063124"/>
            <a:ext cx="3215158" cy="37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0221" tIns="50111" rIns="100221" bIns="50111">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pPr>
            <a:r>
              <a:rPr lang="zh-CN" altLang="en-US" sz="1500" dirty="0" smtClean="0"/>
              <a:t>内部实现</a:t>
            </a:r>
            <a:r>
              <a:rPr lang="zh-CN" altLang="en-US" sz="1500" dirty="0"/>
              <a:t>项目的整体流程管控</a:t>
            </a:r>
            <a:endParaRPr lang="zh-CN" altLang="en-US" sz="1500" dirty="0">
              <a:solidFill>
                <a:schemeClr val="tx1">
                  <a:lumMod val="50000"/>
                  <a:lumOff val="50000"/>
                </a:schemeClr>
              </a:solidFill>
              <a:sym typeface="微软雅黑" panose="020B0503020204020204" charset="-122"/>
            </a:endParaRPr>
          </a:p>
        </p:txBody>
      </p:sp>
      <p:grpSp>
        <p:nvGrpSpPr>
          <p:cNvPr id="165" name="组合 7"/>
          <p:cNvGrpSpPr/>
          <p:nvPr/>
        </p:nvGrpSpPr>
        <p:grpSpPr>
          <a:xfrm>
            <a:off x="8198354" y="3243766"/>
            <a:ext cx="581445" cy="631728"/>
            <a:chOff x="7710891" y="2808198"/>
            <a:chExt cx="546935" cy="546935"/>
          </a:xfrm>
        </p:grpSpPr>
        <p:sp>
          <p:nvSpPr>
            <p:cNvPr id="166" name="椭圆 165"/>
            <p:cNvSpPr/>
            <p:nvPr/>
          </p:nvSpPr>
          <p:spPr>
            <a:xfrm>
              <a:off x="7710891" y="2808198"/>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charset="-122"/>
                <a:ea typeface="方正兰亭黑简体" panose="02000000000000000000" charset="-122"/>
              </a:endParaRPr>
            </a:p>
          </p:txBody>
        </p:sp>
        <p:sp>
          <p:nvSpPr>
            <p:cNvPr id="167" name="标题 4"/>
            <p:cNvSpPr txBox="1"/>
            <p:nvPr/>
          </p:nvSpPr>
          <p:spPr>
            <a:xfrm>
              <a:off x="7740020" y="2902771"/>
              <a:ext cx="517805" cy="360041"/>
            </a:xfrm>
            <a:prstGeom prst="rect">
              <a:avLst/>
            </a:prstGeom>
            <a:ln>
              <a:noFill/>
            </a:ln>
          </p:spPr>
          <p:txBody>
            <a:bodyPr vert="horz" lIns="91435" tIns="45717" rIns="91435" bIns="45717"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bg1"/>
                  </a:solidFill>
                  <a:latin typeface="方正兰亭黑简体" panose="02000000000000000000" charset="-122"/>
                  <a:ea typeface="方正兰亭黑简体" panose="02000000000000000000" charset="-122"/>
                </a:rPr>
                <a:t>0</a:t>
              </a:r>
              <a:r>
                <a:rPr lang="zh-CN" altLang="en-US" sz="1800" b="1" dirty="0" smtClean="0">
                  <a:solidFill>
                    <a:schemeClr val="bg1"/>
                  </a:solidFill>
                  <a:latin typeface="方正兰亭黑简体" panose="02000000000000000000" charset="-122"/>
                  <a:ea typeface="方正兰亭黑简体" panose="02000000000000000000" charset="-122"/>
                </a:rPr>
                <a:t>２</a:t>
              </a:r>
              <a:endParaRPr lang="en-US" altLang="zh-CN" sz="1800" b="1" dirty="0" smtClean="0">
                <a:solidFill>
                  <a:schemeClr val="bg1"/>
                </a:solidFill>
                <a:latin typeface="方正兰亭黑简体" panose="02000000000000000000" charset="-122"/>
                <a:ea typeface="方正兰亭黑简体" panose="02000000000000000000" charset="-122"/>
              </a:endParaRPr>
            </a:p>
          </p:txBody>
        </p:sp>
      </p:grpSp>
      <p:sp>
        <p:nvSpPr>
          <p:cNvPr id="168" name="矩形 167"/>
          <p:cNvSpPr/>
          <p:nvPr/>
        </p:nvSpPr>
        <p:spPr>
          <a:xfrm>
            <a:off x="9010183" y="2992176"/>
            <a:ext cx="2932236" cy="408977"/>
          </a:xfrm>
          <a:prstGeom prst="rect">
            <a:avLst/>
          </a:prstGeom>
        </p:spPr>
        <p:txBody>
          <a:bodyPr wrap="square" lIns="100221" tIns="50111" rIns="100221" bIns="50111">
            <a:spAutoFit/>
          </a:bodyPr>
          <a:lstStyle/>
          <a:p>
            <a:pPr>
              <a:spcBef>
                <a:spcPct val="0"/>
              </a:spcBef>
              <a:buFont typeface="Arial" panose="020B0604020202020204" pitchFamily="34" charset="0"/>
              <a:buNone/>
            </a:pPr>
            <a:r>
              <a:rPr lang="zh-CN" altLang="en-US" b="1" dirty="0">
                <a:solidFill>
                  <a:srgbClr val="FF0000"/>
                </a:solidFill>
                <a:latin typeface="微软雅黑" panose="020B0503020204020204" charset="-122"/>
                <a:ea typeface="微软雅黑" panose="020B0503020204020204" charset="-122"/>
              </a:rPr>
              <a:t>项目开发进度表</a:t>
            </a:r>
            <a:endParaRPr lang="zh-CN" altLang="en-US" b="1" dirty="0">
              <a:solidFill>
                <a:srgbClr val="2F5EB0"/>
              </a:solidFill>
              <a:latin typeface="微软雅黑" panose="020B0503020204020204" charset="-122"/>
              <a:ea typeface="微软雅黑" panose="020B0503020204020204" charset="-122"/>
              <a:cs typeface="Arial" panose="020B0604020202020204" pitchFamily="34" charset="0"/>
            </a:endParaRPr>
          </a:p>
        </p:txBody>
      </p:sp>
      <p:sp>
        <p:nvSpPr>
          <p:cNvPr id="169" name="矩形 47"/>
          <p:cNvSpPr>
            <a:spLocks noChangeArrowheads="1"/>
          </p:cNvSpPr>
          <p:nvPr/>
        </p:nvSpPr>
        <p:spPr bwMode="auto">
          <a:xfrm>
            <a:off x="9009453" y="3423290"/>
            <a:ext cx="3215158" cy="655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0221" tIns="50111" rIns="100221" bIns="50111">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pPr>
            <a:r>
              <a:rPr lang="zh-CN" altLang="en-US" sz="1500" dirty="0"/>
              <a:t>项目组会按照项目的开发要求合理制定项目开发进度表；</a:t>
            </a:r>
            <a:endParaRPr lang="zh-CN" altLang="en-US" sz="1500" dirty="0">
              <a:solidFill>
                <a:schemeClr val="tx1">
                  <a:lumMod val="50000"/>
                  <a:lumOff val="50000"/>
                </a:schemeClr>
              </a:solidFill>
              <a:sym typeface="微软雅黑" panose="020B0503020204020204" charset="-122"/>
            </a:endParaRPr>
          </a:p>
        </p:txBody>
      </p:sp>
      <p:grpSp>
        <p:nvGrpSpPr>
          <p:cNvPr id="170" name="组合 181"/>
          <p:cNvGrpSpPr/>
          <p:nvPr/>
        </p:nvGrpSpPr>
        <p:grpSpPr>
          <a:xfrm>
            <a:off x="7784631" y="4657684"/>
            <a:ext cx="581445" cy="631728"/>
            <a:chOff x="7321723" y="4032334"/>
            <a:chExt cx="546935" cy="546935"/>
          </a:xfrm>
        </p:grpSpPr>
        <p:sp>
          <p:nvSpPr>
            <p:cNvPr id="171" name="椭圆 170"/>
            <p:cNvSpPr/>
            <p:nvPr/>
          </p:nvSpPr>
          <p:spPr>
            <a:xfrm>
              <a:off x="7321723" y="4032334"/>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charset="-122"/>
                <a:ea typeface="方正兰亭黑简体" panose="02000000000000000000" charset="-122"/>
              </a:endParaRPr>
            </a:p>
          </p:txBody>
        </p:sp>
        <p:sp>
          <p:nvSpPr>
            <p:cNvPr id="172" name="标题 4"/>
            <p:cNvSpPr txBox="1"/>
            <p:nvPr/>
          </p:nvSpPr>
          <p:spPr>
            <a:xfrm>
              <a:off x="7350852" y="4126907"/>
              <a:ext cx="517805" cy="360041"/>
            </a:xfrm>
            <a:prstGeom prst="rect">
              <a:avLst/>
            </a:prstGeom>
          </p:spPr>
          <p:txBody>
            <a:bodyPr vert="horz" lIns="91435" tIns="45717" rIns="91435" bIns="45717"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bg1"/>
                  </a:solidFill>
                  <a:latin typeface="方正兰亭黑简体" panose="02000000000000000000" charset="-122"/>
                  <a:ea typeface="方正兰亭黑简体" panose="02000000000000000000" charset="-122"/>
                </a:rPr>
                <a:t>0</a:t>
              </a:r>
              <a:r>
                <a:rPr lang="zh-CN" altLang="en-US" sz="1800" b="1" dirty="0" smtClean="0">
                  <a:solidFill>
                    <a:schemeClr val="bg1"/>
                  </a:solidFill>
                  <a:latin typeface="方正兰亭黑简体" panose="02000000000000000000" charset="-122"/>
                  <a:ea typeface="方正兰亭黑简体" panose="02000000000000000000" charset="-122"/>
                </a:rPr>
                <a:t>３</a:t>
              </a:r>
              <a:endParaRPr lang="en-US" altLang="zh-CN" sz="1800" b="1" dirty="0" smtClean="0">
                <a:solidFill>
                  <a:schemeClr val="bg1"/>
                </a:solidFill>
                <a:latin typeface="方正兰亭黑简体" panose="02000000000000000000" charset="-122"/>
                <a:ea typeface="方正兰亭黑简体" panose="02000000000000000000" charset="-122"/>
              </a:endParaRPr>
            </a:p>
          </p:txBody>
        </p:sp>
      </p:grpSp>
      <p:sp>
        <p:nvSpPr>
          <p:cNvPr id="173" name="矩形 172"/>
          <p:cNvSpPr/>
          <p:nvPr/>
        </p:nvSpPr>
        <p:spPr>
          <a:xfrm>
            <a:off x="8596461" y="4406093"/>
            <a:ext cx="3874137" cy="716754"/>
          </a:xfrm>
          <a:prstGeom prst="rect">
            <a:avLst/>
          </a:prstGeom>
        </p:spPr>
        <p:txBody>
          <a:bodyPr wrap="square" lIns="100221" tIns="50111" rIns="100221" bIns="50111">
            <a:spAutoFit/>
          </a:bodyPr>
          <a:lstStyle/>
          <a:p>
            <a:pPr>
              <a:spcBef>
                <a:spcPct val="0"/>
              </a:spcBef>
              <a:buFont typeface="Arial" panose="020B0604020202020204" pitchFamily="34" charset="0"/>
              <a:buNone/>
            </a:pPr>
            <a:r>
              <a:rPr lang="zh-CN" altLang="en-US" b="1" dirty="0">
                <a:solidFill>
                  <a:srgbClr val="FF0000"/>
                </a:solidFill>
                <a:latin typeface="微软雅黑" panose="020B0503020204020204" charset="-122"/>
                <a:ea typeface="微软雅黑" panose="020B0503020204020204" charset="-122"/>
              </a:rPr>
              <a:t>项目经理和研发经理全程分工把控</a:t>
            </a:r>
            <a:endParaRPr lang="zh-CN" altLang="en-US" b="1" dirty="0">
              <a:solidFill>
                <a:srgbClr val="2F5EB0"/>
              </a:solidFill>
              <a:latin typeface="微软雅黑" panose="020B0503020204020204" charset="-122"/>
              <a:ea typeface="微软雅黑" panose="020B0503020204020204" charset="-122"/>
              <a:cs typeface="Arial" panose="020B0604020202020204" pitchFamily="34" charset="0"/>
            </a:endParaRPr>
          </a:p>
        </p:txBody>
      </p:sp>
      <p:sp>
        <p:nvSpPr>
          <p:cNvPr id="174" name="矩形 47"/>
          <p:cNvSpPr>
            <a:spLocks noChangeArrowheads="1"/>
          </p:cNvSpPr>
          <p:nvPr/>
        </p:nvSpPr>
        <p:spPr bwMode="auto">
          <a:xfrm>
            <a:off x="8595731" y="4837206"/>
            <a:ext cx="3215158" cy="655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0221" tIns="50111" rIns="100221" bIns="50111">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pPr>
            <a:r>
              <a:rPr lang="zh-CN" altLang="en-US" sz="1500" dirty="0" smtClean="0">
                <a:sym typeface="微软雅黑" panose="020B0503020204020204" charset="-122"/>
              </a:rPr>
              <a:t>合理拆分项目工期，</a:t>
            </a:r>
            <a:r>
              <a:rPr lang="zh-CN" altLang="en-US" sz="1500" dirty="0">
                <a:sym typeface="微软雅黑" panose="020B0503020204020204" charset="-122"/>
              </a:rPr>
              <a:t>每天严格落实到每一个开发人员身上</a:t>
            </a:r>
          </a:p>
        </p:txBody>
      </p:sp>
      <p:grpSp>
        <p:nvGrpSpPr>
          <p:cNvPr id="175" name="组合 182"/>
          <p:cNvGrpSpPr/>
          <p:nvPr/>
        </p:nvGrpSpPr>
        <p:grpSpPr>
          <a:xfrm>
            <a:off x="4370786" y="1913021"/>
            <a:ext cx="581445" cy="631728"/>
            <a:chOff x="4110492" y="1656070"/>
            <a:chExt cx="546935" cy="546935"/>
          </a:xfrm>
        </p:grpSpPr>
        <p:sp>
          <p:nvSpPr>
            <p:cNvPr id="176" name="椭圆 175"/>
            <p:cNvSpPr/>
            <p:nvPr/>
          </p:nvSpPr>
          <p:spPr>
            <a:xfrm>
              <a:off x="4110492" y="1656070"/>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charset="-122"/>
                <a:ea typeface="方正兰亭黑简体" panose="02000000000000000000" charset="-122"/>
              </a:endParaRPr>
            </a:p>
          </p:txBody>
        </p:sp>
        <p:sp>
          <p:nvSpPr>
            <p:cNvPr id="177" name="标题 4"/>
            <p:cNvSpPr txBox="1"/>
            <p:nvPr/>
          </p:nvSpPr>
          <p:spPr>
            <a:xfrm>
              <a:off x="4139621" y="1750643"/>
              <a:ext cx="517805" cy="360041"/>
            </a:xfrm>
            <a:prstGeom prst="rect">
              <a:avLst/>
            </a:prstGeom>
          </p:spPr>
          <p:txBody>
            <a:bodyPr vert="horz" lIns="91435" tIns="45717" rIns="91435" bIns="45717"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bg1"/>
                  </a:solidFill>
                  <a:latin typeface="方正兰亭黑简体" panose="02000000000000000000" charset="-122"/>
                  <a:ea typeface="方正兰亭黑简体" panose="02000000000000000000" charset="-122"/>
                </a:rPr>
                <a:t>0</a:t>
              </a:r>
              <a:r>
                <a:rPr lang="zh-CN" altLang="en-US" sz="1800" b="1" dirty="0" smtClean="0">
                  <a:solidFill>
                    <a:schemeClr val="bg1"/>
                  </a:solidFill>
                  <a:latin typeface="方正兰亭黑简体" panose="02000000000000000000" charset="-122"/>
                  <a:ea typeface="方正兰亭黑简体" panose="02000000000000000000" charset="-122"/>
                </a:rPr>
                <a:t>４</a:t>
              </a:r>
              <a:endParaRPr lang="en-US" altLang="zh-CN" sz="1800" b="1" dirty="0" smtClean="0">
                <a:solidFill>
                  <a:schemeClr val="bg1"/>
                </a:solidFill>
                <a:latin typeface="方正兰亭黑简体" panose="02000000000000000000" charset="-122"/>
                <a:ea typeface="方正兰亭黑简体" panose="02000000000000000000" charset="-122"/>
              </a:endParaRPr>
            </a:p>
          </p:txBody>
        </p:sp>
      </p:grpSp>
      <p:sp>
        <p:nvSpPr>
          <p:cNvPr id="178" name="矩形 177"/>
          <p:cNvSpPr/>
          <p:nvPr/>
        </p:nvSpPr>
        <p:spPr>
          <a:xfrm>
            <a:off x="1453168" y="1661431"/>
            <a:ext cx="2932236" cy="408977"/>
          </a:xfrm>
          <a:prstGeom prst="rect">
            <a:avLst/>
          </a:prstGeom>
        </p:spPr>
        <p:txBody>
          <a:bodyPr wrap="square" lIns="100221" tIns="50111" rIns="100221" bIns="50111">
            <a:spAutoFit/>
          </a:bodyPr>
          <a:lstStyle/>
          <a:p>
            <a:pPr algn="r">
              <a:spcBef>
                <a:spcPct val="0"/>
              </a:spcBef>
              <a:buFont typeface="Arial" panose="020B0604020202020204" pitchFamily="34" charset="0"/>
              <a:buNone/>
            </a:pPr>
            <a:r>
              <a:rPr lang="zh-CN" altLang="en-US" b="1" dirty="0">
                <a:solidFill>
                  <a:srgbClr val="FF0000"/>
                </a:solidFill>
                <a:latin typeface="微软雅黑" panose="020B0503020204020204" charset="-122"/>
                <a:ea typeface="微软雅黑" panose="020B0503020204020204" charset="-122"/>
              </a:rPr>
              <a:t>物料清单</a:t>
            </a:r>
            <a:endParaRPr lang="zh-CN" altLang="en-US" b="1" dirty="0">
              <a:solidFill>
                <a:srgbClr val="2F5EB0"/>
              </a:solidFill>
              <a:latin typeface="微软雅黑" panose="020B0503020204020204" charset="-122"/>
              <a:ea typeface="微软雅黑" panose="020B0503020204020204" charset="-122"/>
              <a:cs typeface="Arial" panose="020B0604020202020204" pitchFamily="34" charset="0"/>
            </a:endParaRPr>
          </a:p>
        </p:txBody>
      </p:sp>
      <p:sp>
        <p:nvSpPr>
          <p:cNvPr id="179" name="矩形 47"/>
          <p:cNvSpPr>
            <a:spLocks noChangeArrowheads="1"/>
          </p:cNvSpPr>
          <p:nvPr/>
        </p:nvSpPr>
        <p:spPr bwMode="auto">
          <a:xfrm>
            <a:off x="1170244" y="2092545"/>
            <a:ext cx="3215158" cy="655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0221" tIns="50111" rIns="100221" bIns="50111">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pPr>
            <a:r>
              <a:rPr lang="zh-CN" altLang="en-US" sz="1500" dirty="0"/>
              <a:t>项目负责人及时把开发所需</a:t>
            </a:r>
            <a:r>
              <a:rPr lang="zh-CN" altLang="en-US" sz="1500" dirty="0" smtClean="0"/>
              <a:t>物料清单发</a:t>
            </a:r>
            <a:r>
              <a:rPr lang="zh-CN" altLang="en-US" sz="1500" dirty="0"/>
              <a:t>给甲方提前准备</a:t>
            </a:r>
            <a:endParaRPr lang="zh-CN" altLang="en-US" sz="1500" dirty="0">
              <a:solidFill>
                <a:schemeClr val="tx1">
                  <a:lumMod val="50000"/>
                  <a:lumOff val="50000"/>
                </a:schemeClr>
              </a:solidFill>
              <a:sym typeface="微软雅黑" panose="020B0503020204020204" charset="-122"/>
            </a:endParaRPr>
          </a:p>
        </p:txBody>
      </p:sp>
      <p:grpSp>
        <p:nvGrpSpPr>
          <p:cNvPr id="180" name="组合 183"/>
          <p:cNvGrpSpPr/>
          <p:nvPr/>
        </p:nvGrpSpPr>
        <p:grpSpPr>
          <a:xfrm>
            <a:off x="4217682" y="3380688"/>
            <a:ext cx="581445" cy="631728"/>
            <a:chOff x="3966476" y="2926741"/>
            <a:chExt cx="546935" cy="546935"/>
          </a:xfrm>
        </p:grpSpPr>
        <p:sp>
          <p:nvSpPr>
            <p:cNvPr id="181" name="椭圆 180"/>
            <p:cNvSpPr/>
            <p:nvPr/>
          </p:nvSpPr>
          <p:spPr>
            <a:xfrm>
              <a:off x="3966476" y="2926741"/>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charset="-122"/>
                <a:ea typeface="方正兰亭黑简体" panose="02000000000000000000" charset="-122"/>
              </a:endParaRPr>
            </a:p>
          </p:txBody>
        </p:sp>
        <p:sp>
          <p:nvSpPr>
            <p:cNvPr id="182" name="标题 4"/>
            <p:cNvSpPr txBox="1"/>
            <p:nvPr/>
          </p:nvSpPr>
          <p:spPr>
            <a:xfrm>
              <a:off x="3995605" y="3021314"/>
              <a:ext cx="517805" cy="360041"/>
            </a:xfrm>
            <a:prstGeom prst="rect">
              <a:avLst/>
            </a:prstGeom>
          </p:spPr>
          <p:txBody>
            <a:bodyPr vert="horz" lIns="91435" tIns="45717" rIns="91435" bIns="45717"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bg1"/>
                  </a:solidFill>
                  <a:latin typeface="方正兰亭黑简体" panose="02000000000000000000" charset="-122"/>
                  <a:ea typeface="方正兰亭黑简体" panose="02000000000000000000" charset="-122"/>
                </a:rPr>
                <a:t>0</a:t>
              </a:r>
              <a:r>
                <a:rPr lang="zh-CN" altLang="en-US" sz="1800" b="1" dirty="0" smtClean="0">
                  <a:solidFill>
                    <a:schemeClr val="bg1"/>
                  </a:solidFill>
                  <a:latin typeface="方正兰亭黑简体" panose="02000000000000000000" charset="-122"/>
                  <a:ea typeface="方正兰亭黑简体" panose="02000000000000000000" charset="-122"/>
                </a:rPr>
                <a:t>５</a:t>
              </a:r>
              <a:endParaRPr lang="en-US" altLang="zh-CN" sz="1800" b="1" dirty="0" smtClean="0">
                <a:solidFill>
                  <a:schemeClr val="bg1"/>
                </a:solidFill>
                <a:latin typeface="方正兰亭黑简体" panose="02000000000000000000" charset="-122"/>
                <a:ea typeface="方正兰亭黑简体" panose="02000000000000000000" charset="-122"/>
              </a:endParaRPr>
            </a:p>
          </p:txBody>
        </p:sp>
      </p:grpSp>
      <p:sp>
        <p:nvSpPr>
          <p:cNvPr id="183" name="矩形 182"/>
          <p:cNvSpPr/>
          <p:nvPr/>
        </p:nvSpPr>
        <p:spPr>
          <a:xfrm>
            <a:off x="1300065" y="3129097"/>
            <a:ext cx="2932236" cy="408977"/>
          </a:xfrm>
          <a:prstGeom prst="rect">
            <a:avLst/>
          </a:prstGeom>
        </p:spPr>
        <p:txBody>
          <a:bodyPr wrap="square" lIns="100221" tIns="50111" rIns="100221" bIns="50111">
            <a:spAutoFit/>
          </a:bodyPr>
          <a:lstStyle/>
          <a:p>
            <a:pPr algn="r">
              <a:spcBef>
                <a:spcPct val="0"/>
              </a:spcBef>
              <a:buFont typeface="Arial" panose="020B0604020202020204" pitchFamily="34" charset="0"/>
              <a:buNone/>
            </a:pPr>
            <a:r>
              <a:rPr lang="zh-CN" altLang="en-US" b="1" dirty="0" smtClean="0">
                <a:solidFill>
                  <a:srgbClr val="FF0000"/>
                </a:solidFill>
                <a:latin typeface="微软雅黑" panose="020B0503020204020204" charset="-122"/>
                <a:ea typeface="微软雅黑" panose="020B0503020204020204" charset="-122"/>
              </a:rPr>
              <a:t>风险</a:t>
            </a:r>
            <a:r>
              <a:rPr lang="zh-CN" altLang="en-US" b="1" dirty="0">
                <a:solidFill>
                  <a:srgbClr val="FF0000"/>
                </a:solidFill>
                <a:latin typeface="微软雅黑" panose="020B0503020204020204" charset="-122"/>
                <a:ea typeface="微软雅黑" panose="020B0503020204020204" charset="-122"/>
              </a:rPr>
              <a:t>管理</a:t>
            </a:r>
            <a:endParaRPr lang="zh-CN" altLang="en-US" b="1" dirty="0">
              <a:solidFill>
                <a:srgbClr val="2F5EB0"/>
              </a:solidFill>
              <a:latin typeface="微软雅黑" panose="020B0503020204020204" charset="-122"/>
              <a:ea typeface="微软雅黑" panose="020B0503020204020204" charset="-122"/>
              <a:cs typeface="Arial" panose="020B0604020202020204" pitchFamily="34" charset="0"/>
            </a:endParaRPr>
          </a:p>
        </p:txBody>
      </p:sp>
      <p:sp>
        <p:nvSpPr>
          <p:cNvPr id="184" name="矩形 47"/>
          <p:cNvSpPr>
            <a:spLocks noChangeArrowheads="1"/>
          </p:cNvSpPr>
          <p:nvPr/>
        </p:nvSpPr>
        <p:spPr bwMode="auto">
          <a:xfrm>
            <a:off x="1017142" y="3560211"/>
            <a:ext cx="3215158" cy="655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0221" tIns="50111" rIns="100221" bIns="50111">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pPr>
            <a:r>
              <a:rPr lang="zh-CN" altLang="en-US" sz="1500" dirty="0"/>
              <a:t>制定各种预案、缓冲计划、确保在计划工期内高效完成任务</a:t>
            </a:r>
            <a:endParaRPr lang="zh-CN" altLang="en-US" sz="1500" dirty="0">
              <a:solidFill>
                <a:schemeClr val="tx1">
                  <a:lumMod val="50000"/>
                  <a:lumOff val="50000"/>
                </a:schemeClr>
              </a:solidFill>
              <a:sym typeface="微软雅黑" panose="020B0503020204020204" charset="-122"/>
            </a:endParaRPr>
          </a:p>
        </p:txBody>
      </p:sp>
      <p:grpSp>
        <p:nvGrpSpPr>
          <p:cNvPr id="185" name="组合 184"/>
          <p:cNvGrpSpPr/>
          <p:nvPr/>
        </p:nvGrpSpPr>
        <p:grpSpPr>
          <a:xfrm>
            <a:off x="4600439" y="4794604"/>
            <a:ext cx="581445" cy="631728"/>
            <a:chOff x="4326516" y="4150877"/>
            <a:chExt cx="546935" cy="546935"/>
          </a:xfrm>
        </p:grpSpPr>
        <p:sp>
          <p:nvSpPr>
            <p:cNvPr id="186" name="椭圆 185"/>
            <p:cNvSpPr/>
            <p:nvPr/>
          </p:nvSpPr>
          <p:spPr>
            <a:xfrm>
              <a:off x="4326516" y="4150877"/>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charset="-122"/>
                <a:ea typeface="方正兰亭黑简体" panose="02000000000000000000" charset="-122"/>
              </a:endParaRPr>
            </a:p>
          </p:txBody>
        </p:sp>
        <p:sp>
          <p:nvSpPr>
            <p:cNvPr id="187" name="标题 4"/>
            <p:cNvSpPr txBox="1"/>
            <p:nvPr/>
          </p:nvSpPr>
          <p:spPr>
            <a:xfrm>
              <a:off x="4355645" y="4245450"/>
              <a:ext cx="517805" cy="360041"/>
            </a:xfrm>
            <a:prstGeom prst="rect">
              <a:avLst/>
            </a:prstGeom>
          </p:spPr>
          <p:txBody>
            <a:bodyPr vert="horz" lIns="91435" tIns="45717" rIns="91435" bIns="45717"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bg1"/>
                  </a:solidFill>
                  <a:latin typeface="方正兰亭黑简体" panose="02000000000000000000" charset="-122"/>
                  <a:ea typeface="方正兰亭黑简体" panose="02000000000000000000" charset="-122"/>
                </a:rPr>
                <a:t>0</a:t>
              </a:r>
              <a:r>
                <a:rPr lang="zh-CN" altLang="en-US" sz="1800" b="1" dirty="0" smtClean="0">
                  <a:solidFill>
                    <a:schemeClr val="bg1"/>
                  </a:solidFill>
                  <a:latin typeface="方正兰亭黑简体" panose="02000000000000000000" charset="-122"/>
                  <a:ea typeface="方正兰亭黑简体" panose="02000000000000000000" charset="-122"/>
                </a:rPr>
                <a:t>６</a:t>
              </a:r>
              <a:endParaRPr lang="en-US" altLang="zh-CN" sz="1800" b="1" dirty="0" smtClean="0">
                <a:solidFill>
                  <a:schemeClr val="bg1"/>
                </a:solidFill>
                <a:latin typeface="方正兰亭黑简体" panose="02000000000000000000" charset="-122"/>
                <a:ea typeface="方正兰亭黑简体" panose="02000000000000000000" charset="-122"/>
              </a:endParaRPr>
            </a:p>
          </p:txBody>
        </p:sp>
      </p:grpSp>
      <p:sp>
        <p:nvSpPr>
          <p:cNvPr id="188" name="矩形 187"/>
          <p:cNvSpPr/>
          <p:nvPr/>
        </p:nvSpPr>
        <p:spPr>
          <a:xfrm>
            <a:off x="1682822" y="4543014"/>
            <a:ext cx="2932236" cy="408977"/>
          </a:xfrm>
          <a:prstGeom prst="rect">
            <a:avLst/>
          </a:prstGeom>
        </p:spPr>
        <p:txBody>
          <a:bodyPr wrap="square" lIns="100221" tIns="50111" rIns="100221" bIns="50111">
            <a:spAutoFit/>
          </a:bodyPr>
          <a:lstStyle/>
          <a:p>
            <a:pPr algn="r">
              <a:spcBef>
                <a:spcPct val="0"/>
              </a:spcBef>
              <a:buFont typeface="Arial" panose="020B0604020202020204" pitchFamily="34" charset="0"/>
              <a:buNone/>
            </a:pPr>
            <a:r>
              <a:rPr lang="zh-CN" altLang="en-US" b="1" dirty="0" smtClean="0">
                <a:solidFill>
                  <a:srgbClr val="FF0000"/>
                </a:solidFill>
                <a:latin typeface="微软雅黑" panose="020B0503020204020204" charset="-122"/>
                <a:ea typeface="微软雅黑" panose="020B0503020204020204" charset="-122"/>
              </a:rPr>
              <a:t>主动汇报</a:t>
            </a:r>
            <a:r>
              <a:rPr lang="zh-CN" altLang="en-US" b="1" dirty="0">
                <a:solidFill>
                  <a:srgbClr val="FF0000"/>
                </a:solidFill>
                <a:latin typeface="微软雅黑" panose="020B0503020204020204" charset="-122"/>
                <a:ea typeface="微软雅黑" panose="020B0503020204020204" charset="-122"/>
              </a:rPr>
              <a:t>项目进度</a:t>
            </a:r>
            <a:endParaRPr lang="zh-CN" altLang="en-US" b="1" dirty="0">
              <a:solidFill>
                <a:srgbClr val="2F5EB0"/>
              </a:solidFill>
              <a:latin typeface="微软雅黑" panose="020B0503020204020204" charset="-122"/>
              <a:ea typeface="微软雅黑" panose="020B0503020204020204" charset="-122"/>
              <a:cs typeface="Arial" panose="020B0604020202020204" pitchFamily="34" charset="0"/>
            </a:endParaRPr>
          </a:p>
        </p:txBody>
      </p:sp>
      <p:sp>
        <p:nvSpPr>
          <p:cNvPr id="189" name="矩形 47"/>
          <p:cNvSpPr>
            <a:spLocks noChangeArrowheads="1"/>
          </p:cNvSpPr>
          <p:nvPr/>
        </p:nvSpPr>
        <p:spPr bwMode="auto">
          <a:xfrm>
            <a:off x="1399899" y="4974128"/>
            <a:ext cx="3215158" cy="655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0221" tIns="50111" rIns="100221" bIns="50111">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pPr>
            <a:r>
              <a:rPr lang="zh-CN" altLang="en-US" sz="1500" dirty="0"/>
              <a:t>向客户汇报项目进度，保持有效沟通</a:t>
            </a:r>
            <a:endParaRPr lang="zh-CN" altLang="en-US" sz="1500" dirty="0">
              <a:solidFill>
                <a:schemeClr val="tx1">
                  <a:lumMod val="50000"/>
                  <a:lumOff val="50000"/>
                </a:schemeClr>
              </a:solidFill>
              <a:sym typeface="微软雅黑" panose="020B0503020204020204" charset="-122"/>
            </a:endParaRPr>
          </a:p>
        </p:txBody>
      </p:sp>
      <p:sp>
        <p:nvSpPr>
          <p:cNvPr id="190" name="标题 4"/>
          <p:cNvSpPr txBox="1"/>
          <p:nvPr/>
        </p:nvSpPr>
        <p:spPr>
          <a:xfrm>
            <a:off x="6116810" y="3509871"/>
            <a:ext cx="742389" cy="415859"/>
          </a:xfrm>
          <a:prstGeom prst="rect">
            <a:avLst/>
          </a:prstGeom>
        </p:spPr>
        <p:txBody>
          <a:bodyPr vert="horz" lIns="100231" tIns="50115" rIns="100231" bIns="5011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200" b="1" dirty="0" smtClean="0">
                <a:solidFill>
                  <a:schemeClr val="bg1"/>
                </a:solidFill>
                <a:latin typeface="方正兰亭黑简体" panose="02000000000000000000" charset="-122"/>
                <a:ea typeface="方正兰亭黑简体" panose="02000000000000000000" charset="-122"/>
              </a:rPr>
              <a:t>工期管理</a:t>
            </a:r>
            <a:endParaRPr lang="en-US" altLang="zh-CN" sz="2200" b="1" dirty="0" smtClean="0">
              <a:solidFill>
                <a:schemeClr val="bg1"/>
              </a:solidFill>
              <a:latin typeface="方正兰亭黑简体" panose="02000000000000000000" charset="-122"/>
              <a:ea typeface="方正兰亭黑简体" panose="02000000000000000000" charset="-122"/>
            </a:endParaRPr>
          </a:p>
        </p:txBody>
      </p:sp>
      <p:pic>
        <p:nvPicPr>
          <p:cNvPr id="191" name="Picture 2" descr="C:\Users\123\Desktop\矩形-6@3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90" y="245489"/>
            <a:ext cx="2185863" cy="683682"/>
          </a:xfrm>
          <a:prstGeom prst="rect">
            <a:avLst/>
          </a:prstGeom>
          <a:noFill/>
        </p:spPr>
      </p:pic>
      <p:sp>
        <p:nvSpPr>
          <p:cNvPr id="192" name="文本框 191"/>
          <p:cNvSpPr txBox="1"/>
          <p:nvPr/>
        </p:nvSpPr>
        <p:spPr>
          <a:xfrm>
            <a:off x="-95974" y="320709"/>
            <a:ext cx="2278146"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cs typeface="方正兰亭黑简体" panose="02000000000000000000" charset="-122"/>
              </a:rPr>
              <a:t>工期管理</a:t>
            </a:r>
            <a:endParaRPr lang="zh-CN" altLang="en-US" sz="2200" dirty="0">
              <a:solidFill>
                <a:schemeClr val="bg1"/>
              </a:solidFill>
              <a:latin typeface="方正兰亭黑简体" panose="02000000000000000000" charset="-122"/>
              <a:ea typeface="方正兰亭黑简体" panose="02000000000000000000" charset="-122"/>
              <a:cs typeface="方正兰亭黑简体" panose="02000000000000000000"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33927" y="22422"/>
            <a:ext cx="3270694" cy="1034158"/>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solidFill>
                <a:schemeClr val="tx1">
                  <a:lumMod val="50000"/>
                  <a:lumOff val="50000"/>
                </a:schemeClr>
              </a:solidFill>
            </a:endParaRPr>
          </a:p>
        </p:txBody>
      </p:sp>
      <p:pic>
        <p:nvPicPr>
          <p:cNvPr id="14" name="Picture 2" descr="C:\Users\123\Desktop\矩形-6@3x.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241" y="239621"/>
            <a:ext cx="2185863" cy="683682"/>
          </a:xfrm>
          <a:prstGeom prst="rect">
            <a:avLst/>
          </a:prstGeom>
          <a:noFill/>
        </p:spPr>
      </p:pic>
      <p:sp>
        <p:nvSpPr>
          <p:cNvPr id="15" name="文本框 14"/>
          <p:cNvSpPr txBox="1"/>
          <p:nvPr/>
        </p:nvSpPr>
        <p:spPr>
          <a:xfrm>
            <a:off x="256788" y="353727"/>
            <a:ext cx="1822003"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质量管理</a:t>
            </a:r>
            <a:endParaRPr lang="zh-CN" altLang="zh-CN" sz="2200" dirty="0">
              <a:solidFill>
                <a:schemeClr val="bg1"/>
              </a:solidFill>
              <a:latin typeface="方正兰亭黑简体" panose="02000000000000000000" charset="-122"/>
              <a:ea typeface="方正兰亭黑简体" panose="02000000000000000000" charset="-122"/>
            </a:endParaRPr>
          </a:p>
        </p:txBody>
      </p:sp>
      <p:grpSp>
        <p:nvGrpSpPr>
          <p:cNvPr id="11" name="组合 81"/>
          <p:cNvGrpSpPr/>
          <p:nvPr/>
        </p:nvGrpSpPr>
        <p:grpSpPr>
          <a:xfrm>
            <a:off x="4912935" y="2441039"/>
            <a:ext cx="1824571" cy="3040900"/>
            <a:chOff x="4620464" y="2113215"/>
            <a:chExt cx="1716281" cy="2632740"/>
          </a:xfrm>
          <a:solidFill>
            <a:srgbClr val="0070C0"/>
          </a:solidFill>
        </p:grpSpPr>
        <p:sp>
          <p:nvSpPr>
            <p:cNvPr id="12" name="梯形 11"/>
            <p:cNvSpPr/>
            <p:nvPr/>
          </p:nvSpPr>
          <p:spPr>
            <a:xfrm rot="5400000">
              <a:off x="4072040" y="3142553"/>
              <a:ext cx="1669739" cy="572892"/>
            </a:xfrm>
            <a:prstGeom prst="trapezoid">
              <a:avLst>
                <a:gd name="adj" fmla="val 57643"/>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p>
          </p:txBody>
        </p:sp>
        <p:sp>
          <p:nvSpPr>
            <p:cNvPr id="13" name="梯形 12"/>
            <p:cNvSpPr/>
            <p:nvPr/>
          </p:nvSpPr>
          <p:spPr>
            <a:xfrm rot="8993242">
              <a:off x="4664982" y="2113215"/>
              <a:ext cx="1669739" cy="572892"/>
            </a:xfrm>
            <a:prstGeom prst="trapezoid">
              <a:avLst>
                <a:gd name="adj" fmla="val 57643"/>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p>
          </p:txBody>
        </p:sp>
        <p:sp>
          <p:nvSpPr>
            <p:cNvPr id="16" name="梯形 15"/>
            <p:cNvSpPr/>
            <p:nvPr/>
          </p:nvSpPr>
          <p:spPr>
            <a:xfrm rot="1800000">
              <a:off x="4667006" y="4173063"/>
              <a:ext cx="1669739" cy="572892"/>
            </a:xfrm>
            <a:prstGeom prst="trapezoid">
              <a:avLst>
                <a:gd name="adj" fmla="val 57643"/>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p>
          </p:txBody>
        </p:sp>
      </p:grpSp>
      <p:grpSp>
        <p:nvGrpSpPr>
          <p:cNvPr id="17" name="组合 85"/>
          <p:cNvGrpSpPr/>
          <p:nvPr/>
        </p:nvGrpSpPr>
        <p:grpSpPr>
          <a:xfrm>
            <a:off x="6227420" y="2439695"/>
            <a:ext cx="1824567" cy="3040886"/>
            <a:chOff x="5856933" y="2112051"/>
            <a:chExt cx="1716277" cy="2632728"/>
          </a:xfrm>
          <a:solidFill>
            <a:srgbClr val="0070C0"/>
          </a:solidFill>
        </p:grpSpPr>
        <p:sp>
          <p:nvSpPr>
            <p:cNvPr id="18" name="梯形 17"/>
            <p:cNvSpPr/>
            <p:nvPr/>
          </p:nvSpPr>
          <p:spPr>
            <a:xfrm rot="16200000" flipH="1">
              <a:off x="6451894" y="3142555"/>
              <a:ext cx="1669739" cy="572892"/>
            </a:xfrm>
            <a:prstGeom prst="trapezoid">
              <a:avLst>
                <a:gd name="adj" fmla="val 57643"/>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p>
          </p:txBody>
        </p:sp>
        <p:sp>
          <p:nvSpPr>
            <p:cNvPr id="20" name="梯形 19"/>
            <p:cNvSpPr/>
            <p:nvPr/>
          </p:nvSpPr>
          <p:spPr>
            <a:xfrm rot="19793242" flipH="1">
              <a:off x="5858956" y="4171887"/>
              <a:ext cx="1669739" cy="572892"/>
            </a:xfrm>
            <a:prstGeom prst="trapezoid">
              <a:avLst>
                <a:gd name="adj" fmla="val 57643"/>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p>
          </p:txBody>
        </p:sp>
        <p:sp>
          <p:nvSpPr>
            <p:cNvPr id="21" name="梯形 20"/>
            <p:cNvSpPr/>
            <p:nvPr/>
          </p:nvSpPr>
          <p:spPr>
            <a:xfrm rot="12600000" flipH="1">
              <a:off x="5856933" y="2112051"/>
              <a:ext cx="1669739" cy="572892"/>
            </a:xfrm>
            <a:prstGeom prst="trapezoid">
              <a:avLst>
                <a:gd name="adj" fmla="val 57643"/>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p>
          </p:txBody>
        </p:sp>
      </p:grpSp>
      <p:sp>
        <p:nvSpPr>
          <p:cNvPr id="23" name="任意多边形 90"/>
          <p:cNvSpPr/>
          <p:nvPr/>
        </p:nvSpPr>
        <p:spPr>
          <a:xfrm>
            <a:off x="783067" y="1951148"/>
            <a:ext cx="4570471" cy="499074"/>
          </a:xfrm>
          <a:custGeom>
            <a:avLst/>
            <a:gdLst>
              <a:gd name="connsiteX0" fmla="*/ 0 w 3611880"/>
              <a:gd name="connsiteY0" fmla="*/ 0 h 678180"/>
              <a:gd name="connsiteX1" fmla="*/ 2933700 w 3611880"/>
              <a:gd name="connsiteY1" fmla="*/ 0 h 678180"/>
              <a:gd name="connsiteX2" fmla="*/ 3611880 w 3611880"/>
              <a:gd name="connsiteY2" fmla="*/ 678180 h 678180"/>
            </a:gdLst>
            <a:ahLst/>
            <a:cxnLst>
              <a:cxn ang="0">
                <a:pos x="connsiteX0" y="connsiteY0"/>
              </a:cxn>
              <a:cxn ang="0">
                <a:pos x="connsiteX1" y="connsiteY1"/>
              </a:cxn>
              <a:cxn ang="0">
                <a:pos x="connsiteX2" y="connsiteY2"/>
              </a:cxn>
            </a:cxnLst>
            <a:rect l="l" t="t" r="r" b="b"/>
            <a:pathLst>
              <a:path w="3611880" h="678180">
                <a:moveTo>
                  <a:pt x="0" y="0"/>
                </a:moveTo>
                <a:lnTo>
                  <a:pt x="2933700" y="0"/>
                </a:lnTo>
                <a:lnTo>
                  <a:pt x="3611880" y="678180"/>
                </a:lnTo>
              </a:path>
            </a:pathLst>
          </a:custGeom>
          <a:ln w="1270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lIns="100231" tIns="50115" rIns="100231" bIns="50115" rtlCol="0" anchor="ctr"/>
          <a:lstStyle/>
          <a:p>
            <a:pPr algn="ctr"/>
            <a:endParaRPr lang="zh-CN" altLang="en-US" sz="2600" dirty="0"/>
          </a:p>
        </p:txBody>
      </p:sp>
      <p:sp>
        <p:nvSpPr>
          <p:cNvPr id="24" name="任意多边形 91"/>
          <p:cNvSpPr/>
          <p:nvPr/>
        </p:nvSpPr>
        <p:spPr>
          <a:xfrm flipV="1">
            <a:off x="778955" y="5464658"/>
            <a:ext cx="4570471" cy="499074"/>
          </a:xfrm>
          <a:custGeom>
            <a:avLst/>
            <a:gdLst>
              <a:gd name="connsiteX0" fmla="*/ 0 w 3611880"/>
              <a:gd name="connsiteY0" fmla="*/ 0 h 678180"/>
              <a:gd name="connsiteX1" fmla="*/ 2933700 w 3611880"/>
              <a:gd name="connsiteY1" fmla="*/ 0 h 678180"/>
              <a:gd name="connsiteX2" fmla="*/ 3611880 w 3611880"/>
              <a:gd name="connsiteY2" fmla="*/ 678180 h 678180"/>
            </a:gdLst>
            <a:ahLst/>
            <a:cxnLst>
              <a:cxn ang="0">
                <a:pos x="connsiteX0" y="connsiteY0"/>
              </a:cxn>
              <a:cxn ang="0">
                <a:pos x="connsiteX1" y="connsiteY1"/>
              </a:cxn>
              <a:cxn ang="0">
                <a:pos x="connsiteX2" y="connsiteY2"/>
              </a:cxn>
            </a:cxnLst>
            <a:rect l="l" t="t" r="r" b="b"/>
            <a:pathLst>
              <a:path w="3611880" h="678180">
                <a:moveTo>
                  <a:pt x="0" y="0"/>
                </a:moveTo>
                <a:lnTo>
                  <a:pt x="2933700" y="0"/>
                </a:lnTo>
                <a:lnTo>
                  <a:pt x="3611880" y="678180"/>
                </a:lnTo>
              </a:path>
            </a:pathLst>
          </a:custGeom>
          <a:ln w="1270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lIns="100231" tIns="50115" rIns="100231" bIns="50115" rtlCol="0" anchor="ctr"/>
          <a:lstStyle/>
          <a:p>
            <a:pPr algn="ctr"/>
            <a:endParaRPr lang="zh-CN" altLang="en-US" sz="2600" dirty="0"/>
          </a:p>
        </p:txBody>
      </p:sp>
      <p:sp>
        <p:nvSpPr>
          <p:cNvPr id="26" name="任意多边形 93"/>
          <p:cNvSpPr/>
          <p:nvPr/>
        </p:nvSpPr>
        <p:spPr>
          <a:xfrm flipH="1">
            <a:off x="7611391" y="1951148"/>
            <a:ext cx="4568687" cy="499074"/>
          </a:xfrm>
          <a:custGeom>
            <a:avLst/>
            <a:gdLst>
              <a:gd name="connsiteX0" fmla="*/ 0 w 3611880"/>
              <a:gd name="connsiteY0" fmla="*/ 0 h 678180"/>
              <a:gd name="connsiteX1" fmla="*/ 2933700 w 3611880"/>
              <a:gd name="connsiteY1" fmla="*/ 0 h 678180"/>
              <a:gd name="connsiteX2" fmla="*/ 3611880 w 3611880"/>
              <a:gd name="connsiteY2" fmla="*/ 678180 h 678180"/>
            </a:gdLst>
            <a:ahLst/>
            <a:cxnLst>
              <a:cxn ang="0">
                <a:pos x="connsiteX0" y="connsiteY0"/>
              </a:cxn>
              <a:cxn ang="0">
                <a:pos x="connsiteX1" y="connsiteY1"/>
              </a:cxn>
              <a:cxn ang="0">
                <a:pos x="connsiteX2" y="connsiteY2"/>
              </a:cxn>
            </a:cxnLst>
            <a:rect l="l" t="t" r="r" b="b"/>
            <a:pathLst>
              <a:path w="3611880" h="678180">
                <a:moveTo>
                  <a:pt x="0" y="0"/>
                </a:moveTo>
                <a:lnTo>
                  <a:pt x="2933700" y="0"/>
                </a:lnTo>
                <a:lnTo>
                  <a:pt x="3611880" y="678180"/>
                </a:lnTo>
              </a:path>
            </a:pathLst>
          </a:custGeom>
          <a:ln w="1270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lIns="100231" tIns="50115" rIns="100231" bIns="50115" rtlCol="0" anchor="ctr"/>
          <a:lstStyle/>
          <a:p>
            <a:pPr algn="ctr"/>
            <a:endParaRPr lang="zh-CN" altLang="en-US" sz="2600" dirty="0"/>
          </a:p>
        </p:txBody>
      </p:sp>
      <p:sp>
        <p:nvSpPr>
          <p:cNvPr id="27" name="任意多边形 94"/>
          <p:cNvSpPr/>
          <p:nvPr/>
        </p:nvSpPr>
        <p:spPr>
          <a:xfrm flipH="1" flipV="1">
            <a:off x="7615502" y="5464658"/>
            <a:ext cx="4568687" cy="499074"/>
          </a:xfrm>
          <a:custGeom>
            <a:avLst/>
            <a:gdLst>
              <a:gd name="connsiteX0" fmla="*/ 0 w 3611880"/>
              <a:gd name="connsiteY0" fmla="*/ 0 h 678180"/>
              <a:gd name="connsiteX1" fmla="*/ 2933700 w 3611880"/>
              <a:gd name="connsiteY1" fmla="*/ 0 h 678180"/>
              <a:gd name="connsiteX2" fmla="*/ 3611880 w 3611880"/>
              <a:gd name="connsiteY2" fmla="*/ 678180 h 678180"/>
            </a:gdLst>
            <a:ahLst/>
            <a:cxnLst>
              <a:cxn ang="0">
                <a:pos x="connsiteX0" y="connsiteY0"/>
              </a:cxn>
              <a:cxn ang="0">
                <a:pos x="connsiteX1" y="connsiteY1"/>
              </a:cxn>
              <a:cxn ang="0">
                <a:pos x="connsiteX2" y="connsiteY2"/>
              </a:cxn>
            </a:cxnLst>
            <a:rect l="l" t="t" r="r" b="b"/>
            <a:pathLst>
              <a:path w="3611880" h="678180">
                <a:moveTo>
                  <a:pt x="0" y="0"/>
                </a:moveTo>
                <a:lnTo>
                  <a:pt x="2933700" y="0"/>
                </a:lnTo>
                <a:lnTo>
                  <a:pt x="3611880" y="678180"/>
                </a:lnTo>
              </a:path>
            </a:pathLst>
          </a:custGeom>
          <a:ln w="1270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lIns="100231" tIns="50115" rIns="100231" bIns="50115" rtlCol="0" anchor="ctr"/>
          <a:lstStyle/>
          <a:p>
            <a:pPr algn="ctr"/>
            <a:endParaRPr lang="zh-CN" altLang="en-US" sz="2600" dirty="0"/>
          </a:p>
        </p:txBody>
      </p:sp>
      <p:grpSp>
        <p:nvGrpSpPr>
          <p:cNvPr id="34" name="组合 101"/>
          <p:cNvGrpSpPr/>
          <p:nvPr/>
        </p:nvGrpSpPr>
        <p:grpSpPr>
          <a:xfrm>
            <a:off x="824661" y="1486097"/>
            <a:ext cx="3856262" cy="2133438"/>
            <a:chOff x="774833" y="1286447"/>
            <a:chExt cx="3523683" cy="2570232"/>
          </a:xfrm>
        </p:grpSpPr>
        <p:sp>
          <p:nvSpPr>
            <p:cNvPr id="35" name="文本框 45"/>
            <p:cNvSpPr txBox="1"/>
            <p:nvPr/>
          </p:nvSpPr>
          <p:spPr>
            <a:xfrm>
              <a:off x="774833" y="1286447"/>
              <a:ext cx="3063474" cy="593264"/>
            </a:xfrm>
            <a:prstGeom prst="rect">
              <a:avLst/>
            </a:prstGeom>
            <a:noFill/>
          </p:spPr>
          <p:txBody>
            <a:bodyPr wrap="square" rtlCol="0">
              <a:spAutoFit/>
            </a:bodyPr>
            <a:lstStyle/>
            <a:p>
              <a:pPr>
                <a:spcBef>
                  <a:spcPct val="0"/>
                </a:spcBef>
                <a:buFont typeface="Arial" panose="020B0604020202020204" pitchFamily="34" charset="0"/>
                <a:buNone/>
              </a:pPr>
              <a:r>
                <a:rPr lang="zh-CN" altLang="en-US" sz="2600" dirty="0">
                  <a:solidFill>
                    <a:srgbClr val="FF0000"/>
                  </a:solidFill>
                  <a:latin typeface="微软雅黑" panose="020B0503020204020204" charset="-122"/>
                  <a:ea typeface="微软雅黑" panose="020B0503020204020204" charset="-122"/>
                </a:rPr>
                <a:t>项目管理软件</a:t>
              </a:r>
              <a:endParaRPr lang="zh-CN" altLang="en-US" sz="2600" b="1" dirty="0">
                <a:solidFill>
                  <a:srgbClr val="FF0000"/>
                </a:solidFill>
                <a:latin typeface="微软雅黑" panose="020B0503020204020204" charset="-122"/>
                <a:ea typeface="微软雅黑" panose="020B0503020204020204" charset="-122"/>
                <a:cs typeface="Arial" panose="020B0604020202020204" pitchFamily="34" charset="0"/>
              </a:endParaRPr>
            </a:p>
          </p:txBody>
        </p:sp>
        <p:sp>
          <p:nvSpPr>
            <p:cNvPr id="36" name="文本框 48"/>
            <p:cNvSpPr txBox="1"/>
            <p:nvPr/>
          </p:nvSpPr>
          <p:spPr>
            <a:xfrm>
              <a:off x="812801" y="1743178"/>
              <a:ext cx="3485715" cy="2113501"/>
            </a:xfrm>
            <a:prstGeom prst="rect">
              <a:avLst/>
            </a:prstGeom>
            <a:noFill/>
          </p:spPr>
          <p:txBody>
            <a:bodyPr wrap="square" rtlCol="0">
              <a:spAutoFit/>
            </a:bodyPr>
            <a:lstStyle/>
            <a:p>
              <a:pPr>
                <a:lnSpc>
                  <a:spcPct val="200000"/>
                </a:lnSpc>
              </a:pPr>
              <a:r>
                <a:rPr lang="en-US" altLang="zh-CN" sz="1800" dirty="0">
                  <a:latin typeface="微软雅黑" panose="020B0503020204020204" charset="-122"/>
                  <a:ea typeface="微软雅黑" panose="020B0503020204020204" charset="-122"/>
                </a:rPr>
                <a:t>32</a:t>
              </a:r>
              <a:r>
                <a:rPr lang="zh-CN" altLang="en-US" sz="1800" dirty="0">
                  <a:latin typeface="微软雅黑" panose="020B0503020204020204" charset="-122"/>
                  <a:ea typeface="微软雅黑" panose="020B0503020204020204" charset="-122"/>
                </a:rPr>
                <a:t>道管理流程，全面进行</a:t>
              </a:r>
              <a:r>
                <a:rPr lang="en-US" altLang="zh-CN" sz="1800" dirty="0">
                  <a:latin typeface="微软雅黑" panose="020B0503020204020204" charset="-122"/>
                  <a:ea typeface="微软雅黑" panose="020B0503020204020204" charset="-122"/>
                </a:rPr>
                <a:t>bug</a:t>
              </a:r>
              <a:r>
                <a:rPr lang="zh-CN" altLang="en-US" sz="1800" dirty="0">
                  <a:latin typeface="微软雅黑" panose="020B0503020204020204" charset="-122"/>
                  <a:ea typeface="微软雅黑" panose="020B0503020204020204" charset="-122"/>
                </a:rPr>
                <a:t>管理，</a:t>
              </a:r>
            </a:p>
            <a:p>
              <a:pPr>
                <a:lnSpc>
                  <a:spcPct val="200000"/>
                </a:lnSpc>
              </a:pPr>
              <a:r>
                <a:rPr lang="zh-CN" altLang="en-US" sz="1800" dirty="0">
                  <a:latin typeface="微软雅黑" panose="020B0503020204020204" charset="-122"/>
                  <a:ea typeface="微软雅黑" panose="020B0503020204020204" charset="-122"/>
                </a:rPr>
                <a:t>测试用例管理，发布管理，文档</a:t>
              </a:r>
              <a:r>
                <a:rPr lang="zh-CN" altLang="en-US" sz="1800" dirty="0" smtClean="0">
                  <a:latin typeface="微软雅黑" panose="020B0503020204020204" charset="-122"/>
                  <a:ea typeface="微软雅黑" panose="020B0503020204020204" charset="-122"/>
                </a:rPr>
                <a:t>管理</a:t>
              </a:r>
              <a:endParaRPr lang="zh-CN" altLang="en-US" sz="1800" dirty="0">
                <a:solidFill>
                  <a:schemeClr val="tx1">
                    <a:lumMod val="50000"/>
                    <a:lumOff val="50000"/>
                  </a:schemeClr>
                </a:solidFill>
                <a:sym typeface="微软雅黑" panose="020B0503020204020204" charset="-122"/>
              </a:endParaRPr>
            </a:p>
          </p:txBody>
        </p:sp>
      </p:grpSp>
      <p:grpSp>
        <p:nvGrpSpPr>
          <p:cNvPr id="40" name="组合 107"/>
          <p:cNvGrpSpPr/>
          <p:nvPr/>
        </p:nvGrpSpPr>
        <p:grpSpPr>
          <a:xfrm>
            <a:off x="812711" y="5464657"/>
            <a:ext cx="3547045" cy="2283363"/>
            <a:chOff x="763668" y="4730307"/>
            <a:chExt cx="3313656" cy="2118954"/>
          </a:xfrm>
        </p:grpSpPr>
        <p:sp>
          <p:nvSpPr>
            <p:cNvPr id="41" name="文本框 47"/>
            <p:cNvSpPr txBox="1"/>
            <p:nvPr/>
          </p:nvSpPr>
          <p:spPr>
            <a:xfrm>
              <a:off x="763668" y="4730307"/>
              <a:ext cx="3063474" cy="456986"/>
            </a:xfrm>
            <a:prstGeom prst="rect">
              <a:avLst/>
            </a:prstGeom>
            <a:noFill/>
          </p:spPr>
          <p:txBody>
            <a:bodyPr wrap="square" rtlCol="0">
              <a:spAutoFit/>
            </a:bodyPr>
            <a:lstStyle/>
            <a:p>
              <a:pPr>
                <a:spcBef>
                  <a:spcPct val="0"/>
                </a:spcBef>
                <a:buFont typeface="Arial" panose="020B0604020202020204" pitchFamily="34" charset="0"/>
                <a:buNone/>
              </a:pPr>
              <a:r>
                <a:rPr lang="zh-CN" altLang="en-US" sz="2600" dirty="0" smtClean="0">
                  <a:solidFill>
                    <a:srgbClr val="FF0000"/>
                  </a:solidFill>
                  <a:latin typeface="微软雅黑" panose="020B0503020204020204" charset="-122"/>
                  <a:ea typeface="微软雅黑" panose="020B0503020204020204" charset="-122"/>
                </a:rPr>
                <a:t>系统全面测试</a:t>
              </a:r>
              <a:endParaRPr lang="zh-CN" altLang="en-US" sz="2600" b="1" dirty="0">
                <a:solidFill>
                  <a:srgbClr val="FF0000"/>
                </a:solidFill>
                <a:latin typeface="微软雅黑" panose="020B0503020204020204" charset="-122"/>
                <a:ea typeface="微软雅黑" panose="020B0503020204020204" charset="-122"/>
                <a:cs typeface="Arial" panose="020B0604020202020204" pitchFamily="34" charset="0"/>
              </a:endParaRPr>
            </a:p>
          </p:txBody>
        </p:sp>
        <p:sp>
          <p:nvSpPr>
            <p:cNvPr id="42" name="文本框 50"/>
            <p:cNvSpPr txBox="1"/>
            <p:nvPr/>
          </p:nvSpPr>
          <p:spPr>
            <a:xfrm>
              <a:off x="817562" y="5221252"/>
              <a:ext cx="3259762" cy="1628009"/>
            </a:xfrm>
            <a:prstGeom prst="rect">
              <a:avLst/>
            </a:prstGeom>
            <a:noFill/>
          </p:spPr>
          <p:txBody>
            <a:bodyPr wrap="square" rtlCol="0">
              <a:spAutoFit/>
            </a:bodyPr>
            <a:lstStyle/>
            <a:p>
              <a:pPr>
                <a:lnSpc>
                  <a:spcPct val="200000"/>
                </a:lnSpc>
              </a:pPr>
              <a:r>
                <a:rPr lang="zh-CN" altLang="en-US" sz="1800" dirty="0">
                  <a:latin typeface="微软雅黑" panose="020B0503020204020204" charset="-122"/>
                  <a:ea typeface="微软雅黑" panose="020B0503020204020204" charset="-122"/>
                </a:rPr>
                <a:t>界面测试、功能测试、接口测试、系统测试、配置测试、性能测试</a:t>
              </a:r>
              <a:endParaRPr lang="zh-CN" altLang="en-US" sz="18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a:p>
              <a:pPr>
                <a:lnSpc>
                  <a:spcPct val="200000"/>
                </a:lnSpc>
              </a:pPr>
              <a:endParaRPr lang="zh-CN" altLang="en-US" sz="18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grpSp>
      <p:grpSp>
        <p:nvGrpSpPr>
          <p:cNvPr id="43" name="组合 110"/>
          <p:cNvGrpSpPr/>
          <p:nvPr/>
        </p:nvGrpSpPr>
        <p:grpSpPr>
          <a:xfrm>
            <a:off x="8525111" y="1469215"/>
            <a:ext cx="3575258" cy="2064833"/>
            <a:chOff x="7985918" y="1271833"/>
            <a:chExt cx="3363062" cy="1787684"/>
          </a:xfrm>
        </p:grpSpPr>
        <p:sp>
          <p:nvSpPr>
            <p:cNvPr id="44" name="文本框 51"/>
            <p:cNvSpPr txBox="1"/>
            <p:nvPr/>
          </p:nvSpPr>
          <p:spPr>
            <a:xfrm>
              <a:off x="8266457" y="1271833"/>
              <a:ext cx="3063473" cy="772750"/>
            </a:xfrm>
            <a:prstGeom prst="rect">
              <a:avLst/>
            </a:prstGeom>
            <a:noFill/>
          </p:spPr>
          <p:txBody>
            <a:bodyPr wrap="square" rtlCol="0">
              <a:spAutoFit/>
            </a:bodyPr>
            <a:lstStyle/>
            <a:p>
              <a:pPr>
                <a:spcBef>
                  <a:spcPct val="0"/>
                </a:spcBef>
              </a:pPr>
              <a:r>
                <a:rPr lang="zh-CN" altLang="en-US" sz="2600" dirty="0">
                  <a:solidFill>
                    <a:srgbClr val="FF0000"/>
                  </a:solidFill>
                  <a:latin typeface="微软雅黑" panose="020B0503020204020204" charset="-122"/>
                  <a:ea typeface="微软雅黑" panose="020B0503020204020204" charset="-122"/>
                </a:rPr>
                <a:t>单元测试</a:t>
              </a:r>
              <a:endParaRPr lang="zh-CN" altLang="en-US" sz="2600" b="1" dirty="0">
                <a:solidFill>
                  <a:srgbClr val="FF0000"/>
                </a:solidFill>
                <a:latin typeface="微软雅黑" panose="020B0503020204020204" charset="-122"/>
                <a:ea typeface="微软雅黑" panose="020B0503020204020204" charset="-122"/>
                <a:cs typeface="Arial" panose="020B0604020202020204" pitchFamily="34" charset="0"/>
              </a:endParaRPr>
            </a:p>
            <a:p>
              <a:pPr>
                <a:spcBef>
                  <a:spcPct val="0"/>
                </a:spcBef>
                <a:buFont typeface="Arial" panose="020B0604020202020204" pitchFamily="34" charset="0"/>
                <a:buNone/>
              </a:pPr>
              <a:endParaRPr lang="zh-CN" altLang="en-US" sz="2600" b="1" dirty="0">
                <a:solidFill>
                  <a:srgbClr val="FF0000"/>
                </a:solidFill>
                <a:latin typeface="微软雅黑" panose="020B0503020204020204" charset="-122"/>
                <a:ea typeface="微软雅黑" panose="020B0503020204020204" charset="-122"/>
                <a:cs typeface="Arial" panose="020B0604020202020204" pitchFamily="34" charset="0"/>
              </a:endParaRPr>
            </a:p>
          </p:txBody>
        </p:sp>
        <p:sp>
          <p:nvSpPr>
            <p:cNvPr id="45" name="文本框 54"/>
            <p:cNvSpPr txBox="1"/>
            <p:nvPr/>
          </p:nvSpPr>
          <p:spPr>
            <a:xfrm>
              <a:off x="7985918" y="1743177"/>
              <a:ext cx="3363062" cy="1316340"/>
            </a:xfrm>
            <a:prstGeom prst="rect">
              <a:avLst/>
            </a:prstGeom>
            <a:noFill/>
          </p:spPr>
          <p:txBody>
            <a:bodyPr wrap="square" rtlCol="0">
              <a:spAutoFit/>
            </a:bodyPr>
            <a:lstStyle/>
            <a:p>
              <a:pPr>
                <a:lnSpc>
                  <a:spcPct val="200000"/>
                </a:lnSpc>
              </a:pPr>
              <a:r>
                <a:rPr lang="zh-CN" altLang="en-US" sz="1800" dirty="0">
                  <a:latin typeface="微软雅黑" panose="020B0503020204020204" charset="-122"/>
                  <a:ea typeface="微软雅黑" panose="020B0503020204020204" charset="-122"/>
                </a:rPr>
                <a:t>单元测试，我们对</a:t>
              </a:r>
              <a:r>
                <a:rPr lang="en-US" altLang="zh-CN" sz="1800" dirty="0">
                  <a:latin typeface="微软雅黑" panose="020B0503020204020204" charset="-122"/>
                  <a:ea typeface="微软雅黑" panose="020B0503020204020204" charset="-122"/>
                </a:rPr>
                <a:t>bug</a:t>
              </a:r>
              <a:r>
                <a:rPr lang="zh-CN" altLang="en-US" sz="1800" dirty="0">
                  <a:latin typeface="微软雅黑" panose="020B0503020204020204" charset="-122"/>
                  <a:ea typeface="微软雅黑" panose="020B0503020204020204" charset="-122"/>
                </a:rPr>
                <a:t>的处理方式是“</a:t>
              </a:r>
              <a:r>
                <a:rPr lang="zh-CN" altLang="en-US" sz="1800" dirty="0">
                  <a:solidFill>
                    <a:srgbClr val="FF0000"/>
                  </a:solidFill>
                  <a:latin typeface="微软雅黑" panose="020B0503020204020204" charset="-122"/>
                  <a:ea typeface="微软雅黑" panose="020B0503020204020204" charset="-122"/>
                </a:rPr>
                <a:t>日清周结</a:t>
              </a:r>
              <a:r>
                <a:rPr lang="zh-CN" altLang="en-US" sz="1800" dirty="0">
                  <a:latin typeface="微软雅黑" panose="020B0503020204020204" charset="-122"/>
                  <a:ea typeface="微软雅黑" panose="020B0503020204020204" charset="-122"/>
                </a:rPr>
                <a:t>”，稳步推进</a:t>
              </a:r>
              <a:endParaRPr lang="zh-CN" altLang="en-US" sz="18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a:p>
              <a:pPr algn="just">
                <a:lnSpc>
                  <a:spcPct val="130000"/>
                </a:lnSpc>
              </a:pP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49" name="组合 116"/>
          <p:cNvGrpSpPr/>
          <p:nvPr/>
        </p:nvGrpSpPr>
        <p:grpSpPr>
          <a:xfrm>
            <a:off x="8525111" y="5397473"/>
            <a:ext cx="3654967" cy="1930204"/>
            <a:chOff x="7985918" y="4672827"/>
            <a:chExt cx="3438040" cy="1244890"/>
          </a:xfrm>
        </p:grpSpPr>
        <p:sp>
          <p:nvSpPr>
            <p:cNvPr id="50" name="文本框 53"/>
            <p:cNvSpPr txBox="1"/>
            <p:nvPr/>
          </p:nvSpPr>
          <p:spPr>
            <a:xfrm>
              <a:off x="8266457" y="4672827"/>
              <a:ext cx="3063473" cy="317602"/>
            </a:xfrm>
            <a:prstGeom prst="rect">
              <a:avLst/>
            </a:prstGeom>
            <a:noFill/>
          </p:spPr>
          <p:txBody>
            <a:bodyPr wrap="square" rtlCol="0">
              <a:spAutoFit/>
            </a:bodyPr>
            <a:lstStyle/>
            <a:p>
              <a:pPr>
                <a:spcBef>
                  <a:spcPct val="0"/>
                </a:spcBef>
                <a:buFont typeface="Arial" panose="020B0604020202020204" pitchFamily="34" charset="0"/>
                <a:buNone/>
              </a:pPr>
              <a:r>
                <a:rPr lang="zh-CN" altLang="en-US" sz="2600" dirty="0">
                  <a:solidFill>
                    <a:srgbClr val="FF0000"/>
                  </a:solidFill>
                  <a:latin typeface="微软雅黑" panose="020B0503020204020204" charset="-122"/>
                  <a:ea typeface="微软雅黑" panose="020B0503020204020204" charset="-122"/>
                </a:rPr>
                <a:t>人员安排</a:t>
              </a:r>
              <a:endParaRPr lang="zh-CN" altLang="en-US" sz="2600" b="1" dirty="0">
                <a:solidFill>
                  <a:srgbClr val="FF0000"/>
                </a:solidFill>
                <a:latin typeface="微软雅黑" panose="020B0503020204020204" charset="-122"/>
                <a:ea typeface="微软雅黑" panose="020B0503020204020204" charset="-122"/>
                <a:cs typeface="Arial" panose="020B0604020202020204" pitchFamily="34" charset="0"/>
              </a:endParaRPr>
            </a:p>
          </p:txBody>
        </p:sp>
        <p:sp>
          <p:nvSpPr>
            <p:cNvPr id="51" name="文本框 56"/>
            <p:cNvSpPr txBox="1"/>
            <p:nvPr/>
          </p:nvSpPr>
          <p:spPr>
            <a:xfrm>
              <a:off x="7985918" y="5143562"/>
              <a:ext cx="3438040" cy="774155"/>
            </a:xfrm>
            <a:prstGeom prst="rect">
              <a:avLst/>
            </a:prstGeom>
            <a:noFill/>
          </p:spPr>
          <p:txBody>
            <a:bodyPr wrap="square" rtlCol="0">
              <a:spAutoFit/>
            </a:bodyPr>
            <a:lstStyle/>
            <a:p>
              <a:r>
                <a:rPr lang="zh-CN" altLang="en-US" sz="1800" dirty="0">
                  <a:latin typeface="微软雅黑" panose="020B0503020204020204" charset="-122"/>
                  <a:ea typeface="微软雅黑" panose="020B0503020204020204" charset="-122"/>
                </a:rPr>
                <a:t>极联开发承诺</a:t>
              </a:r>
              <a:r>
                <a:rPr lang="en-US" altLang="zh-CN" sz="1800" dirty="0">
                  <a:latin typeface="微软雅黑" panose="020B0503020204020204" charset="-122"/>
                  <a:ea typeface="微软雅黑" panose="020B0503020204020204" charset="-122"/>
                </a:rPr>
                <a:t>100%</a:t>
              </a:r>
              <a:r>
                <a:rPr lang="zh-CN" altLang="en-US" sz="1800" dirty="0">
                  <a:latin typeface="微软雅黑" panose="020B0503020204020204" charset="-122"/>
                  <a:ea typeface="微软雅黑" panose="020B0503020204020204" charset="-122"/>
                </a:rPr>
                <a:t>没有实习生，</a:t>
              </a:r>
              <a:r>
                <a:rPr lang="zh-CN" altLang="en-US" sz="1800" dirty="0" smtClean="0">
                  <a:latin typeface="微软雅黑" panose="020B0503020204020204" charset="-122"/>
                  <a:ea typeface="微软雅黑" panose="020B0503020204020204" charset="-122"/>
                </a:rPr>
                <a:t>所</a:t>
              </a:r>
            </a:p>
            <a:p>
              <a:endParaRPr lang="zh-CN" altLang="en-US" sz="1800" dirty="0">
                <a:latin typeface="微软雅黑" panose="020B0503020204020204" charset="-122"/>
                <a:ea typeface="微软雅黑" panose="020B0503020204020204" charset="-122"/>
              </a:endParaRPr>
            </a:p>
            <a:p>
              <a:r>
                <a:rPr lang="zh-CN" altLang="en-US" sz="1800" dirty="0" smtClean="0">
                  <a:latin typeface="微软雅黑" panose="020B0503020204020204" charset="-122"/>
                  <a:ea typeface="微软雅黑" panose="020B0503020204020204" charset="-122"/>
                </a:rPr>
                <a:t>有</a:t>
              </a:r>
              <a:r>
                <a:rPr lang="zh-CN" altLang="en-US" sz="1800" dirty="0">
                  <a:latin typeface="微软雅黑" panose="020B0503020204020204" charset="-122"/>
                  <a:ea typeface="微软雅黑" panose="020B0503020204020204" charset="-122"/>
                </a:rPr>
                <a:t>开发人员具有</a:t>
              </a:r>
              <a:r>
                <a:rPr lang="en-US" altLang="zh-CN" sz="1800" dirty="0">
                  <a:latin typeface="微软雅黑" panose="020B0503020204020204" charset="-122"/>
                  <a:ea typeface="微软雅黑" panose="020B0503020204020204" charset="-122"/>
                </a:rPr>
                <a:t>2</a:t>
              </a:r>
              <a:r>
                <a:rPr lang="zh-CN" altLang="en-US" sz="1800" dirty="0">
                  <a:latin typeface="微软雅黑" panose="020B0503020204020204" charset="-122"/>
                  <a:ea typeface="微软雅黑" panose="020B0503020204020204" charset="-122"/>
                </a:rPr>
                <a:t>年以上开发经验</a:t>
              </a:r>
              <a:endParaRPr lang="zh-CN" altLang="en-US" sz="1800" dirty="0">
                <a:solidFill>
                  <a:schemeClr val="tx1">
                    <a:lumMod val="50000"/>
                    <a:lumOff val="50000"/>
                  </a:schemeClr>
                </a:solidFill>
                <a:sym typeface="微软雅黑" panose="020B0503020204020204" charset="-122"/>
              </a:endParaRPr>
            </a:p>
          </p:txBody>
        </p:sp>
      </p:grpSp>
      <p:sp>
        <p:nvSpPr>
          <p:cNvPr id="52" name="文本框 57"/>
          <p:cNvSpPr txBox="1"/>
          <p:nvPr/>
        </p:nvSpPr>
        <p:spPr>
          <a:xfrm>
            <a:off x="5526309" y="3669689"/>
            <a:ext cx="1910526" cy="1043005"/>
          </a:xfrm>
          <a:prstGeom prst="rect">
            <a:avLst/>
          </a:prstGeom>
          <a:noFill/>
        </p:spPr>
        <p:txBody>
          <a:bodyPr wrap="square" lIns="100231" tIns="50115" rIns="100231" bIns="50115" rtlCol="0">
            <a:spAutoFit/>
          </a:bodyPr>
          <a:lstStyle/>
          <a:p>
            <a:pPr algn="ctr">
              <a:lnSpc>
                <a:spcPct val="90000"/>
              </a:lnSpc>
              <a:spcBef>
                <a:spcPts val="1096"/>
              </a:spcBef>
            </a:pPr>
            <a:r>
              <a:rPr lang="zh-CN" altLang="en-US" sz="3400" b="1" dirty="0" smtClean="0">
                <a:solidFill>
                  <a:schemeClr val="tx1">
                    <a:lumMod val="75000"/>
                    <a:lumOff val="25000"/>
                  </a:schemeClr>
                </a:solidFill>
                <a:latin typeface="微软雅黑" panose="020B0503020204020204" charset="-122"/>
                <a:ea typeface="微软雅黑" panose="020B0503020204020204" charset="-122"/>
              </a:rPr>
              <a:t>质量管理</a:t>
            </a:r>
            <a:endParaRPr lang="zh-CN" altLang="en-US" sz="3400" b="1" dirty="0">
              <a:solidFill>
                <a:schemeClr val="tx1">
                  <a:lumMod val="75000"/>
                  <a:lumOff val="25000"/>
                </a:schemeClr>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p:nvPr/>
        </p:nvPicPr>
        <p:blipFill>
          <a:blip r:embed="rId2" cstate="print">
            <a:extLst>
              <a:ext uri="{28A0092B-C50C-407E-A947-70E740481C1C}">
                <a14:useLocalDpi xmlns="" xmlns:a14="http://schemas.microsoft.com/office/drawing/2010/main" val="0"/>
              </a:ext>
            </a:extLst>
          </a:blip>
          <a:srcRect/>
          <a:stretch>
            <a:fillRect/>
          </a:stretch>
        </p:blipFill>
        <p:spPr>
          <a:xfrm>
            <a:off x="801345" y="439461"/>
            <a:ext cx="8006022" cy="6825800"/>
          </a:xfrm>
          <a:prstGeom prst="rect">
            <a:avLst/>
          </a:prstGeom>
          <a:noFill/>
          <a:ln>
            <a:noFill/>
          </a:ln>
        </p:spPr>
      </p:pic>
      <p:sp>
        <p:nvSpPr>
          <p:cNvPr id="19" name="矩形 18"/>
          <p:cNvSpPr/>
          <p:nvPr/>
        </p:nvSpPr>
        <p:spPr>
          <a:xfrm>
            <a:off x="133670" y="22738"/>
            <a:ext cx="1772815" cy="1034212"/>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solidFill>
                <a:schemeClr val="tx1">
                  <a:lumMod val="50000"/>
                  <a:lumOff val="50000"/>
                </a:schemeClr>
              </a:solidFill>
            </a:endParaRPr>
          </a:p>
        </p:txBody>
      </p:sp>
      <p:pic>
        <p:nvPicPr>
          <p:cNvPr id="14" name="Picture 2" descr="C:\Users\123\Desktop\矩形-6@3x.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1241" y="239621"/>
            <a:ext cx="2185863" cy="683682"/>
          </a:xfrm>
          <a:prstGeom prst="rect">
            <a:avLst/>
          </a:prstGeom>
          <a:noFill/>
        </p:spPr>
      </p:pic>
      <p:sp>
        <p:nvSpPr>
          <p:cNvPr id="15" name="文本框 14"/>
          <p:cNvSpPr txBox="1"/>
          <p:nvPr/>
        </p:nvSpPr>
        <p:spPr>
          <a:xfrm>
            <a:off x="256788" y="353727"/>
            <a:ext cx="1822003"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研发平台</a:t>
            </a:r>
            <a:endParaRPr lang="zh-CN" altLang="zh-CN" sz="2200" dirty="0">
              <a:solidFill>
                <a:schemeClr val="bg1"/>
              </a:solidFill>
              <a:latin typeface="方正兰亭黑简体" panose="02000000000000000000" charset="-122"/>
              <a:ea typeface="方正兰亭黑简体" panose="02000000000000000000" charset="-122"/>
            </a:endParaRPr>
          </a:p>
        </p:txBody>
      </p:sp>
      <p:sp>
        <p:nvSpPr>
          <p:cNvPr id="2" name="文本框 1"/>
          <p:cNvSpPr txBox="1"/>
          <p:nvPr/>
        </p:nvSpPr>
        <p:spPr>
          <a:xfrm>
            <a:off x="7781021" y="1240635"/>
            <a:ext cx="3421796" cy="5705943"/>
          </a:xfrm>
          <a:prstGeom prst="rect">
            <a:avLst/>
          </a:prstGeom>
          <a:noFill/>
        </p:spPr>
        <p:txBody>
          <a:bodyPr wrap="square" lIns="100237" tIns="50118" rIns="100237" bIns="50118" rtlCol="0">
            <a:spAutoFit/>
          </a:bodyPr>
          <a:lstStyle/>
          <a:p>
            <a:pPr>
              <a:lnSpc>
                <a:spcPct val="150000"/>
              </a:lnSpc>
            </a:pPr>
            <a:r>
              <a:rPr lang="zh-CN" altLang="zh-CN" dirty="0">
                <a:latin typeface="微软雅黑" panose="020B0503020204020204" charset="-122"/>
                <a:ea typeface="微软雅黑" panose="020B0503020204020204" charset="-122"/>
              </a:rPr>
              <a:t>极联开发组件库是经过长年的技术研发和实践</a:t>
            </a:r>
            <a:r>
              <a:rPr lang="en-US" altLang="zh-CN"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对许多通用类型的软件模块进行规格化、标准化设计</a:t>
            </a:r>
            <a:r>
              <a:rPr lang="en-US" altLang="zh-CN"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而形成的一套强大、便捷、实用的通用组件库</a:t>
            </a:r>
            <a:r>
              <a:rPr lang="en-US" altLang="zh-CN"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公司开发人员可在日常软件研发过程中对一些常用的程序部件实施快速调取、拖放使用</a:t>
            </a:r>
            <a:r>
              <a:rPr lang="en-US" altLang="zh-CN"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避免繁琐、重复的通用类组件开发</a:t>
            </a:r>
            <a:r>
              <a:rPr lang="en-US" altLang="zh-CN"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提高了代码编写正确率和开发效率。</a:t>
            </a:r>
          </a:p>
          <a:p>
            <a:endParaRPr kumimoji="1" lang="zh-CN"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33927" y="22422"/>
            <a:ext cx="3270694" cy="1034158"/>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solidFill>
                <a:schemeClr val="tx1">
                  <a:lumMod val="50000"/>
                  <a:lumOff val="50000"/>
                </a:schemeClr>
              </a:solidFill>
            </a:endParaRPr>
          </a:p>
        </p:txBody>
      </p:sp>
      <p:pic>
        <p:nvPicPr>
          <p:cNvPr id="14" name="Picture 2" descr="C:\Users\123\Desktop\矩形-6@3x.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241" y="239621"/>
            <a:ext cx="2185863" cy="683682"/>
          </a:xfrm>
          <a:prstGeom prst="rect">
            <a:avLst/>
          </a:prstGeom>
          <a:noFill/>
        </p:spPr>
      </p:pic>
      <p:sp>
        <p:nvSpPr>
          <p:cNvPr id="15" name="文本框 14"/>
          <p:cNvSpPr txBox="1"/>
          <p:nvPr/>
        </p:nvSpPr>
        <p:spPr>
          <a:xfrm>
            <a:off x="256788" y="353728"/>
            <a:ext cx="1822003" cy="778323"/>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项目</a:t>
            </a:r>
            <a:r>
              <a:rPr lang="zh-CN" altLang="en-US" sz="2200" dirty="0">
                <a:solidFill>
                  <a:schemeClr val="bg1"/>
                </a:solidFill>
                <a:latin typeface="方正兰亭黑简体" panose="02000000000000000000" charset="-122"/>
                <a:ea typeface="方正兰亭黑简体" panose="02000000000000000000" charset="-122"/>
              </a:rPr>
              <a:t>管理</a:t>
            </a:r>
            <a:r>
              <a:rPr lang="zh-CN" altLang="en-US" sz="2200" dirty="0" smtClean="0">
                <a:solidFill>
                  <a:schemeClr val="bg1"/>
                </a:solidFill>
                <a:latin typeface="方正兰亭黑简体" panose="02000000000000000000" charset="-122"/>
                <a:ea typeface="方正兰亭黑简体" panose="02000000000000000000" charset="-122"/>
              </a:rPr>
              <a:t>系统</a:t>
            </a:r>
            <a:endParaRPr lang="zh-CN" altLang="zh-CN" sz="2200" dirty="0">
              <a:solidFill>
                <a:schemeClr val="bg1"/>
              </a:solidFill>
              <a:latin typeface="方正兰亭黑简体" panose="02000000000000000000" charset="-122"/>
              <a:ea typeface="方正兰亭黑简体" panose="02000000000000000000" charset="-122"/>
            </a:endParaRPr>
          </a:p>
        </p:txBody>
      </p:sp>
      <p:pic>
        <p:nvPicPr>
          <p:cNvPr id="12" name="图片 11"/>
          <p:cNvPicPr>
            <a:picLocks noChangeAspect="1"/>
          </p:cNvPicPr>
          <p:nvPr/>
        </p:nvPicPr>
        <p:blipFill>
          <a:blip r:embed="rId3" cstate="print"/>
          <a:stretch>
            <a:fillRect/>
          </a:stretch>
        </p:blipFill>
        <p:spPr>
          <a:xfrm>
            <a:off x="216036" y="1413947"/>
            <a:ext cx="6057623" cy="3804772"/>
          </a:xfrm>
          <a:prstGeom prst="rect">
            <a:avLst/>
          </a:prstGeom>
        </p:spPr>
      </p:pic>
      <p:pic>
        <p:nvPicPr>
          <p:cNvPr id="8" name="图片 7"/>
          <p:cNvPicPr>
            <a:picLocks noChangeAspect="1"/>
          </p:cNvPicPr>
          <p:nvPr/>
        </p:nvPicPr>
        <p:blipFill>
          <a:blip r:embed="rId4" cstate="print"/>
          <a:stretch>
            <a:fillRect/>
          </a:stretch>
        </p:blipFill>
        <p:spPr>
          <a:xfrm>
            <a:off x="6342090" y="1520437"/>
            <a:ext cx="6128026" cy="3732051"/>
          </a:xfrm>
          <a:prstGeom prst="rect">
            <a:avLst/>
          </a:prstGeom>
        </p:spPr>
      </p:pic>
    </p:spTree>
    <p:extLst>
      <p:ext uri="{BB962C8B-B14F-4D97-AF65-F5344CB8AC3E}">
        <p14:creationId xmlns:p14="http://schemas.microsoft.com/office/powerpoint/2010/main" xmlns="" val="14292931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33927" y="22422"/>
            <a:ext cx="3270694" cy="1034158"/>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solidFill>
                <a:schemeClr val="tx1">
                  <a:lumMod val="50000"/>
                  <a:lumOff val="50000"/>
                </a:schemeClr>
              </a:solidFill>
            </a:endParaRPr>
          </a:p>
        </p:txBody>
      </p:sp>
      <p:pic>
        <p:nvPicPr>
          <p:cNvPr id="14" name="Picture 2" descr="C:\Users\123\Desktop\矩形-6@3x.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241" y="239621"/>
            <a:ext cx="2185863" cy="683682"/>
          </a:xfrm>
          <a:prstGeom prst="rect">
            <a:avLst/>
          </a:prstGeom>
          <a:noFill/>
        </p:spPr>
      </p:pic>
      <p:sp>
        <p:nvSpPr>
          <p:cNvPr id="15" name="文本框 14"/>
          <p:cNvSpPr txBox="1"/>
          <p:nvPr/>
        </p:nvSpPr>
        <p:spPr>
          <a:xfrm>
            <a:off x="256788" y="353728"/>
            <a:ext cx="1822003" cy="778323"/>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项目管理系统</a:t>
            </a:r>
            <a:endParaRPr lang="zh-CN" altLang="zh-CN" sz="2200" dirty="0">
              <a:solidFill>
                <a:schemeClr val="bg1"/>
              </a:solidFill>
              <a:latin typeface="方正兰亭黑简体" panose="02000000000000000000" charset="-122"/>
              <a:ea typeface="方正兰亭黑简体" panose="02000000000000000000" charset="-122"/>
            </a:endParaRPr>
          </a:p>
        </p:txBody>
      </p:sp>
      <p:pic>
        <p:nvPicPr>
          <p:cNvPr id="2" name="图片 1"/>
          <p:cNvPicPr>
            <a:picLocks noChangeAspect="1"/>
          </p:cNvPicPr>
          <p:nvPr/>
        </p:nvPicPr>
        <p:blipFill>
          <a:blip r:embed="rId3" cstate="print"/>
          <a:stretch>
            <a:fillRect/>
          </a:stretch>
        </p:blipFill>
        <p:spPr>
          <a:xfrm>
            <a:off x="0" y="1615129"/>
            <a:ext cx="6352700" cy="3816204"/>
          </a:xfrm>
          <a:prstGeom prst="rect">
            <a:avLst/>
          </a:prstGeom>
        </p:spPr>
      </p:pic>
      <p:pic>
        <p:nvPicPr>
          <p:cNvPr id="3" name="图片 2"/>
          <p:cNvPicPr>
            <a:picLocks noChangeAspect="1"/>
          </p:cNvPicPr>
          <p:nvPr/>
        </p:nvPicPr>
        <p:blipFill>
          <a:blip r:embed="rId4" cstate="print"/>
          <a:stretch>
            <a:fillRect/>
          </a:stretch>
        </p:blipFill>
        <p:spPr>
          <a:xfrm>
            <a:off x="6361067" y="1575301"/>
            <a:ext cx="6523718" cy="3817350"/>
          </a:xfrm>
          <a:prstGeom prst="rect">
            <a:avLst/>
          </a:prstGeom>
        </p:spPr>
      </p:pic>
    </p:spTree>
    <p:extLst>
      <p:ext uri="{BB962C8B-B14F-4D97-AF65-F5344CB8AC3E}">
        <p14:creationId xmlns:p14="http://schemas.microsoft.com/office/powerpoint/2010/main" xmlns="" val="15587876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123\Desktop\组-78.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88" y="2010"/>
            <a:ext cx="12970873" cy="7918279"/>
          </a:xfrm>
          <a:prstGeom prst="rect">
            <a:avLst/>
          </a:prstGeom>
          <a:noFill/>
        </p:spPr>
      </p:pic>
      <p:sp>
        <p:nvSpPr>
          <p:cNvPr id="12" name="椭圆 11"/>
          <p:cNvSpPr/>
          <p:nvPr/>
        </p:nvSpPr>
        <p:spPr>
          <a:xfrm>
            <a:off x="3929146" y="1046100"/>
            <a:ext cx="5091347" cy="5531647"/>
          </a:xfrm>
          <a:prstGeom prst="ellipse">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just"/>
            <a:endParaRPr lang="zh-CN" altLang="en-US"/>
          </a:p>
        </p:txBody>
      </p:sp>
      <p:sp>
        <p:nvSpPr>
          <p:cNvPr id="8" name="矩形 7"/>
          <p:cNvSpPr/>
          <p:nvPr/>
        </p:nvSpPr>
        <p:spPr>
          <a:xfrm>
            <a:off x="2439276" y="4694259"/>
            <a:ext cx="8070412" cy="2550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sp>
        <p:nvSpPr>
          <p:cNvPr id="9" name="文本框 8"/>
          <p:cNvSpPr txBox="1"/>
          <p:nvPr/>
        </p:nvSpPr>
        <p:spPr>
          <a:xfrm>
            <a:off x="4697371" y="4816744"/>
            <a:ext cx="3565022" cy="701379"/>
          </a:xfrm>
          <a:prstGeom prst="rect">
            <a:avLst/>
          </a:prstGeom>
          <a:noFill/>
        </p:spPr>
        <p:txBody>
          <a:bodyPr wrap="square" lIns="100237" tIns="50118" rIns="100237" bIns="50118" rtlCol="0">
            <a:spAutoFit/>
          </a:bodyPr>
          <a:lstStyle/>
          <a:p>
            <a:pPr algn="ctr"/>
            <a:r>
              <a:rPr lang="zh-CN" altLang="en-US" sz="3900" b="1" dirty="0" smtClean="0">
                <a:solidFill>
                  <a:schemeClr val="bg2">
                    <a:lumMod val="25000"/>
                  </a:schemeClr>
                </a:solidFill>
                <a:latin typeface="微软雅黑" panose="020B0503020204020204" charset="-122"/>
                <a:ea typeface="微软雅黑" panose="020B0503020204020204" charset="-122"/>
              </a:rPr>
              <a:t>四、服务体系</a:t>
            </a:r>
            <a:endParaRPr lang="zh-CN" altLang="en-US" sz="3900" b="1" dirty="0">
              <a:solidFill>
                <a:schemeClr val="bg2">
                  <a:lumMod val="25000"/>
                </a:schemeClr>
              </a:solidFill>
              <a:latin typeface="微软雅黑" panose="020B0503020204020204" charset="-122"/>
              <a:ea typeface="微软雅黑" panose="020B0503020204020204" charset="-122"/>
            </a:endParaRPr>
          </a:p>
        </p:txBody>
      </p:sp>
      <p:pic>
        <p:nvPicPr>
          <p:cNvPr id="11" name="图片 10" descr="案例1 (1)"/>
          <p:cNvPicPr>
            <a:picLocks noChangeAspect="1"/>
          </p:cNvPicPr>
          <p:nvPr/>
        </p:nvPicPr>
        <p:blipFill>
          <a:blip r:embed="rId4" cstate="print"/>
          <a:stretch>
            <a:fillRect/>
          </a:stretch>
        </p:blipFill>
        <p:spPr>
          <a:xfrm>
            <a:off x="5226623" y="1888095"/>
            <a:ext cx="2509895" cy="2726951"/>
          </a:xfrm>
          <a:prstGeom prst="rect">
            <a:avLst/>
          </a:prstGeom>
        </p:spPr>
      </p:pic>
      <p:sp>
        <p:nvSpPr>
          <p:cNvPr id="27" name="文本框 26"/>
          <p:cNvSpPr txBox="1"/>
          <p:nvPr/>
        </p:nvSpPr>
        <p:spPr>
          <a:xfrm>
            <a:off x="5027478" y="5600797"/>
            <a:ext cx="3596751" cy="439769"/>
          </a:xfrm>
          <a:prstGeom prst="rect">
            <a:avLst/>
          </a:prstGeom>
          <a:noFill/>
        </p:spPr>
        <p:txBody>
          <a:bodyPr wrap="square" lIns="100237" tIns="50118" rIns="100237" bIns="50118" rtlCol="0">
            <a:spAutoFit/>
          </a:bodyPr>
          <a:lstStyle/>
          <a:p>
            <a:r>
              <a:rPr lang="en-US" altLang="zh-CN" sz="2200" dirty="0">
                <a:latin typeface="微软雅黑" panose="020B0503020204020204" charset="-122"/>
                <a:ea typeface="微软雅黑" panose="020B0503020204020204" charset="-122"/>
              </a:rPr>
              <a:t>SERVICE  GUARANTEE</a:t>
            </a:r>
          </a:p>
        </p:txBody>
      </p:sp>
      <p:sp>
        <p:nvSpPr>
          <p:cNvPr id="29" name="椭圆 28"/>
          <p:cNvSpPr/>
          <p:nvPr/>
        </p:nvSpPr>
        <p:spPr>
          <a:xfrm>
            <a:off x="5591159" y="2093460"/>
            <a:ext cx="1916512" cy="2082252"/>
          </a:xfrm>
          <a:prstGeom prst="ellipse">
            <a:avLst/>
          </a:prstGeom>
          <a:solidFill>
            <a:srgbClr val="3AACE6"/>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pic>
        <p:nvPicPr>
          <p:cNvPr id="30" name="图片 29" descr="项目"/>
          <p:cNvPicPr>
            <a:picLocks noChangeAspect="1"/>
          </p:cNvPicPr>
          <p:nvPr/>
        </p:nvPicPr>
        <p:blipFill>
          <a:blip r:embed="rId5" cstate="print"/>
          <a:stretch>
            <a:fillRect/>
          </a:stretch>
        </p:blipFill>
        <p:spPr>
          <a:xfrm>
            <a:off x="9606450" y="1409889"/>
            <a:ext cx="1123309" cy="1220454"/>
          </a:xfrm>
          <a:prstGeom prst="rect">
            <a:avLst/>
          </a:prstGeom>
        </p:spPr>
      </p:pic>
      <p:pic>
        <p:nvPicPr>
          <p:cNvPr id="32" name="图片 31" descr="项目管理"/>
          <p:cNvPicPr>
            <a:picLocks noChangeAspect="1"/>
          </p:cNvPicPr>
          <p:nvPr/>
        </p:nvPicPr>
        <p:blipFill>
          <a:blip r:embed="rId6" cstate="print"/>
          <a:stretch>
            <a:fillRect/>
          </a:stretch>
        </p:blipFill>
        <p:spPr>
          <a:xfrm>
            <a:off x="10216034" y="3232502"/>
            <a:ext cx="1458143" cy="1584243"/>
          </a:xfrm>
          <a:prstGeom prst="rect">
            <a:avLst/>
          </a:prstGeom>
        </p:spPr>
      </p:pic>
      <p:sp>
        <p:nvSpPr>
          <p:cNvPr id="33" name="椭圆 32"/>
          <p:cNvSpPr/>
          <p:nvPr/>
        </p:nvSpPr>
        <p:spPr>
          <a:xfrm>
            <a:off x="5309657" y="1972442"/>
            <a:ext cx="2355980" cy="2559726"/>
          </a:xfrm>
          <a:prstGeom prst="ellipse">
            <a:avLst/>
          </a:prstGeom>
          <a:solidFill>
            <a:srgbClr val="0093DD"/>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sp>
        <p:nvSpPr>
          <p:cNvPr id="60" name="KSO_Shape"/>
          <p:cNvSpPr>
            <a:spLocks noChangeAspect="1"/>
          </p:cNvSpPr>
          <p:nvPr/>
        </p:nvSpPr>
        <p:spPr bwMode="auto">
          <a:xfrm>
            <a:off x="5635038" y="2769698"/>
            <a:ext cx="1738970" cy="997486"/>
          </a:xfrm>
          <a:custGeom>
            <a:avLst/>
            <a:gdLst>
              <a:gd name="T0" fmla="*/ 1080063 w 2505075"/>
              <a:gd name="T1" fmla="*/ 966238 h 1325562"/>
              <a:gd name="T2" fmla="*/ 1088548 w 2505075"/>
              <a:gd name="T3" fmla="*/ 914266 h 1325562"/>
              <a:gd name="T4" fmla="*/ 445929 w 2505075"/>
              <a:gd name="T5" fmla="*/ 319311 h 1325562"/>
              <a:gd name="T6" fmla="*/ 395237 w 2505075"/>
              <a:gd name="T7" fmla="*/ 468695 h 1325562"/>
              <a:gd name="T8" fmla="*/ 512532 w 2505075"/>
              <a:gd name="T9" fmla="*/ 623196 h 1325562"/>
              <a:gd name="T10" fmla="*/ 620333 w 2505075"/>
              <a:gd name="T11" fmla="*/ 560492 h 1325562"/>
              <a:gd name="T12" fmla="*/ 663973 w 2505075"/>
              <a:gd name="T13" fmla="*/ 607742 h 1325562"/>
              <a:gd name="T14" fmla="*/ 627744 w 2505075"/>
              <a:gd name="T15" fmla="*/ 704255 h 1325562"/>
              <a:gd name="T16" fmla="*/ 757606 w 2505075"/>
              <a:gd name="T17" fmla="*/ 646073 h 1325562"/>
              <a:gd name="T18" fmla="*/ 808359 w 2505075"/>
              <a:gd name="T19" fmla="*/ 688124 h 1325562"/>
              <a:gd name="T20" fmla="*/ 784197 w 2505075"/>
              <a:gd name="T21" fmla="*/ 779867 h 1325562"/>
              <a:gd name="T22" fmla="*/ 928622 w 2505075"/>
              <a:gd name="T23" fmla="*/ 732135 h 1325562"/>
              <a:gd name="T24" fmla="*/ 906958 w 2505075"/>
              <a:gd name="T25" fmla="*/ 833145 h 1325562"/>
              <a:gd name="T26" fmla="*/ 948878 w 2505075"/>
              <a:gd name="T27" fmla="*/ 791644 h 1325562"/>
              <a:gd name="T28" fmla="*/ 967469 w 2505075"/>
              <a:gd name="T29" fmla="*/ 765403 h 1325562"/>
              <a:gd name="T30" fmla="*/ 1192310 w 2505075"/>
              <a:gd name="T31" fmla="*/ 919736 h 1325562"/>
              <a:gd name="T32" fmla="*/ 1202207 w 2505075"/>
              <a:gd name="T33" fmla="*/ 871307 h 1325562"/>
              <a:gd name="T34" fmla="*/ 973023 w 2505075"/>
              <a:gd name="T35" fmla="*/ 652581 h 1325562"/>
              <a:gd name="T36" fmla="*/ 1002109 w 2505075"/>
              <a:gd name="T37" fmla="*/ 637876 h 1325562"/>
              <a:gd name="T38" fmla="*/ 1285729 w 2505075"/>
              <a:gd name="T39" fmla="*/ 841671 h 1325562"/>
              <a:gd name="T40" fmla="*/ 1311316 w 2505075"/>
              <a:gd name="T41" fmla="*/ 796856 h 1325562"/>
              <a:gd name="T42" fmla="*/ 1092057 w 2505075"/>
              <a:gd name="T43" fmla="*/ 582941 h 1325562"/>
              <a:gd name="T44" fmla="*/ 1113371 w 2505075"/>
              <a:gd name="T45" fmla="*/ 558323 h 1325562"/>
              <a:gd name="T46" fmla="*/ 1383250 w 2505075"/>
              <a:gd name="T47" fmla="*/ 746018 h 1325562"/>
              <a:gd name="T48" fmla="*/ 1396527 w 2505075"/>
              <a:gd name="T49" fmla="*/ 680240 h 1325562"/>
              <a:gd name="T50" fmla="*/ 1184656 w 2505075"/>
              <a:gd name="T51" fmla="*/ 460782 h 1325562"/>
              <a:gd name="T52" fmla="*/ 1032502 w 2505075"/>
              <a:gd name="T53" fmla="*/ 404883 h 1325562"/>
              <a:gd name="T54" fmla="*/ 933963 w 2505075"/>
              <a:gd name="T55" fmla="*/ 481262 h 1325562"/>
              <a:gd name="T56" fmla="*/ 789778 w 2505075"/>
              <a:gd name="T57" fmla="*/ 559328 h 1325562"/>
              <a:gd name="T58" fmla="*/ 748479 w 2505075"/>
              <a:gd name="T59" fmla="*/ 508971 h 1325562"/>
              <a:gd name="T60" fmla="*/ 835666 w 2505075"/>
              <a:gd name="T61" fmla="*/ 313325 h 1325562"/>
              <a:gd name="T62" fmla="*/ 973330 w 2505075"/>
              <a:gd name="T63" fmla="*/ 213093 h 1325562"/>
              <a:gd name="T64" fmla="*/ 1302757 w 2505075"/>
              <a:gd name="T65" fmla="*/ 188035 h 1325562"/>
              <a:gd name="T66" fmla="*/ 1466747 w 2505075"/>
              <a:gd name="T67" fmla="*/ 282003 h 1325562"/>
              <a:gd name="T68" fmla="*/ 1564078 w 2505075"/>
              <a:gd name="T69" fmla="*/ 493551 h 1325562"/>
              <a:gd name="T70" fmla="*/ 1442633 w 2505075"/>
              <a:gd name="T71" fmla="*/ 704094 h 1325562"/>
              <a:gd name="T72" fmla="*/ 1413666 w 2505075"/>
              <a:gd name="T73" fmla="*/ 773726 h 1325562"/>
              <a:gd name="T74" fmla="*/ 1355490 w 2505075"/>
              <a:gd name="T75" fmla="*/ 815650 h 1325562"/>
              <a:gd name="T76" fmla="*/ 1304074 w 2505075"/>
              <a:gd name="T77" fmla="*/ 877331 h 1325562"/>
              <a:gd name="T78" fmla="*/ 1255071 w 2505075"/>
              <a:gd name="T79" fmla="*/ 922146 h 1325562"/>
              <a:gd name="T80" fmla="*/ 1195931 w 2505075"/>
              <a:gd name="T81" fmla="*/ 958287 h 1325562"/>
              <a:gd name="T82" fmla="*/ 1126169 w 2505075"/>
              <a:gd name="T83" fmla="*/ 987441 h 1325562"/>
              <a:gd name="T84" fmla="*/ 1025026 w 2505075"/>
              <a:gd name="T85" fmla="*/ 983586 h 1325562"/>
              <a:gd name="T86" fmla="*/ 943732 w 2505075"/>
              <a:gd name="T87" fmla="*/ 991771 h 1325562"/>
              <a:gd name="T88" fmla="*/ 890447 w 2505075"/>
              <a:gd name="T89" fmla="*/ 926198 h 1325562"/>
              <a:gd name="T90" fmla="*/ 804898 w 2505075"/>
              <a:gd name="T91" fmla="*/ 942109 h 1325562"/>
              <a:gd name="T92" fmla="*/ 719687 w 2505075"/>
              <a:gd name="T93" fmla="*/ 932466 h 1325562"/>
              <a:gd name="T94" fmla="*/ 719687 w 2505075"/>
              <a:gd name="T95" fmla="*/ 847609 h 1325562"/>
              <a:gd name="T96" fmla="*/ 649845 w 2505075"/>
              <a:gd name="T97" fmla="*/ 864980 h 1325562"/>
              <a:gd name="T98" fmla="*/ 564935 w 2505075"/>
              <a:gd name="T99" fmla="*/ 841431 h 1325562"/>
              <a:gd name="T100" fmla="*/ 599332 w 2505075"/>
              <a:gd name="T101" fmla="*/ 735462 h 1325562"/>
              <a:gd name="T102" fmla="*/ 525336 w 2505075"/>
              <a:gd name="T103" fmla="*/ 717912 h 1325562"/>
              <a:gd name="T104" fmla="*/ 434824 w 2505075"/>
              <a:gd name="T105" fmla="*/ 613741 h 1325562"/>
              <a:gd name="T106" fmla="*/ 356614 w 2505075"/>
              <a:gd name="T107" fmla="*/ 485079 h 1325562"/>
              <a:gd name="T108" fmla="*/ 409961 w 2505075"/>
              <a:gd name="T109" fmla="*/ 302445 h 1325562"/>
              <a:gd name="T110" fmla="*/ 585452 w 2505075"/>
              <a:gd name="T111" fmla="*/ 140292 h 1325562"/>
              <a:gd name="T112" fmla="*/ 1604643 w 2505075"/>
              <a:gd name="T113" fmla="*/ 378724 h 1325562"/>
              <a:gd name="T114" fmla="*/ 1484403 w 2505075"/>
              <a:gd name="T115" fmla="*/ 188277 h 1325562"/>
              <a:gd name="T116" fmla="*/ 490090 w 2505075"/>
              <a:gd name="T117" fmla="*/ 133795 h 1325562"/>
              <a:gd name="T118" fmla="*/ 325035 w 2505075"/>
              <a:gd name="T119" fmla="*/ 287116 h 1325562"/>
              <a:gd name="T120" fmla="*/ 274770 w 2505075"/>
              <a:gd name="T121" fmla="*/ 490340 h 13255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505075" h="1325562">
                <a:moveTo>
                  <a:pt x="1393413" y="1171553"/>
                </a:moveTo>
                <a:lnTo>
                  <a:pt x="1392878" y="1173480"/>
                </a:lnTo>
                <a:lnTo>
                  <a:pt x="1390342" y="1178878"/>
                </a:lnTo>
                <a:lnTo>
                  <a:pt x="1387805" y="1184593"/>
                </a:lnTo>
                <a:lnTo>
                  <a:pt x="1384952" y="1190308"/>
                </a:lnTo>
                <a:lnTo>
                  <a:pt x="1381781" y="1196023"/>
                </a:lnTo>
                <a:lnTo>
                  <a:pt x="1378294" y="1201738"/>
                </a:lnTo>
                <a:lnTo>
                  <a:pt x="1374489" y="1207135"/>
                </a:lnTo>
                <a:lnTo>
                  <a:pt x="1370684" y="1212850"/>
                </a:lnTo>
                <a:lnTo>
                  <a:pt x="1362758" y="1223010"/>
                </a:lnTo>
                <a:lnTo>
                  <a:pt x="1354514" y="1233170"/>
                </a:lnTo>
                <a:lnTo>
                  <a:pt x="1350935" y="1237020"/>
                </a:lnTo>
                <a:lnTo>
                  <a:pt x="1356797" y="1240836"/>
                </a:lnTo>
                <a:lnTo>
                  <a:pt x="1369812" y="1248769"/>
                </a:lnTo>
                <a:lnTo>
                  <a:pt x="1382509" y="1256385"/>
                </a:lnTo>
                <a:lnTo>
                  <a:pt x="1394571" y="1262097"/>
                </a:lnTo>
                <a:lnTo>
                  <a:pt x="1405364" y="1267174"/>
                </a:lnTo>
                <a:lnTo>
                  <a:pt x="1410443" y="1269395"/>
                </a:lnTo>
                <a:lnTo>
                  <a:pt x="1415521" y="1271299"/>
                </a:lnTo>
                <a:lnTo>
                  <a:pt x="1420283" y="1272568"/>
                </a:lnTo>
                <a:lnTo>
                  <a:pt x="1424092" y="1273520"/>
                </a:lnTo>
                <a:lnTo>
                  <a:pt x="1428219" y="1274155"/>
                </a:lnTo>
                <a:lnTo>
                  <a:pt x="1432028" y="1274155"/>
                </a:lnTo>
                <a:lnTo>
                  <a:pt x="1433615" y="1274155"/>
                </a:lnTo>
                <a:lnTo>
                  <a:pt x="1434250" y="1274155"/>
                </a:lnTo>
                <a:lnTo>
                  <a:pt x="1436789" y="1272568"/>
                </a:lnTo>
                <a:lnTo>
                  <a:pt x="1439329" y="1270665"/>
                </a:lnTo>
                <a:lnTo>
                  <a:pt x="1440916" y="1268126"/>
                </a:lnTo>
                <a:lnTo>
                  <a:pt x="1442186" y="1265587"/>
                </a:lnTo>
                <a:lnTo>
                  <a:pt x="1443138" y="1261779"/>
                </a:lnTo>
                <a:lnTo>
                  <a:pt x="1443773" y="1258289"/>
                </a:lnTo>
                <a:lnTo>
                  <a:pt x="1444408" y="1253846"/>
                </a:lnTo>
                <a:lnTo>
                  <a:pt x="1443773" y="1250038"/>
                </a:lnTo>
                <a:lnTo>
                  <a:pt x="1443455" y="1245278"/>
                </a:lnTo>
                <a:lnTo>
                  <a:pt x="1442820" y="1240518"/>
                </a:lnTo>
                <a:lnTo>
                  <a:pt x="1440916" y="1231316"/>
                </a:lnTo>
                <a:lnTo>
                  <a:pt x="1438694" y="1222113"/>
                </a:lnTo>
                <a:lnTo>
                  <a:pt x="1435520" y="1213863"/>
                </a:lnTo>
                <a:lnTo>
                  <a:pt x="1432663" y="1206564"/>
                </a:lnTo>
                <a:lnTo>
                  <a:pt x="1431441" y="1204120"/>
                </a:lnTo>
                <a:lnTo>
                  <a:pt x="1393413" y="1171553"/>
                </a:lnTo>
                <a:close/>
                <a:moveTo>
                  <a:pt x="1213954" y="208886"/>
                </a:moveTo>
                <a:lnTo>
                  <a:pt x="787646" y="233955"/>
                </a:lnTo>
                <a:lnTo>
                  <a:pt x="777171" y="240302"/>
                </a:lnTo>
                <a:lnTo>
                  <a:pt x="761934" y="250456"/>
                </a:lnTo>
                <a:lnTo>
                  <a:pt x="752411" y="256803"/>
                </a:lnTo>
                <a:lnTo>
                  <a:pt x="742571" y="264101"/>
                </a:lnTo>
                <a:lnTo>
                  <a:pt x="731778" y="272352"/>
                </a:lnTo>
                <a:lnTo>
                  <a:pt x="720034" y="281237"/>
                </a:lnTo>
                <a:lnTo>
                  <a:pt x="707971" y="291391"/>
                </a:lnTo>
                <a:lnTo>
                  <a:pt x="695274" y="301546"/>
                </a:lnTo>
                <a:lnTo>
                  <a:pt x="682577" y="312970"/>
                </a:lnTo>
                <a:lnTo>
                  <a:pt x="669245" y="325028"/>
                </a:lnTo>
                <a:lnTo>
                  <a:pt x="656230" y="337721"/>
                </a:lnTo>
                <a:lnTo>
                  <a:pt x="642898" y="351366"/>
                </a:lnTo>
                <a:lnTo>
                  <a:pt x="629884" y="365329"/>
                </a:lnTo>
                <a:lnTo>
                  <a:pt x="617186" y="380243"/>
                </a:lnTo>
                <a:lnTo>
                  <a:pt x="604489" y="396110"/>
                </a:lnTo>
                <a:lnTo>
                  <a:pt x="592427" y="411976"/>
                </a:lnTo>
                <a:lnTo>
                  <a:pt x="586396" y="420544"/>
                </a:lnTo>
                <a:lnTo>
                  <a:pt x="580682" y="429112"/>
                </a:lnTo>
                <a:lnTo>
                  <a:pt x="575286" y="437679"/>
                </a:lnTo>
                <a:lnTo>
                  <a:pt x="569889" y="446565"/>
                </a:lnTo>
                <a:lnTo>
                  <a:pt x="564811" y="455450"/>
                </a:lnTo>
                <a:lnTo>
                  <a:pt x="559732" y="464335"/>
                </a:lnTo>
                <a:lnTo>
                  <a:pt x="554970" y="473855"/>
                </a:lnTo>
                <a:lnTo>
                  <a:pt x="550526" y="483057"/>
                </a:lnTo>
                <a:lnTo>
                  <a:pt x="546400" y="492894"/>
                </a:lnTo>
                <a:lnTo>
                  <a:pt x="542273" y="502097"/>
                </a:lnTo>
                <a:lnTo>
                  <a:pt x="538464" y="512251"/>
                </a:lnTo>
                <a:lnTo>
                  <a:pt x="534972" y="522089"/>
                </a:lnTo>
                <a:lnTo>
                  <a:pt x="532115" y="532243"/>
                </a:lnTo>
                <a:lnTo>
                  <a:pt x="528941" y="542397"/>
                </a:lnTo>
                <a:lnTo>
                  <a:pt x="526719" y="552552"/>
                </a:lnTo>
                <a:lnTo>
                  <a:pt x="524814" y="563341"/>
                </a:lnTo>
                <a:lnTo>
                  <a:pt x="522592" y="573496"/>
                </a:lnTo>
                <a:lnTo>
                  <a:pt x="521323" y="584285"/>
                </a:lnTo>
                <a:lnTo>
                  <a:pt x="520370" y="595391"/>
                </a:lnTo>
                <a:lnTo>
                  <a:pt x="519736" y="605863"/>
                </a:lnTo>
                <a:lnTo>
                  <a:pt x="519736" y="617287"/>
                </a:lnTo>
                <a:lnTo>
                  <a:pt x="519736" y="628393"/>
                </a:lnTo>
                <a:lnTo>
                  <a:pt x="520370" y="639817"/>
                </a:lnTo>
                <a:lnTo>
                  <a:pt x="521640" y="650924"/>
                </a:lnTo>
                <a:lnTo>
                  <a:pt x="522910" y="662347"/>
                </a:lnTo>
                <a:lnTo>
                  <a:pt x="525132" y="674088"/>
                </a:lnTo>
                <a:lnTo>
                  <a:pt x="527671" y="685830"/>
                </a:lnTo>
                <a:lnTo>
                  <a:pt x="530846" y="697571"/>
                </a:lnTo>
                <a:lnTo>
                  <a:pt x="531798" y="700109"/>
                </a:lnTo>
                <a:lnTo>
                  <a:pt x="533385" y="703283"/>
                </a:lnTo>
                <a:lnTo>
                  <a:pt x="535607" y="706138"/>
                </a:lnTo>
                <a:lnTo>
                  <a:pt x="538464" y="709629"/>
                </a:lnTo>
                <a:lnTo>
                  <a:pt x="545130" y="717245"/>
                </a:lnTo>
                <a:lnTo>
                  <a:pt x="553701" y="725813"/>
                </a:lnTo>
                <a:lnTo>
                  <a:pt x="563858" y="735333"/>
                </a:lnTo>
                <a:lnTo>
                  <a:pt x="575603" y="744852"/>
                </a:lnTo>
                <a:lnTo>
                  <a:pt x="588300" y="755642"/>
                </a:lnTo>
                <a:lnTo>
                  <a:pt x="601950" y="766113"/>
                </a:lnTo>
                <a:lnTo>
                  <a:pt x="630836" y="788961"/>
                </a:lnTo>
                <a:lnTo>
                  <a:pt x="660992" y="811174"/>
                </a:lnTo>
                <a:lnTo>
                  <a:pt x="673980" y="820771"/>
                </a:lnTo>
                <a:lnTo>
                  <a:pt x="676549" y="818197"/>
                </a:lnTo>
                <a:lnTo>
                  <a:pt x="682891" y="811847"/>
                </a:lnTo>
                <a:lnTo>
                  <a:pt x="690500" y="804545"/>
                </a:lnTo>
                <a:lnTo>
                  <a:pt x="700329" y="795655"/>
                </a:lnTo>
                <a:lnTo>
                  <a:pt x="712060" y="785494"/>
                </a:lnTo>
                <a:lnTo>
                  <a:pt x="718401" y="780732"/>
                </a:lnTo>
                <a:lnTo>
                  <a:pt x="725376" y="775334"/>
                </a:lnTo>
                <a:lnTo>
                  <a:pt x="732352" y="770254"/>
                </a:lnTo>
                <a:lnTo>
                  <a:pt x="739961" y="765174"/>
                </a:lnTo>
                <a:lnTo>
                  <a:pt x="747570" y="760412"/>
                </a:lnTo>
                <a:lnTo>
                  <a:pt x="755497" y="755649"/>
                </a:lnTo>
                <a:lnTo>
                  <a:pt x="763423" y="751522"/>
                </a:lnTo>
                <a:lnTo>
                  <a:pt x="771350" y="747712"/>
                </a:lnTo>
                <a:lnTo>
                  <a:pt x="779593" y="744537"/>
                </a:lnTo>
                <a:lnTo>
                  <a:pt x="787837" y="741997"/>
                </a:lnTo>
                <a:lnTo>
                  <a:pt x="796080" y="739774"/>
                </a:lnTo>
                <a:lnTo>
                  <a:pt x="804007" y="738504"/>
                </a:lnTo>
                <a:lnTo>
                  <a:pt x="808128" y="738187"/>
                </a:lnTo>
                <a:lnTo>
                  <a:pt x="811933" y="738187"/>
                </a:lnTo>
                <a:lnTo>
                  <a:pt x="815738" y="738187"/>
                </a:lnTo>
                <a:lnTo>
                  <a:pt x="819859" y="738504"/>
                </a:lnTo>
                <a:lnTo>
                  <a:pt x="823347" y="739139"/>
                </a:lnTo>
                <a:lnTo>
                  <a:pt x="827469" y="740092"/>
                </a:lnTo>
                <a:lnTo>
                  <a:pt x="830956" y="741362"/>
                </a:lnTo>
                <a:lnTo>
                  <a:pt x="834444" y="742949"/>
                </a:lnTo>
                <a:lnTo>
                  <a:pt x="837932" y="744537"/>
                </a:lnTo>
                <a:lnTo>
                  <a:pt x="841419" y="746442"/>
                </a:lnTo>
                <a:lnTo>
                  <a:pt x="845224" y="748982"/>
                </a:lnTo>
                <a:lnTo>
                  <a:pt x="848077" y="751522"/>
                </a:lnTo>
                <a:lnTo>
                  <a:pt x="851565" y="754697"/>
                </a:lnTo>
                <a:lnTo>
                  <a:pt x="854419" y="757554"/>
                </a:lnTo>
                <a:lnTo>
                  <a:pt x="857272" y="761364"/>
                </a:lnTo>
                <a:lnTo>
                  <a:pt x="860443" y="765174"/>
                </a:lnTo>
                <a:lnTo>
                  <a:pt x="862979" y="769937"/>
                </a:lnTo>
                <a:lnTo>
                  <a:pt x="865833" y="774699"/>
                </a:lnTo>
                <a:lnTo>
                  <a:pt x="868052" y="779779"/>
                </a:lnTo>
                <a:lnTo>
                  <a:pt x="870589" y="785177"/>
                </a:lnTo>
                <a:lnTo>
                  <a:pt x="872174" y="789939"/>
                </a:lnTo>
                <a:lnTo>
                  <a:pt x="872808" y="795337"/>
                </a:lnTo>
                <a:lnTo>
                  <a:pt x="873125" y="800417"/>
                </a:lnTo>
                <a:lnTo>
                  <a:pt x="872808" y="805815"/>
                </a:lnTo>
                <a:lnTo>
                  <a:pt x="872174" y="810895"/>
                </a:lnTo>
                <a:lnTo>
                  <a:pt x="870906" y="816610"/>
                </a:lnTo>
                <a:lnTo>
                  <a:pt x="868686" y="822325"/>
                </a:lnTo>
                <a:lnTo>
                  <a:pt x="866784" y="828040"/>
                </a:lnTo>
                <a:lnTo>
                  <a:pt x="864247" y="833755"/>
                </a:lnTo>
                <a:lnTo>
                  <a:pt x="861077" y="839470"/>
                </a:lnTo>
                <a:lnTo>
                  <a:pt x="858223" y="844867"/>
                </a:lnTo>
                <a:lnTo>
                  <a:pt x="854419" y="850582"/>
                </a:lnTo>
                <a:lnTo>
                  <a:pt x="850614" y="855980"/>
                </a:lnTo>
                <a:lnTo>
                  <a:pt x="846809" y="861377"/>
                </a:lnTo>
                <a:lnTo>
                  <a:pt x="838883" y="872172"/>
                </a:lnTo>
                <a:lnTo>
                  <a:pt x="830322" y="882015"/>
                </a:lnTo>
                <a:lnTo>
                  <a:pt x="822079" y="891222"/>
                </a:lnTo>
                <a:lnTo>
                  <a:pt x="814469" y="899477"/>
                </a:lnTo>
                <a:lnTo>
                  <a:pt x="807177" y="906780"/>
                </a:lnTo>
                <a:lnTo>
                  <a:pt x="801280" y="912179"/>
                </a:lnTo>
                <a:lnTo>
                  <a:pt x="807327" y="916209"/>
                </a:lnTo>
                <a:lnTo>
                  <a:pt x="820976" y="924777"/>
                </a:lnTo>
                <a:lnTo>
                  <a:pt x="825483" y="927528"/>
                </a:lnTo>
                <a:lnTo>
                  <a:pt x="830507" y="922740"/>
                </a:lnTo>
                <a:lnTo>
                  <a:pt x="837466" y="916726"/>
                </a:lnTo>
                <a:lnTo>
                  <a:pt x="844425" y="910397"/>
                </a:lnTo>
                <a:lnTo>
                  <a:pt x="852332" y="904384"/>
                </a:lnTo>
                <a:lnTo>
                  <a:pt x="859924" y="898687"/>
                </a:lnTo>
                <a:lnTo>
                  <a:pt x="867831" y="893307"/>
                </a:lnTo>
                <a:lnTo>
                  <a:pt x="875739" y="887927"/>
                </a:lnTo>
                <a:lnTo>
                  <a:pt x="884596" y="882864"/>
                </a:lnTo>
                <a:lnTo>
                  <a:pt x="893136" y="878117"/>
                </a:lnTo>
                <a:lnTo>
                  <a:pt x="902309" y="873686"/>
                </a:lnTo>
                <a:lnTo>
                  <a:pt x="911798" y="869572"/>
                </a:lnTo>
                <a:lnTo>
                  <a:pt x="921287" y="865774"/>
                </a:lnTo>
                <a:lnTo>
                  <a:pt x="931409" y="862293"/>
                </a:lnTo>
                <a:lnTo>
                  <a:pt x="941847" y="859445"/>
                </a:lnTo>
                <a:lnTo>
                  <a:pt x="952285" y="856596"/>
                </a:lnTo>
                <a:lnTo>
                  <a:pt x="963356" y="854698"/>
                </a:lnTo>
                <a:lnTo>
                  <a:pt x="972212" y="853432"/>
                </a:lnTo>
                <a:lnTo>
                  <a:pt x="980753" y="852166"/>
                </a:lnTo>
                <a:lnTo>
                  <a:pt x="988660" y="851533"/>
                </a:lnTo>
                <a:lnTo>
                  <a:pt x="996252" y="850900"/>
                </a:lnTo>
                <a:lnTo>
                  <a:pt x="1003527" y="850900"/>
                </a:lnTo>
                <a:lnTo>
                  <a:pt x="1010169" y="851533"/>
                </a:lnTo>
                <a:lnTo>
                  <a:pt x="1016812" y="852166"/>
                </a:lnTo>
                <a:lnTo>
                  <a:pt x="1022505" y="853115"/>
                </a:lnTo>
                <a:lnTo>
                  <a:pt x="1028199" y="854381"/>
                </a:lnTo>
                <a:lnTo>
                  <a:pt x="1033260" y="855963"/>
                </a:lnTo>
                <a:lnTo>
                  <a:pt x="1038004" y="858179"/>
                </a:lnTo>
                <a:lnTo>
                  <a:pt x="1042116" y="860394"/>
                </a:lnTo>
                <a:lnTo>
                  <a:pt x="1046228" y="862609"/>
                </a:lnTo>
                <a:lnTo>
                  <a:pt x="1049391" y="865458"/>
                </a:lnTo>
                <a:lnTo>
                  <a:pt x="1052871" y="868306"/>
                </a:lnTo>
                <a:lnTo>
                  <a:pt x="1055401" y="871787"/>
                </a:lnTo>
                <a:lnTo>
                  <a:pt x="1057931" y="875268"/>
                </a:lnTo>
                <a:lnTo>
                  <a:pt x="1059513" y="879066"/>
                </a:lnTo>
                <a:lnTo>
                  <a:pt x="1061095" y="882864"/>
                </a:lnTo>
                <a:lnTo>
                  <a:pt x="1062043" y="887294"/>
                </a:lnTo>
                <a:lnTo>
                  <a:pt x="1062992" y="891725"/>
                </a:lnTo>
                <a:lnTo>
                  <a:pt x="1063625" y="896472"/>
                </a:lnTo>
                <a:lnTo>
                  <a:pt x="1063625" y="901219"/>
                </a:lnTo>
                <a:lnTo>
                  <a:pt x="1062992" y="906283"/>
                </a:lnTo>
                <a:lnTo>
                  <a:pt x="1062360" y="911663"/>
                </a:lnTo>
                <a:lnTo>
                  <a:pt x="1061411" y="917043"/>
                </a:lnTo>
                <a:lnTo>
                  <a:pt x="1060146" y="922740"/>
                </a:lnTo>
                <a:lnTo>
                  <a:pt x="1058564" y="928436"/>
                </a:lnTo>
                <a:lnTo>
                  <a:pt x="1056350" y="934133"/>
                </a:lnTo>
                <a:lnTo>
                  <a:pt x="1054136" y="940146"/>
                </a:lnTo>
                <a:lnTo>
                  <a:pt x="1051605" y="946475"/>
                </a:lnTo>
                <a:lnTo>
                  <a:pt x="1048442" y="952805"/>
                </a:lnTo>
                <a:lnTo>
                  <a:pt x="1044963" y="959134"/>
                </a:lnTo>
                <a:lnTo>
                  <a:pt x="1041167" y="966096"/>
                </a:lnTo>
                <a:lnTo>
                  <a:pt x="1036739" y="973375"/>
                </a:lnTo>
                <a:lnTo>
                  <a:pt x="1031994" y="980654"/>
                </a:lnTo>
                <a:lnTo>
                  <a:pt x="1026933" y="988250"/>
                </a:lnTo>
                <a:lnTo>
                  <a:pt x="1021240" y="995845"/>
                </a:lnTo>
                <a:lnTo>
                  <a:pt x="1008904" y="1011353"/>
                </a:lnTo>
                <a:lnTo>
                  <a:pt x="997613" y="1025070"/>
                </a:lnTo>
                <a:lnTo>
                  <a:pt x="998737" y="1025688"/>
                </a:lnTo>
                <a:lnTo>
                  <a:pt x="1020087" y="1037234"/>
                </a:lnTo>
                <a:lnTo>
                  <a:pt x="1021090" y="1036320"/>
                </a:lnTo>
                <a:lnTo>
                  <a:pt x="1031219" y="1027112"/>
                </a:lnTo>
                <a:lnTo>
                  <a:pt x="1052110" y="1009332"/>
                </a:lnTo>
                <a:lnTo>
                  <a:pt x="1071419" y="993774"/>
                </a:lnTo>
                <a:lnTo>
                  <a:pt x="1088828" y="979804"/>
                </a:lnTo>
                <a:lnTo>
                  <a:pt x="1104021" y="968374"/>
                </a:lnTo>
                <a:lnTo>
                  <a:pt x="1116050" y="959802"/>
                </a:lnTo>
                <a:lnTo>
                  <a:pt x="1125862" y="952182"/>
                </a:lnTo>
                <a:lnTo>
                  <a:pt x="1136624" y="950277"/>
                </a:lnTo>
                <a:lnTo>
                  <a:pt x="1146437" y="949007"/>
                </a:lnTo>
                <a:lnTo>
                  <a:pt x="1156249" y="948372"/>
                </a:lnTo>
                <a:lnTo>
                  <a:pt x="1164795" y="947737"/>
                </a:lnTo>
                <a:lnTo>
                  <a:pt x="1172709" y="947737"/>
                </a:lnTo>
                <a:lnTo>
                  <a:pt x="1180622" y="948372"/>
                </a:lnTo>
                <a:lnTo>
                  <a:pt x="1187586" y="949007"/>
                </a:lnTo>
                <a:lnTo>
                  <a:pt x="1193916" y="949959"/>
                </a:lnTo>
                <a:lnTo>
                  <a:pt x="1199930" y="951547"/>
                </a:lnTo>
                <a:lnTo>
                  <a:pt x="1204995" y="953452"/>
                </a:lnTo>
                <a:lnTo>
                  <a:pt x="1209743" y="955674"/>
                </a:lnTo>
                <a:lnTo>
                  <a:pt x="1214174" y="958214"/>
                </a:lnTo>
                <a:lnTo>
                  <a:pt x="1217656" y="961072"/>
                </a:lnTo>
                <a:lnTo>
                  <a:pt x="1221138" y="964247"/>
                </a:lnTo>
                <a:lnTo>
                  <a:pt x="1223670" y="967739"/>
                </a:lnTo>
                <a:lnTo>
                  <a:pt x="1226202" y="971232"/>
                </a:lnTo>
                <a:lnTo>
                  <a:pt x="1228102" y="975359"/>
                </a:lnTo>
                <a:lnTo>
                  <a:pt x="1229684" y="979804"/>
                </a:lnTo>
                <a:lnTo>
                  <a:pt x="1230634" y="983932"/>
                </a:lnTo>
                <a:lnTo>
                  <a:pt x="1231583" y="988694"/>
                </a:lnTo>
                <a:lnTo>
                  <a:pt x="1231900" y="993774"/>
                </a:lnTo>
                <a:lnTo>
                  <a:pt x="1231900" y="998854"/>
                </a:lnTo>
                <a:lnTo>
                  <a:pt x="1231267" y="1003934"/>
                </a:lnTo>
                <a:lnTo>
                  <a:pt x="1230317" y="1009650"/>
                </a:lnTo>
                <a:lnTo>
                  <a:pt x="1229368" y="1015365"/>
                </a:lnTo>
                <a:lnTo>
                  <a:pt x="1228102" y="1021080"/>
                </a:lnTo>
                <a:lnTo>
                  <a:pt x="1226519" y="1027112"/>
                </a:lnTo>
                <a:lnTo>
                  <a:pt x="1224303" y="1033145"/>
                </a:lnTo>
                <a:lnTo>
                  <a:pt x="1222088" y="1039177"/>
                </a:lnTo>
                <a:lnTo>
                  <a:pt x="1219872" y="1045527"/>
                </a:lnTo>
                <a:lnTo>
                  <a:pt x="1214174" y="1058227"/>
                </a:lnTo>
                <a:lnTo>
                  <a:pt x="1207527" y="1070927"/>
                </a:lnTo>
                <a:lnTo>
                  <a:pt x="1200563" y="1084262"/>
                </a:lnTo>
                <a:lnTo>
                  <a:pt x="1192650" y="1097280"/>
                </a:lnTo>
                <a:lnTo>
                  <a:pt x="1184104" y="1110297"/>
                </a:lnTo>
                <a:lnTo>
                  <a:pt x="1177556" y="1120028"/>
                </a:lnTo>
                <a:lnTo>
                  <a:pt x="1226114" y="1144685"/>
                </a:lnTo>
                <a:lnTo>
                  <a:pt x="1235618" y="1136968"/>
                </a:lnTo>
                <a:lnTo>
                  <a:pt x="1241959" y="1131570"/>
                </a:lnTo>
                <a:lnTo>
                  <a:pt x="1248934" y="1126173"/>
                </a:lnTo>
                <a:lnTo>
                  <a:pt x="1256227" y="1121093"/>
                </a:lnTo>
                <a:lnTo>
                  <a:pt x="1263836" y="1116330"/>
                </a:lnTo>
                <a:lnTo>
                  <a:pt x="1271445" y="1111250"/>
                </a:lnTo>
                <a:lnTo>
                  <a:pt x="1279055" y="1106488"/>
                </a:lnTo>
                <a:lnTo>
                  <a:pt x="1286981" y="1102678"/>
                </a:lnTo>
                <a:lnTo>
                  <a:pt x="1295542" y="1098868"/>
                </a:lnTo>
                <a:lnTo>
                  <a:pt x="1303468" y="1095375"/>
                </a:lnTo>
                <a:lnTo>
                  <a:pt x="1304197" y="1095150"/>
                </a:lnTo>
                <a:lnTo>
                  <a:pt x="1255077" y="1053085"/>
                </a:lnTo>
                <a:lnTo>
                  <a:pt x="1253172" y="1051499"/>
                </a:lnTo>
                <a:lnTo>
                  <a:pt x="1251585" y="1049280"/>
                </a:lnTo>
                <a:lnTo>
                  <a:pt x="1249997" y="1047378"/>
                </a:lnTo>
                <a:lnTo>
                  <a:pt x="1248727" y="1045158"/>
                </a:lnTo>
                <a:lnTo>
                  <a:pt x="1247775" y="1042622"/>
                </a:lnTo>
                <a:lnTo>
                  <a:pt x="1247140" y="1040402"/>
                </a:lnTo>
                <a:lnTo>
                  <a:pt x="1246505" y="1038183"/>
                </a:lnTo>
                <a:lnTo>
                  <a:pt x="1246187" y="1035646"/>
                </a:lnTo>
                <a:lnTo>
                  <a:pt x="1246187" y="1033110"/>
                </a:lnTo>
                <a:lnTo>
                  <a:pt x="1246505" y="1030890"/>
                </a:lnTo>
                <a:lnTo>
                  <a:pt x="1246822" y="1028354"/>
                </a:lnTo>
                <a:lnTo>
                  <a:pt x="1247457" y="1026135"/>
                </a:lnTo>
                <a:lnTo>
                  <a:pt x="1248092" y="1023281"/>
                </a:lnTo>
                <a:lnTo>
                  <a:pt x="1249362" y="1021379"/>
                </a:lnTo>
                <a:lnTo>
                  <a:pt x="1250632" y="1019159"/>
                </a:lnTo>
                <a:lnTo>
                  <a:pt x="1252537" y="1016940"/>
                </a:lnTo>
                <a:lnTo>
                  <a:pt x="1254125" y="1015037"/>
                </a:lnTo>
                <a:lnTo>
                  <a:pt x="1256030" y="1013452"/>
                </a:lnTo>
                <a:lnTo>
                  <a:pt x="1258252" y="1012184"/>
                </a:lnTo>
                <a:lnTo>
                  <a:pt x="1260475" y="1010599"/>
                </a:lnTo>
                <a:lnTo>
                  <a:pt x="1262380" y="1009647"/>
                </a:lnTo>
                <a:lnTo>
                  <a:pt x="1264920" y="1009013"/>
                </a:lnTo>
                <a:lnTo>
                  <a:pt x="1267460" y="1008379"/>
                </a:lnTo>
                <a:lnTo>
                  <a:pt x="1269682" y="1008062"/>
                </a:lnTo>
                <a:lnTo>
                  <a:pt x="1272222" y="1008062"/>
                </a:lnTo>
                <a:lnTo>
                  <a:pt x="1274762" y="1008062"/>
                </a:lnTo>
                <a:lnTo>
                  <a:pt x="1277302" y="1008696"/>
                </a:lnTo>
                <a:lnTo>
                  <a:pt x="1279525" y="1009013"/>
                </a:lnTo>
                <a:lnTo>
                  <a:pt x="1281747" y="1009964"/>
                </a:lnTo>
                <a:lnTo>
                  <a:pt x="1284287" y="1010916"/>
                </a:lnTo>
                <a:lnTo>
                  <a:pt x="1286510" y="1012818"/>
                </a:lnTo>
                <a:lnTo>
                  <a:pt x="1288415" y="1014086"/>
                </a:lnTo>
                <a:lnTo>
                  <a:pt x="1476735" y="1175116"/>
                </a:lnTo>
                <a:lnTo>
                  <a:pt x="1485356" y="1180861"/>
                </a:lnTo>
                <a:lnTo>
                  <a:pt x="1496783" y="1187525"/>
                </a:lnTo>
                <a:lnTo>
                  <a:pt x="1503132" y="1191015"/>
                </a:lnTo>
                <a:lnTo>
                  <a:pt x="1509798" y="1194506"/>
                </a:lnTo>
                <a:lnTo>
                  <a:pt x="1516781" y="1197679"/>
                </a:lnTo>
                <a:lnTo>
                  <a:pt x="1523765" y="1200852"/>
                </a:lnTo>
                <a:lnTo>
                  <a:pt x="1531066" y="1203708"/>
                </a:lnTo>
                <a:lnTo>
                  <a:pt x="1538367" y="1206247"/>
                </a:lnTo>
                <a:lnTo>
                  <a:pt x="1545668" y="1208151"/>
                </a:lnTo>
                <a:lnTo>
                  <a:pt x="1552969" y="1209738"/>
                </a:lnTo>
                <a:lnTo>
                  <a:pt x="1560587" y="1210690"/>
                </a:lnTo>
                <a:lnTo>
                  <a:pt x="1567888" y="1211324"/>
                </a:lnTo>
                <a:lnTo>
                  <a:pt x="1572649" y="1210690"/>
                </a:lnTo>
                <a:lnTo>
                  <a:pt x="1577411" y="1210372"/>
                </a:lnTo>
                <a:lnTo>
                  <a:pt x="1581855" y="1209420"/>
                </a:lnTo>
                <a:lnTo>
                  <a:pt x="1586299" y="1208151"/>
                </a:lnTo>
                <a:lnTo>
                  <a:pt x="1590108" y="1206564"/>
                </a:lnTo>
                <a:lnTo>
                  <a:pt x="1593917" y="1204026"/>
                </a:lnTo>
                <a:lnTo>
                  <a:pt x="1597409" y="1201804"/>
                </a:lnTo>
                <a:lnTo>
                  <a:pt x="1600900" y="1198948"/>
                </a:lnTo>
                <a:lnTo>
                  <a:pt x="1601535" y="1197996"/>
                </a:lnTo>
                <a:lnTo>
                  <a:pt x="1601853" y="1197362"/>
                </a:lnTo>
                <a:lnTo>
                  <a:pt x="1602170" y="1195141"/>
                </a:lnTo>
                <a:lnTo>
                  <a:pt x="1602170" y="1191967"/>
                </a:lnTo>
                <a:lnTo>
                  <a:pt x="1601218" y="1188159"/>
                </a:lnTo>
                <a:lnTo>
                  <a:pt x="1599948" y="1183717"/>
                </a:lnTo>
                <a:lnTo>
                  <a:pt x="1597726" y="1178640"/>
                </a:lnTo>
                <a:lnTo>
                  <a:pt x="1595504" y="1173245"/>
                </a:lnTo>
                <a:lnTo>
                  <a:pt x="1592647" y="1167533"/>
                </a:lnTo>
                <a:lnTo>
                  <a:pt x="1589155" y="1161186"/>
                </a:lnTo>
                <a:lnTo>
                  <a:pt x="1585029" y="1154523"/>
                </a:lnTo>
                <a:lnTo>
                  <a:pt x="1580902" y="1147541"/>
                </a:lnTo>
                <a:lnTo>
                  <a:pt x="1576141" y="1140560"/>
                </a:lnTo>
                <a:lnTo>
                  <a:pt x="1570745" y="1132944"/>
                </a:lnTo>
                <a:lnTo>
                  <a:pt x="1565031" y="1125646"/>
                </a:lnTo>
                <a:lnTo>
                  <a:pt x="1559000" y="1118347"/>
                </a:lnTo>
                <a:lnTo>
                  <a:pt x="1552334" y="1111049"/>
                </a:lnTo>
                <a:lnTo>
                  <a:pt x="1550747" y="1109145"/>
                </a:lnTo>
                <a:lnTo>
                  <a:pt x="1549477" y="1106923"/>
                </a:lnTo>
                <a:lnTo>
                  <a:pt x="1548525" y="1105020"/>
                </a:lnTo>
                <a:lnTo>
                  <a:pt x="1548518" y="1105002"/>
                </a:lnTo>
                <a:lnTo>
                  <a:pt x="1288131" y="881697"/>
                </a:lnTo>
                <a:lnTo>
                  <a:pt x="1286218" y="880109"/>
                </a:lnTo>
                <a:lnTo>
                  <a:pt x="1284625" y="878204"/>
                </a:lnTo>
                <a:lnTo>
                  <a:pt x="1283350" y="875982"/>
                </a:lnTo>
                <a:lnTo>
                  <a:pt x="1282394" y="873759"/>
                </a:lnTo>
                <a:lnTo>
                  <a:pt x="1281119" y="871854"/>
                </a:lnTo>
                <a:lnTo>
                  <a:pt x="1280162" y="869314"/>
                </a:lnTo>
                <a:lnTo>
                  <a:pt x="1279844" y="866774"/>
                </a:lnTo>
                <a:lnTo>
                  <a:pt x="1279525" y="864552"/>
                </a:lnTo>
                <a:lnTo>
                  <a:pt x="1279525" y="862012"/>
                </a:lnTo>
                <a:lnTo>
                  <a:pt x="1279525" y="859472"/>
                </a:lnTo>
                <a:lnTo>
                  <a:pt x="1279844" y="857249"/>
                </a:lnTo>
                <a:lnTo>
                  <a:pt x="1280481" y="854709"/>
                </a:lnTo>
                <a:lnTo>
                  <a:pt x="1281437" y="852487"/>
                </a:lnTo>
                <a:lnTo>
                  <a:pt x="1282712" y="849947"/>
                </a:lnTo>
                <a:lnTo>
                  <a:pt x="1283987" y="847724"/>
                </a:lnTo>
                <a:lnTo>
                  <a:pt x="1285581" y="845819"/>
                </a:lnTo>
                <a:lnTo>
                  <a:pt x="1287493" y="843597"/>
                </a:lnTo>
                <a:lnTo>
                  <a:pt x="1289406" y="842009"/>
                </a:lnTo>
                <a:lnTo>
                  <a:pt x="1291637" y="840739"/>
                </a:lnTo>
                <a:lnTo>
                  <a:pt x="1293549" y="839469"/>
                </a:lnTo>
                <a:lnTo>
                  <a:pt x="1296099" y="838517"/>
                </a:lnTo>
                <a:lnTo>
                  <a:pt x="1298330" y="837882"/>
                </a:lnTo>
                <a:lnTo>
                  <a:pt x="1300561" y="837247"/>
                </a:lnTo>
                <a:lnTo>
                  <a:pt x="1303430" y="836929"/>
                </a:lnTo>
                <a:lnTo>
                  <a:pt x="1305661" y="836612"/>
                </a:lnTo>
                <a:lnTo>
                  <a:pt x="1308211" y="836929"/>
                </a:lnTo>
                <a:lnTo>
                  <a:pt x="1310761" y="837247"/>
                </a:lnTo>
                <a:lnTo>
                  <a:pt x="1312992" y="838199"/>
                </a:lnTo>
                <a:lnTo>
                  <a:pt x="1315542" y="839152"/>
                </a:lnTo>
                <a:lnTo>
                  <a:pt x="1317773" y="840104"/>
                </a:lnTo>
                <a:lnTo>
                  <a:pt x="1319685" y="841374"/>
                </a:lnTo>
                <a:lnTo>
                  <a:pt x="1322235" y="842962"/>
                </a:lnTo>
                <a:lnTo>
                  <a:pt x="1599213" y="1080452"/>
                </a:lnTo>
                <a:lnTo>
                  <a:pt x="1601126" y="1082675"/>
                </a:lnTo>
                <a:lnTo>
                  <a:pt x="1602720" y="1084262"/>
                </a:lnTo>
                <a:lnTo>
                  <a:pt x="1603369" y="1085394"/>
                </a:lnTo>
                <a:lnTo>
                  <a:pt x="1603757" y="1085663"/>
                </a:lnTo>
                <a:lnTo>
                  <a:pt x="1609153" y="1089153"/>
                </a:lnTo>
                <a:lnTo>
                  <a:pt x="1614867" y="1092326"/>
                </a:lnTo>
                <a:lnTo>
                  <a:pt x="1621216" y="1095500"/>
                </a:lnTo>
                <a:lnTo>
                  <a:pt x="1627882" y="1098673"/>
                </a:lnTo>
                <a:lnTo>
                  <a:pt x="1634865" y="1101529"/>
                </a:lnTo>
                <a:lnTo>
                  <a:pt x="1642484" y="1104385"/>
                </a:lnTo>
                <a:lnTo>
                  <a:pt x="1650737" y="1106289"/>
                </a:lnTo>
                <a:lnTo>
                  <a:pt x="1658673" y="1107875"/>
                </a:lnTo>
                <a:lnTo>
                  <a:pt x="1667243" y="1109462"/>
                </a:lnTo>
                <a:lnTo>
                  <a:pt x="1676131" y="1109779"/>
                </a:lnTo>
                <a:lnTo>
                  <a:pt x="1680893" y="1109462"/>
                </a:lnTo>
                <a:lnTo>
                  <a:pt x="1685654" y="1109145"/>
                </a:lnTo>
                <a:lnTo>
                  <a:pt x="1690733" y="1108510"/>
                </a:lnTo>
                <a:lnTo>
                  <a:pt x="1695494" y="1107241"/>
                </a:lnTo>
                <a:lnTo>
                  <a:pt x="1700256" y="1105971"/>
                </a:lnTo>
                <a:lnTo>
                  <a:pt x="1705017" y="1104702"/>
                </a:lnTo>
                <a:lnTo>
                  <a:pt x="1709461" y="1102798"/>
                </a:lnTo>
                <a:lnTo>
                  <a:pt x="1713905" y="1100577"/>
                </a:lnTo>
                <a:lnTo>
                  <a:pt x="1718349" y="1098356"/>
                </a:lnTo>
                <a:lnTo>
                  <a:pt x="1722158" y="1095817"/>
                </a:lnTo>
                <a:lnTo>
                  <a:pt x="1725015" y="1092961"/>
                </a:lnTo>
                <a:lnTo>
                  <a:pt x="1726920" y="1090740"/>
                </a:lnTo>
                <a:lnTo>
                  <a:pt x="1728824" y="1088201"/>
                </a:lnTo>
                <a:lnTo>
                  <a:pt x="1729777" y="1085980"/>
                </a:lnTo>
                <a:lnTo>
                  <a:pt x="1730411" y="1083759"/>
                </a:lnTo>
                <a:lnTo>
                  <a:pt x="1730729" y="1081220"/>
                </a:lnTo>
                <a:lnTo>
                  <a:pt x="1731046" y="1078681"/>
                </a:lnTo>
                <a:lnTo>
                  <a:pt x="1731364" y="1075508"/>
                </a:lnTo>
                <a:lnTo>
                  <a:pt x="1731046" y="1072652"/>
                </a:lnTo>
                <a:lnTo>
                  <a:pt x="1730729" y="1069796"/>
                </a:lnTo>
                <a:lnTo>
                  <a:pt x="1729459" y="1063450"/>
                </a:lnTo>
                <a:lnTo>
                  <a:pt x="1727237" y="1056468"/>
                </a:lnTo>
                <a:lnTo>
                  <a:pt x="1724380" y="1049487"/>
                </a:lnTo>
                <a:lnTo>
                  <a:pt x="1721523" y="1042506"/>
                </a:lnTo>
                <a:lnTo>
                  <a:pt x="1717397" y="1035525"/>
                </a:lnTo>
                <a:lnTo>
                  <a:pt x="1713270" y="1028226"/>
                </a:lnTo>
                <a:lnTo>
                  <a:pt x="1708826" y="1021245"/>
                </a:lnTo>
                <a:lnTo>
                  <a:pt x="1704065" y="1014581"/>
                </a:lnTo>
                <a:lnTo>
                  <a:pt x="1699303" y="1008235"/>
                </a:lnTo>
                <a:lnTo>
                  <a:pt x="1694542" y="1001888"/>
                </a:lnTo>
                <a:lnTo>
                  <a:pt x="1685337" y="990781"/>
                </a:lnTo>
                <a:lnTo>
                  <a:pt x="1677083" y="982213"/>
                </a:lnTo>
                <a:lnTo>
                  <a:pt x="1675496" y="980309"/>
                </a:lnTo>
                <a:lnTo>
                  <a:pt x="1674227" y="978406"/>
                </a:lnTo>
                <a:lnTo>
                  <a:pt x="1672005" y="974598"/>
                </a:lnTo>
                <a:lnTo>
                  <a:pt x="1671927" y="974324"/>
                </a:lnTo>
                <a:lnTo>
                  <a:pt x="1444336" y="780150"/>
                </a:lnTo>
                <a:lnTo>
                  <a:pt x="1442107" y="778243"/>
                </a:lnTo>
                <a:lnTo>
                  <a:pt x="1440514" y="776336"/>
                </a:lnTo>
                <a:lnTo>
                  <a:pt x="1439240" y="774429"/>
                </a:lnTo>
                <a:lnTo>
                  <a:pt x="1437966" y="771886"/>
                </a:lnTo>
                <a:lnTo>
                  <a:pt x="1436692" y="769978"/>
                </a:lnTo>
                <a:lnTo>
                  <a:pt x="1436055" y="767753"/>
                </a:lnTo>
                <a:lnTo>
                  <a:pt x="1435418" y="764892"/>
                </a:lnTo>
                <a:lnTo>
                  <a:pt x="1435100" y="762667"/>
                </a:lnTo>
                <a:lnTo>
                  <a:pt x="1435100" y="760442"/>
                </a:lnTo>
                <a:lnTo>
                  <a:pt x="1435418" y="757581"/>
                </a:lnTo>
                <a:lnTo>
                  <a:pt x="1435737" y="755356"/>
                </a:lnTo>
                <a:lnTo>
                  <a:pt x="1436374" y="752813"/>
                </a:lnTo>
                <a:lnTo>
                  <a:pt x="1437329" y="750588"/>
                </a:lnTo>
                <a:lnTo>
                  <a:pt x="1438603" y="748363"/>
                </a:lnTo>
                <a:lnTo>
                  <a:pt x="1439877" y="745820"/>
                </a:lnTo>
                <a:lnTo>
                  <a:pt x="1441470" y="743912"/>
                </a:lnTo>
                <a:lnTo>
                  <a:pt x="1443062" y="742005"/>
                </a:lnTo>
                <a:lnTo>
                  <a:pt x="1445292" y="740098"/>
                </a:lnTo>
                <a:lnTo>
                  <a:pt x="1447203" y="738826"/>
                </a:lnTo>
                <a:lnTo>
                  <a:pt x="1449114" y="737555"/>
                </a:lnTo>
                <a:lnTo>
                  <a:pt x="1451662" y="736601"/>
                </a:lnTo>
                <a:lnTo>
                  <a:pt x="1453891" y="735966"/>
                </a:lnTo>
                <a:lnTo>
                  <a:pt x="1456120" y="735330"/>
                </a:lnTo>
                <a:lnTo>
                  <a:pt x="1458987" y="735012"/>
                </a:lnTo>
                <a:lnTo>
                  <a:pt x="1461216" y="735012"/>
                </a:lnTo>
                <a:lnTo>
                  <a:pt x="1464083" y="735330"/>
                </a:lnTo>
                <a:lnTo>
                  <a:pt x="1466312" y="735648"/>
                </a:lnTo>
                <a:lnTo>
                  <a:pt x="1468542" y="736283"/>
                </a:lnTo>
                <a:lnTo>
                  <a:pt x="1471089" y="736919"/>
                </a:lnTo>
                <a:lnTo>
                  <a:pt x="1473319" y="738191"/>
                </a:lnTo>
                <a:lnTo>
                  <a:pt x="1475548" y="739462"/>
                </a:lnTo>
                <a:lnTo>
                  <a:pt x="1477778" y="741369"/>
                </a:lnTo>
                <a:lnTo>
                  <a:pt x="1720261" y="947946"/>
                </a:lnTo>
                <a:lnTo>
                  <a:pt x="1725967" y="950798"/>
                </a:lnTo>
                <a:lnTo>
                  <a:pt x="1748505" y="962222"/>
                </a:lnTo>
                <a:lnTo>
                  <a:pt x="1760250" y="967934"/>
                </a:lnTo>
                <a:lnTo>
                  <a:pt x="1771043" y="972694"/>
                </a:lnTo>
                <a:lnTo>
                  <a:pt x="1782153" y="976819"/>
                </a:lnTo>
                <a:lnTo>
                  <a:pt x="1787549" y="978723"/>
                </a:lnTo>
                <a:lnTo>
                  <a:pt x="1792628" y="980309"/>
                </a:lnTo>
                <a:lnTo>
                  <a:pt x="1797389" y="981579"/>
                </a:lnTo>
                <a:lnTo>
                  <a:pt x="1802468" y="982531"/>
                </a:lnTo>
                <a:lnTo>
                  <a:pt x="1806912" y="982848"/>
                </a:lnTo>
                <a:lnTo>
                  <a:pt x="1811673" y="983165"/>
                </a:lnTo>
                <a:lnTo>
                  <a:pt x="1814848" y="983165"/>
                </a:lnTo>
                <a:lnTo>
                  <a:pt x="1818974" y="982531"/>
                </a:lnTo>
                <a:lnTo>
                  <a:pt x="1820879" y="981896"/>
                </a:lnTo>
                <a:lnTo>
                  <a:pt x="1823101" y="981261"/>
                </a:lnTo>
                <a:lnTo>
                  <a:pt x="1825640" y="979992"/>
                </a:lnTo>
                <a:lnTo>
                  <a:pt x="1827862" y="977771"/>
                </a:lnTo>
                <a:lnTo>
                  <a:pt x="1829767" y="975867"/>
                </a:lnTo>
                <a:lnTo>
                  <a:pt x="1832306" y="973328"/>
                </a:lnTo>
                <a:lnTo>
                  <a:pt x="1834528" y="969838"/>
                </a:lnTo>
                <a:lnTo>
                  <a:pt x="1836433" y="965395"/>
                </a:lnTo>
                <a:lnTo>
                  <a:pt x="1838972" y="960953"/>
                </a:lnTo>
                <a:lnTo>
                  <a:pt x="1840559" y="955558"/>
                </a:lnTo>
                <a:lnTo>
                  <a:pt x="1842464" y="948894"/>
                </a:lnTo>
                <a:lnTo>
                  <a:pt x="1844369" y="941596"/>
                </a:lnTo>
                <a:lnTo>
                  <a:pt x="1845321" y="935884"/>
                </a:lnTo>
                <a:lnTo>
                  <a:pt x="1845638" y="929854"/>
                </a:lnTo>
                <a:lnTo>
                  <a:pt x="1845321" y="924143"/>
                </a:lnTo>
                <a:lnTo>
                  <a:pt x="1844686" y="918113"/>
                </a:lnTo>
                <a:lnTo>
                  <a:pt x="1843099" y="912401"/>
                </a:lnTo>
                <a:lnTo>
                  <a:pt x="1841194" y="906689"/>
                </a:lnTo>
                <a:lnTo>
                  <a:pt x="1839290" y="901295"/>
                </a:lnTo>
                <a:lnTo>
                  <a:pt x="1836433" y="895900"/>
                </a:lnTo>
                <a:lnTo>
                  <a:pt x="1833576" y="890188"/>
                </a:lnTo>
                <a:lnTo>
                  <a:pt x="1830719" y="884794"/>
                </a:lnTo>
                <a:lnTo>
                  <a:pt x="1823101" y="874005"/>
                </a:lnTo>
                <a:lnTo>
                  <a:pt x="1815483" y="863216"/>
                </a:lnTo>
                <a:lnTo>
                  <a:pt x="1807864" y="852744"/>
                </a:lnTo>
                <a:lnTo>
                  <a:pt x="1798976" y="841320"/>
                </a:lnTo>
                <a:lnTo>
                  <a:pt x="1794850" y="835608"/>
                </a:lnTo>
                <a:lnTo>
                  <a:pt x="1791041" y="829896"/>
                </a:lnTo>
                <a:lnTo>
                  <a:pt x="1783105" y="817520"/>
                </a:lnTo>
                <a:lnTo>
                  <a:pt x="1775487" y="804510"/>
                </a:lnTo>
                <a:lnTo>
                  <a:pt x="1772927" y="799925"/>
                </a:lnTo>
                <a:lnTo>
                  <a:pt x="1762353" y="789648"/>
                </a:lnTo>
                <a:lnTo>
                  <a:pt x="1738534" y="767435"/>
                </a:lnTo>
                <a:lnTo>
                  <a:pt x="1711856" y="742048"/>
                </a:lnTo>
                <a:lnTo>
                  <a:pt x="1682955" y="714758"/>
                </a:lnTo>
                <a:lnTo>
                  <a:pt x="1652148" y="686833"/>
                </a:lnTo>
                <a:lnTo>
                  <a:pt x="1620389" y="659225"/>
                </a:lnTo>
                <a:lnTo>
                  <a:pt x="1588630" y="631935"/>
                </a:lnTo>
                <a:lnTo>
                  <a:pt x="1573385" y="619242"/>
                </a:lnTo>
                <a:lnTo>
                  <a:pt x="1557823" y="606866"/>
                </a:lnTo>
                <a:lnTo>
                  <a:pt x="1542896" y="595125"/>
                </a:lnTo>
                <a:lnTo>
                  <a:pt x="1528605" y="584018"/>
                </a:lnTo>
                <a:lnTo>
                  <a:pt x="1514948" y="574181"/>
                </a:lnTo>
                <a:lnTo>
                  <a:pt x="1501609" y="564661"/>
                </a:lnTo>
                <a:lnTo>
                  <a:pt x="1489223" y="557045"/>
                </a:lnTo>
                <a:lnTo>
                  <a:pt x="1477790" y="550064"/>
                </a:lnTo>
                <a:lnTo>
                  <a:pt x="1466992" y="544669"/>
                </a:lnTo>
                <a:lnTo>
                  <a:pt x="1462228" y="542448"/>
                </a:lnTo>
                <a:lnTo>
                  <a:pt x="1457781" y="540544"/>
                </a:lnTo>
                <a:lnTo>
                  <a:pt x="1453335" y="538957"/>
                </a:lnTo>
                <a:lnTo>
                  <a:pt x="1449206" y="538005"/>
                </a:lnTo>
                <a:lnTo>
                  <a:pt x="1445713" y="537371"/>
                </a:lnTo>
                <a:lnTo>
                  <a:pt x="1442219" y="537371"/>
                </a:lnTo>
                <a:lnTo>
                  <a:pt x="1429516" y="537053"/>
                </a:lnTo>
                <a:lnTo>
                  <a:pt x="1417129" y="536101"/>
                </a:lnTo>
                <a:lnTo>
                  <a:pt x="1393310" y="533563"/>
                </a:lnTo>
                <a:lnTo>
                  <a:pt x="1381559" y="532928"/>
                </a:lnTo>
                <a:lnTo>
                  <a:pt x="1369808" y="532611"/>
                </a:lnTo>
                <a:lnTo>
                  <a:pt x="1363774" y="532928"/>
                </a:lnTo>
                <a:lnTo>
                  <a:pt x="1357740" y="533245"/>
                </a:lnTo>
                <a:lnTo>
                  <a:pt x="1351705" y="533880"/>
                </a:lnTo>
                <a:lnTo>
                  <a:pt x="1345671" y="535149"/>
                </a:lnTo>
                <a:lnTo>
                  <a:pt x="1339637" y="536419"/>
                </a:lnTo>
                <a:lnTo>
                  <a:pt x="1333920" y="538323"/>
                </a:lnTo>
                <a:lnTo>
                  <a:pt x="1327568" y="540227"/>
                </a:lnTo>
                <a:lnTo>
                  <a:pt x="1321534" y="543083"/>
                </a:lnTo>
                <a:lnTo>
                  <a:pt x="1315182" y="546256"/>
                </a:lnTo>
                <a:lnTo>
                  <a:pt x="1308830" y="549746"/>
                </a:lnTo>
                <a:lnTo>
                  <a:pt x="1302161" y="553872"/>
                </a:lnTo>
                <a:lnTo>
                  <a:pt x="1295491" y="558949"/>
                </a:lnTo>
                <a:lnTo>
                  <a:pt x="1288822" y="564344"/>
                </a:lnTo>
                <a:lnTo>
                  <a:pt x="1281517" y="570373"/>
                </a:lnTo>
                <a:lnTo>
                  <a:pt x="1274530" y="577037"/>
                </a:lnTo>
                <a:lnTo>
                  <a:pt x="1267225" y="584653"/>
                </a:lnTo>
                <a:lnTo>
                  <a:pt x="1259921" y="593221"/>
                </a:lnTo>
                <a:lnTo>
                  <a:pt x="1252616" y="602106"/>
                </a:lnTo>
                <a:lnTo>
                  <a:pt x="1244676" y="612260"/>
                </a:lnTo>
                <a:lnTo>
                  <a:pt x="1236737" y="622732"/>
                </a:lnTo>
                <a:lnTo>
                  <a:pt x="1232608" y="628444"/>
                </a:lnTo>
                <a:lnTo>
                  <a:pt x="1228162" y="633839"/>
                </a:lnTo>
                <a:lnTo>
                  <a:pt x="1219269" y="644628"/>
                </a:lnTo>
                <a:lnTo>
                  <a:pt x="1209424" y="654783"/>
                </a:lnTo>
                <a:lnTo>
                  <a:pt x="1199261" y="664937"/>
                </a:lnTo>
                <a:lnTo>
                  <a:pt x="1188145" y="674140"/>
                </a:lnTo>
                <a:lnTo>
                  <a:pt x="1177029" y="683342"/>
                </a:lnTo>
                <a:lnTo>
                  <a:pt x="1165278" y="691593"/>
                </a:lnTo>
                <a:lnTo>
                  <a:pt x="1153845" y="699526"/>
                </a:lnTo>
                <a:lnTo>
                  <a:pt x="1141776" y="706508"/>
                </a:lnTo>
                <a:lnTo>
                  <a:pt x="1129390" y="713171"/>
                </a:lnTo>
                <a:lnTo>
                  <a:pt x="1117322" y="718883"/>
                </a:lnTo>
                <a:lnTo>
                  <a:pt x="1105253" y="724278"/>
                </a:lnTo>
                <a:lnTo>
                  <a:pt x="1093184" y="728403"/>
                </a:lnTo>
                <a:lnTo>
                  <a:pt x="1081433" y="731894"/>
                </a:lnTo>
                <a:lnTo>
                  <a:pt x="1070318" y="734433"/>
                </a:lnTo>
                <a:lnTo>
                  <a:pt x="1064601" y="735385"/>
                </a:lnTo>
                <a:lnTo>
                  <a:pt x="1059202" y="736019"/>
                </a:lnTo>
                <a:lnTo>
                  <a:pt x="1053803" y="736654"/>
                </a:lnTo>
                <a:lnTo>
                  <a:pt x="1048404" y="736971"/>
                </a:lnTo>
                <a:lnTo>
                  <a:pt x="1043322" y="736971"/>
                </a:lnTo>
                <a:lnTo>
                  <a:pt x="1038558" y="736654"/>
                </a:lnTo>
                <a:lnTo>
                  <a:pt x="1033795" y="736019"/>
                </a:lnTo>
                <a:lnTo>
                  <a:pt x="1029031" y="735385"/>
                </a:lnTo>
                <a:lnTo>
                  <a:pt x="1024267" y="734433"/>
                </a:lnTo>
                <a:lnTo>
                  <a:pt x="1020138" y="732846"/>
                </a:lnTo>
                <a:lnTo>
                  <a:pt x="1016009" y="731259"/>
                </a:lnTo>
                <a:lnTo>
                  <a:pt x="1012198" y="729355"/>
                </a:lnTo>
                <a:lnTo>
                  <a:pt x="1008387" y="727134"/>
                </a:lnTo>
                <a:lnTo>
                  <a:pt x="1004894" y="724595"/>
                </a:lnTo>
                <a:lnTo>
                  <a:pt x="1001718" y="722057"/>
                </a:lnTo>
                <a:lnTo>
                  <a:pt x="998542" y="718883"/>
                </a:lnTo>
                <a:lnTo>
                  <a:pt x="996001" y="715710"/>
                </a:lnTo>
                <a:lnTo>
                  <a:pt x="993778" y="711902"/>
                </a:lnTo>
                <a:lnTo>
                  <a:pt x="991237" y="707777"/>
                </a:lnTo>
                <a:lnTo>
                  <a:pt x="989331" y="703652"/>
                </a:lnTo>
                <a:lnTo>
                  <a:pt x="987744" y="698892"/>
                </a:lnTo>
                <a:lnTo>
                  <a:pt x="986473" y="693814"/>
                </a:lnTo>
                <a:lnTo>
                  <a:pt x="985203" y="688420"/>
                </a:lnTo>
                <a:lnTo>
                  <a:pt x="984568" y="683025"/>
                </a:lnTo>
                <a:lnTo>
                  <a:pt x="984250" y="676678"/>
                </a:lnTo>
                <a:lnTo>
                  <a:pt x="984250" y="670332"/>
                </a:lnTo>
                <a:lnTo>
                  <a:pt x="984250" y="663668"/>
                </a:lnTo>
                <a:lnTo>
                  <a:pt x="984885" y="656369"/>
                </a:lnTo>
                <a:lnTo>
                  <a:pt x="986156" y="648753"/>
                </a:lnTo>
                <a:lnTo>
                  <a:pt x="987744" y="641138"/>
                </a:lnTo>
                <a:lnTo>
                  <a:pt x="989331" y="632887"/>
                </a:lnTo>
                <a:lnTo>
                  <a:pt x="991237" y="624002"/>
                </a:lnTo>
                <a:lnTo>
                  <a:pt x="994095" y="615116"/>
                </a:lnTo>
                <a:lnTo>
                  <a:pt x="996954" y="605914"/>
                </a:lnTo>
                <a:lnTo>
                  <a:pt x="1002035" y="594173"/>
                </a:lnTo>
                <a:lnTo>
                  <a:pt x="1007752" y="580845"/>
                </a:lnTo>
                <a:lnTo>
                  <a:pt x="1015692" y="563074"/>
                </a:lnTo>
                <a:lnTo>
                  <a:pt x="1025855" y="542131"/>
                </a:lnTo>
                <a:lnTo>
                  <a:pt x="1037606" y="518648"/>
                </a:lnTo>
                <a:lnTo>
                  <a:pt x="1050627" y="492944"/>
                </a:lnTo>
                <a:lnTo>
                  <a:pt x="1057932" y="479934"/>
                </a:lnTo>
                <a:lnTo>
                  <a:pt x="1065554" y="466606"/>
                </a:lnTo>
                <a:lnTo>
                  <a:pt x="1073176" y="452961"/>
                </a:lnTo>
                <a:lnTo>
                  <a:pt x="1081433" y="439316"/>
                </a:lnTo>
                <a:lnTo>
                  <a:pt x="1090326" y="425988"/>
                </a:lnTo>
                <a:lnTo>
                  <a:pt x="1098901" y="412660"/>
                </a:lnTo>
                <a:lnTo>
                  <a:pt x="1107794" y="399015"/>
                </a:lnTo>
                <a:lnTo>
                  <a:pt x="1117322" y="386321"/>
                </a:lnTo>
                <a:lnTo>
                  <a:pt x="1126532" y="374263"/>
                </a:lnTo>
                <a:lnTo>
                  <a:pt x="1136695" y="362522"/>
                </a:lnTo>
                <a:lnTo>
                  <a:pt x="1146223" y="351098"/>
                </a:lnTo>
                <a:lnTo>
                  <a:pt x="1156703" y="340626"/>
                </a:lnTo>
                <a:lnTo>
                  <a:pt x="1166866" y="331106"/>
                </a:lnTo>
                <a:lnTo>
                  <a:pt x="1177029" y="322538"/>
                </a:lnTo>
                <a:lnTo>
                  <a:pt x="1182428" y="318095"/>
                </a:lnTo>
                <a:lnTo>
                  <a:pt x="1187827" y="314287"/>
                </a:lnTo>
                <a:lnTo>
                  <a:pt x="1193226" y="311114"/>
                </a:lnTo>
                <a:lnTo>
                  <a:pt x="1197990" y="307624"/>
                </a:lnTo>
                <a:lnTo>
                  <a:pt x="1203389" y="304768"/>
                </a:lnTo>
                <a:lnTo>
                  <a:pt x="1208788" y="301912"/>
                </a:lnTo>
                <a:lnTo>
                  <a:pt x="1214187" y="299690"/>
                </a:lnTo>
                <a:lnTo>
                  <a:pt x="1219587" y="297786"/>
                </a:lnTo>
                <a:lnTo>
                  <a:pt x="1233878" y="293026"/>
                </a:lnTo>
                <a:lnTo>
                  <a:pt x="1248805" y="288584"/>
                </a:lnTo>
                <a:lnTo>
                  <a:pt x="1264367" y="284458"/>
                </a:lnTo>
                <a:lnTo>
                  <a:pt x="1279929" y="280651"/>
                </a:lnTo>
                <a:lnTo>
                  <a:pt x="1296126" y="276843"/>
                </a:lnTo>
                <a:lnTo>
                  <a:pt x="1312324" y="273352"/>
                </a:lnTo>
                <a:lnTo>
                  <a:pt x="1329156" y="270179"/>
                </a:lnTo>
                <a:lnTo>
                  <a:pt x="1345989" y="267323"/>
                </a:lnTo>
                <a:lnTo>
                  <a:pt x="1363456" y="264784"/>
                </a:lnTo>
                <a:lnTo>
                  <a:pt x="1380606" y="261928"/>
                </a:lnTo>
                <a:lnTo>
                  <a:pt x="1398391" y="259707"/>
                </a:lnTo>
                <a:lnTo>
                  <a:pt x="1402962" y="259030"/>
                </a:lnTo>
                <a:lnTo>
                  <a:pt x="1213954" y="208886"/>
                </a:lnTo>
                <a:close/>
                <a:moveTo>
                  <a:pt x="1214906" y="157162"/>
                </a:moveTo>
                <a:lnTo>
                  <a:pt x="1219033" y="157479"/>
                </a:lnTo>
                <a:lnTo>
                  <a:pt x="1222842" y="158114"/>
                </a:lnTo>
                <a:lnTo>
                  <a:pt x="1555169" y="246562"/>
                </a:lnTo>
                <a:lnTo>
                  <a:pt x="1581643" y="245744"/>
                </a:lnTo>
                <a:lnTo>
                  <a:pt x="1610544" y="244792"/>
                </a:lnTo>
                <a:lnTo>
                  <a:pt x="1637221" y="244475"/>
                </a:lnTo>
                <a:lnTo>
                  <a:pt x="1661041" y="244792"/>
                </a:lnTo>
                <a:lnTo>
                  <a:pt x="1682002" y="245744"/>
                </a:lnTo>
                <a:lnTo>
                  <a:pt x="1698835" y="246379"/>
                </a:lnTo>
                <a:lnTo>
                  <a:pt x="1713126" y="247648"/>
                </a:lnTo>
                <a:lnTo>
                  <a:pt x="1727418" y="249552"/>
                </a:lnTo>
                <a:lnTo>
                  <a:pt x="1740757" y="252091"/>
                </a:lnTo>
                <a:lnTo>
                  <a:pt x="1754096" y="254947"/>
                </a:lnTo>
                <a:lnTo>
                  <a:pt x="1766799" y="258755"/>
                </a:lnTo>
                <a:lnTo>
                  <a:pt x="1779503" y="262563"/>
                </a:lnTo>
                <a:lnTo>
                  <a:pt x="1791572" y="267323"/>
                </a:lnTo>
                <a:lnTo>
                  <a:pt x="1803323" y="272400"/>
                </a:lnTo>
                <a:lnTo>
                  <a:pt x="1814756" y="277795"/>
                </a:lnTo>
                <a:lnTo>
                  <a:pt x="1826189" y="283506"/>
                </a:lnTo>
                <a:lnTo>
                  <a:pt x="1836988" y="289853"/>
                </a:lnTo>
                <a:lnTo>
                  <a:pt x="1847468" y="296834"/>
                </a:lnTo>
                <a:lnTo>
                  <a:pt x="1857631" y="303816"/>
                </a:lnTo>
                <a:lnTo>
                  <a:pt x="1867477" y="311114"/>
                </a:lnTo>
                <a:lnTo>
                  <a:pt x="1877322" y="318730"/>
                </a:lnTo>
                <a:lnTo>
                  <a:pt x="1886532" y="326981"/>
                </a:lnTo>
                <a:lnTo>
                  <a:pt x="1895742" y="335549"/>
                </a:lnTo>
                <a:lnTo>
                  <a:pt x="1904317" y="344117"/>
                </a:lnTo>
                <a:lnTo>
                  <a:pt x="1912575" y="352684"/>
                </a:lnTo>
                <a:lnTo>
                  <a:pt x="1921150" y="362204"/>
                </a:lnTo>
                <a:lnTo>
                  <a:pt x="1928772" y="371407"/>
                </a:lnTo>
                <a:lnTo>
                  <a:pt x="1936394" y="380927"/>
                </a:lnTo>
                <a:lnTo>
                  <a:pt x="1943699" y="390764"/>
                </a:lnTo>
                <a:lnTo>
                  <a:pt x="1951003" y="400601"/>
                </a:lnTo>
                <a:lnTo>
                  <a:pt x="1957673" y="410439"/>
                </a:lnTo>
                <a:lnTo>
                  <a:pt x="1964342" y="420910"/>
                </a:lnTo>
                <a:lnTo>
                  <a:pt x="1970694" y="431065"/>
                </a:lnTo>
                <a:lnTo>
                  <a:pt x="1976729" y="441537"/>
                </a:lnTo>
                <a:lnTo>
                  <a:pt x="1982445" y="452009"/>
                </a:lnTo>
                <a:lnTo>
                  <a:pt x="1988162" y="462163"/>
                </a:lnTo>
                <a:lnTo>
                  <a:pt x="1993561" y="472635"/>
                </a:lnTo>
                <a:lnTo>
                  <a:pt x="1998643" y="483424"/>
                </a:lnTo>
                <a:lnTo>
                  <a:pt x="2008170" y="504051"/>
                </a:lnTo>
                <a:lnTo>
                  <a:pt x="2017063" y="524677"/>
                </a:lnTo>
                <a:lnTo>
                  <a:pt x="2025003" y="544986"/>
                </a:lnTo>
                <a:lnTo>
                  <a:pt x="2031990" y="564661"/>
                </a:lnTo>
                <a:lnTo>
                  <a:pt x="2038342" y="584018"/>
                </a:lnTo>
                <a:lnTo>
                  <a:pt x="2044058" y="602106"/>
                </a:lnTo>
                <a:lnTo>
                  <a:pt x="2048505" y="619559"/>
                </a:lnTo>
                <a:lnTo>
                  <a:pt x="2052951" y="635426"/>
                </a:lnTo>
                <a:lnTo>
                  <a:pt x="2056762" y="650023"/>
                </a:lnTo>
                <a:lnTo>
                  <a:pt x="2059620" y="663668"/>
                </a:lnTo>
                <a:lnTo>
                  <a:pt x="2064067" y="685246"/>
                </a:lnTo>
                <a:lnTo>
                  <a:pt x="2066290" y="699209"/>
                </a:lnTo>
                <a:lnTo>
                  <a:pt x="2066925" y="703969"/>
                </a:lnTo>
                <a:lnTo>
                  <a:pt x="1845974" y="818319"/>
                </a:lnTo>
                <a:lnTo>
                  <a:pt x="1848495" y="821646"/>
                </a:lnTo>
                <a:lnTo>
                  <a:pt x="1858018" y="834339"/>
                </a:lnTo>
                <a:lnTo>
                  <a:pt x="1862462" y="841003"/>
                </a:lnTo>
                <a:lnTo>
                  <a:pt x="1867541" y="847667"/>
                </a:lnTo>
                <a:lnTo>
                  <a:pt x="1872303" y="854965"/>
                </a:lnTo>
                <a:lnTo>
                  <a:pt x="1877064" y="862264"/>
                </a:lnTo>
                <a:lnTo>
                  <a:pt x="1880873" y="870514"/>
                </a:lnTo>
                <a:lnTo>
                  <a:pt x="1885000" y="878447"/>
                </a:lnTo>
                <a:lnTo>
                  <a:pt x="1888174" y="886698"/>
                </a:lnTo>
                <a:lnTo>
                  <a:pt x="1891348" y="894948"/>
                </a:lnTo>
                <a:lnTo>
                  <a:pt x="1893888" y="904151"/>
                </a:lnTo>
                <a:lnTo>
                  <a:pt x="1895792" y="913036"/>
                </a:lnTo>
                <a:lnTo>
                  <a:pt x="1896427" y="917796"/>
                </a:lnTo>
                <a:lnTo>
                  <a:pt x="1896745" y="922556"/>
                </a:lnTo>
                <a:lnTo>
                  <a:pt x="1897062" y="927316"/>
                </a:lnTo>
                <a:lnTo>
                  <a:pt x="1897062" y="932076"/>
                </a:lnTo>
                <a:lnTo>
                  <a:pt x="1896745" y="937153"/>
                </a:lnTo>
                <a:lnTo>
                  <a:pt x="1896427" y="942230"/>
                </a:lnTo>
                <a:lnTo>
                  <a:pt x="1895475" y="946990"/>
                </a:lnTo>
                <a:lnTo>
                  <a:pt x="1894523" y="952067"/>
                </a:lnTo>
                <a:lnTo>
                  <a:pt x="1892935" y="958414"/>
                </a:lnTo>
                <a:lnTo>
                  <a:pt x="1891666" y="964443"/>
                </a:lnTo>
                <a:lnTo>
                  <a:pt x="1890079" y="969838"/>
                </a:lnTo>
                <a:lnTo>
                  <a:pt x="1887857" y="975232"/>
                </a:lnTo>
                <a:lnTo>
                  <a:pt x="1886269" y="980309"/>
                </a:lnTo>
                <a:lnTo>
                  <a:pt x="1884047" y="985069"/>
                </a:lnTo>
                <a:lnTo>
                  <a:pt x="1881825" y="989512"/>
                </a:lnTo>
                <a:lnTo>
                  <a:pt x="1879603" y="993955"/>
                </a:lnTo>
                <a:lnTo>
                  <a:pt x="1877381" y="997762"/>
                </a:lnTo>
                <a:lnTo>
                  <a:pt x="1874842" y="1001570"/>
                </a:lnTo>
                <a:lnTo>
                  <a:pt x="1872620" y="1004744"/>
                </a:lnTo>
                <a:lnTo>
                  <a:pt x="1870081" y="1008235"/>
                </a:lnTo>
                <a:lnTo>
                  <a:pt x="1867224" y="1011091"/>
                </a:lnTo>
                <a:lnTo>
                  <a:pt x="1864684" y="1013947"/>
                </a:lnTo>
                <a:lnTo>
                  <a:pt x="1858971" y="1019024"/>
                </a:lnTo>
                <a:lnTo>
                  <a:pt x="1852939" y="1022832"/>
                </a:lnTo>
                <a:lnTo>
                  <a:pt x="1847226" y="1026640"/>
                </a:lnTo>
                <a:lnTo>
                  <a:pt x="1841194" y="1029178"/>
                </a:lnTo>
                <a:lnTo>
                  <a:pt x="1834846" y="1031400"/>
                </a:lnTo>
                <a:lnTo>
                  <a:pt x="1828815" y="1032986"/>
                </a:lnTo>
                <a:lnTo>
                  <a:pt x="1822783" y="1033938"/>
                </a:lnTo>
                <a:lnTo>
                  <a:pt x="1817070" y="1034255"/>
                </a:lnTo>
                <a:lnTo>
                  <a:pt x="1811673" y="1034573"/>
                </a:lnTo>
                <a:lnTo>
                  <a:pt x="1806595" y="1034255"/>
                </a:lnTo>
                <a:lnTo>
                  <a:pt x="1801516" y="1033938"/>
                </a:lnTo>
                <a:lnTo>
                  <a:pt x="1796119" y="1033303"/>
                </a:lnTo>
                <a:lnTo>
                  <a:pt x="1791041" y="1032669"/>
                </a:lnTo>
                <a:lnTo>
                  <a:pt x="1781200" y="1030130"/>
                </a:lnTo>
                <a:lnTo>
                  <a:pt x="1770725" y="1027274"/>
                </a:lnTo>
                <a:lnTo>
                  <a:pt x="1773899" y="1034890"/>
                </a:lnTo>
                <a:lnTo>
                  <a:pt x="1776756" y="1042506"/>
                </a:lnTo>
                <a:lnTo>
                  <a:pt x="1778661" y="1050757"/>
                </a:lnTo>
                <a:lnTo>
                  <a:pt x="1780883" y="1058372"/>
                </a:lnTo>
                <a:lnTo>
                  <a:pt x="1781835" y="1066306"/>
                </a:lnTo>
                <a:lnTo>
                  <a:pt x="1782470" y="1074239"/>
                </a:lnTo>
                <a:lnTo>
                  <a:pt x="1782470" y="1081855"/>
                </a:lnTo>
                <a:lnTo>
                  <a:pt x="1781518" y="1090105"/>
                </a:lnTo>
                <a:lnTo>
                  <a:pt x="1780248" y="1096769"/>
                </a:lnTo>
                <a:lnTo>
                  <a:pt x="1779296" y="1099942"/>
                </a:lnTo>
                <a:lnTo>
                  <a:pt x="1777709" y="1103750"/>
                </a:lnTo>
                <a:lnTo>
                  <a:pt x="1776439" y="1107241"/>
                </a:lnTo>
                <a:lnTo>
                  <a:pt x="1774534" y="1111049"/>
                </a:lnTo>
                <a:lnTo>
                  <a:pt x="1772312" y="1115174"/>
                </a:lnTo>
                <a:lnTo>
                  <a:pt x="1770090" y="1118665"/>
                </a:lnTo>
                <a:lnTo>
                  <a:pt x="1767551" y="1122473"/>
                </a:lnTo>
                <a:lnTo>
                  <a:pt x="1764059" y="1125963"/>
                </a:lnTo>
                <a:lnTo>
                  <a:pt x="1760885" y="1129771"/>
                </a:lnTo>
                <a:lnTo>
                  <a:pt x="1756758" y="1133262"/>
                </a:lnTo>
                <a:lnTo>
                  <a:pt x="1752632" y="1137070"/>
                </a:lnTo>
                <a:lnTo>
                  <a:pt x="1747870" y="1140560"/>
                </a:lnTo>
                <a:lnTo>
                  <a:pt x="1742791" y="1143416"/>
                </a:lnTo>
                <a:lnTo>
                  <a:pt x="1737077" y="1146907"/>
                </a:lnTo>
                <a:lnTo>
                  <a:pt x="1729777" y="1150080"/>
                </a:lnTo>
                <a:lnTo>
                  <a:pt x="1722476" y="1152619"/>
                </a:lnTo>
                <a:lnTo>
                  <a:pt x="1714857" y="1155475"/>
                </a:lnTo>
                <a:lnTo>
                  <a:pt x="1707239" y="1157379"/>
                </a:lnTo>
                <a:lnTo>
                  <a:pt x="1699621" y="1158965"/>
                </a:lnTo>
                <a:lnTo>
                  <a:pt x="1691685" y="1160235"/>
                </a:lnTo>
                <a:lnTo>
                  <a:pt x="1683749" y="1160869"/>
                </a:lnTo>
                <a:lnTo>
                  <a:pt x="1676131" y="1161186"/>
                </a:lnTo>
                <a:lnTo>
                  <a:pt x="1667878" y="1160869"/>
                </a:lnTo>
                <a:lnTo>
                  <a:pt x="1659942" y="1160235"/>
                </a:lnTo>
                <a:lnTo>
                  <a:pt x="1652324" y="1158965"/>
                </a:lnTo>
                <a:lnTo>
                  <a:pt x="1644706" y="1157696"/>
                </a:lnTo>
                <a:lnTo>
                  <a:pt x="1646928" y="1163090"/>
                </a:lnTo>
                <a:lnTo>
                  <a:pt x="1648515" y="1168485"/>
                </a:lnTo>
                <a:lnTo>
                  <a:pt x="1650419" y="1173880"/>
                </a:lnTo>
                <a:lnTo>
                  <a:pt x="1651372" y="1179274"/>
                </a:lnTo>
                <a:lnTo>
                  <a:pt x="1652324" y="1184034"/>
                </a:lnTo>
                <a:lnTo>
                  <a:pt x="1652959" y="1189429"/>
                </a:lnTo>
                <a:lnTo>
                  <a:pt x="1653276" y="1194823"/>
                </a:lnTo>
                <a:lnTo>
                  <a:pt x="1653276" y="1199900"/>
                </a:lnTo>
                <a:lnTo>
                  <a:pt x="1652641" y="1204978"/>
                </a:lnTo>
                <a:lnTo>
                  <a:pt x="1651689" y="1209738"/>
                </a:lnTo>
                <a:lnTo>
                  <a:pt x="1650419" y="1214498"/>
                </a:lnTo>
                <a:lnTo>
                  <a:pt x="1648515" y="1219257"/>
                </a:lnTo>
                <a:lnTo>
                  <a:pt x="1646293" y="1223700"/>
                </a:lnTo>
                <a:lnTo>
                  <a:pt x="1643118" y="1228143"/>
                </a:lnTo>
                <a:lnTo>
                  <a:pt x="1639944" y="1232585"/>
                </a:lnTo>
                <a:lnTo>
                  <a:pt x="1635817" y="1236393"/>
                </a:lnTo>
                <a:lnTo>
                  <a:pt x="1632643" y="1239566"/>
                </a:lnTo>
                <a:lnTo>
                  <a:pt x="1628834" y="1242422"/>
                </a:lnTo>
                <a:lnTo>
                  <a:pt x="1625342" y="1245278"/>
                </a:lnTo>
                <a:lnTo>
                  <a:pt x="1621216" y="1247817"/>
                </a:lnTo>
                <a:lnTo>
                  <a:pt x="1617089" y="1250356"/>
                </a:lnTo>
                <a:lnTo>
                  <a:pt x="1613280" y="1252260"/>
                </a:lnTo>
                <a:lnTo>
                  <a:pt x="1609153" y="1254163"/>
                </a:lnTo>
                <a:lnTo>
                  <a:pt x="1604709" y="1255750"/>
                </a:lnTo>
                <a:lnTo>
                  <a:pt x="1600583" y="1257654"/>
                </a:lnTo>
                <a:lnTo>
                  <a:pt x="1596139" y="1258923"/>
                </a:lnTo>
                <a:lnTo>
                  <a:pt x="1591377" y="1259875"/>
                </a:lnTo>
                <a:lnTo>
                  <a:pt x="1587251" y="1260827"/>
                </a:lnTo>
                <a:lnTo>
                  <a:pt x="1582489" y="1261462"/>
                </a:lnTo>
                <a:lnTo>
                  <a:pt x="1577411" y="1261779"/>
                </a:lnTo>
                <a:lnTo>
                  <a:pt x="1572649" y="1262097"/>
                </a:lnTo>
                <a:lnTo>
                  <a:pt x="1567888" y="1262414"/>
                </a:lnTo>
                <a:lnTo>
                  <a:pt x="1558047" y="1261779"/>
                </a:lnTo>
                <a:lnTo>
                  <a:pt x="1548842" y="1260827"/>
                </a:lnTo>
                <a:lnTo>
                  <a:pt x="1539319" y="1259241"/>
                </a:lnTo>
                <a:lnTo>
                  <a:pt x="1530113" y="1257337"/>
                </a:lnTo>
                <a:lnTo>
                  <a:pt x="1520591" y="1254481"/>
                </a:lnTo>
                <a:lnTo>
                  <a:pt x="1512020" y="1251308"/>
                </a:lnTo>
                <a:lnTo>
                  <a:pt x="1503449" y="1247817"/>
                </a:lnTo>
                <a:lnTo>
                  <a:pt x="1494879" y="1244326"/>
                </a:lnTo>
                <a:lnTo>
                  <a:pt x="1495196" y="1249086"/>
                </a:lnTo>
                <a:lnTo>
                  <a:pt x="1495196" y="1253846"/>
                </a:lnTo>
                <a:lnTo>
                  <a:pt x="1495196" y="1258923"/>
                </a:lnTo>
                <a:lnTo>
                  <a:pt x="1494879" y="1264001"/>
                </a:lnTo>
                <a:lnTo>
                  <a:pt x="1494244" y="1268443"/>
                </a:lnTo>
                <a:lnTo>
                  <a:pt x="1493292" y="1273520"/>
                </a:lnTo>
                <a:lnTo>
                  <a:pt x="1492022" y="1278280"/>
                </a:lnTo>
                <a:lnTo>
                  <a:pt x="1490752" y="1283040"/>
                </a:lnTo>
                <a:lnTo>
                  <a:pt x="1487895" y="1289387"/>
                </a:lnTo>
                <a:lnTo>
                  <a:pt x="1484721" y="1295099"/>
                </a:lnTo>
                <a:lnTo>
                  <a:pt x="1480912" y="1300493"/>
                </a:lnTo>
                <a:lnTo>
                  <a:pt x="1477103" y="1305571"/>
                </a:lnTo>
                <a:lnTo>
                  <a:pt x="1472024" y="1310330"/>
                </a:lnTo>
                <a:lnTo>
                  <a:pt x="1466945" y="1314456"/>
                </a:lnTo>
                <a:lnTo>
                  <a:pt x="1460914" y="1317946"/>
                </a:lnTo>
                <a:lnTo>
                  <a:pt x="1454883" y="1321120"/>
                </a:lnTo>
                <a:lnTo>
                  <a:pt x="1449486" y="1323024"/>
                </a:lnTo>
                <a:lnTo>
                  <a:pt x="1443773" y="1324293"/>
                </a:lnTo>
                <a:lnTo>
                  <a:pt x="1438059" y="1325245"/>
                </a:lnTo>
                <a:lnTo>
                  <a:pt x="1432028" y="1325562"/>
                </a:lnTo>
                <a:lnTo>
                  <a:pt x="1425679" y="1325245"/>
                </a:lnTo>
                <a:lnTo>
                  <a:pt x="1418696" y="1324293"/>
                </a:lnTo>
                <a:lnTo>
                  <a:pt x="1411395" y="1323024"/>
                </a:lnTo>
                <a:lnTo>
                  <a:pt x="1404094" y="1321120"/>
                </a:lnTo>
                <a:lnTo>
                  <a:pt x="1396793" y="1318581"/>
                </a:lnTo>
                <a:lnTo>
                  <a:pt x="1389175" y="1315725"/>
                </a:lnTo>
                <a:lnTo>
                  <a:pt x="1381239" y="1312234"/>
                </a:lnTo>
                <a:lnTo>
                  <a:pt x="1372669" y="1308744"/>
                </a:lnTo>
                <a:lnTo>
                  <a:pt x="1364733" y="1304619"/>
                </a:lnTo>
                <a:lnTo>
                  <a:pt x="1356480" y="1299859"/>
                </a:lnTo>
                <a:lnTo>
                  <a:pt x="1347909" y="1295416"/>
                </a:lnTo>
                <a:lnTo>
                  <a:pt x="1339338" y="1290656"/>
                </a:lnTo>
                <a:lnTo>
                  <a:pt x="1322515" y="1279867"/>
                </a:lnTo>
                <a:lnTo>
                  <a:pt x="1313888" y="1274172"/>
                </a:lnTo>
                <a:lnTo>
                  <a:pt x="1313614" y="1274446"/>
                </a:lnTo>
                <a:lnTo>
                  <a:pt x="1311077" y="1277303"/>
                </a:lnTo>
                <a:lnTo>
                  <a:pt x="1307590" y="1280796"/>
                </a:lnTo>
                <a:lnTo>
                  <a:pt x="1303151" y="1284923"/>
                </a:lnTo>
                <a:lnTo>
                  <a:pt x="1297761" y="1289368"/>
                </a:lnTo>
                <a:lnTo>
                  <a:pt x="1291737" y="1293496"/>
                </a:lnTo>
                <a:lnTo>
                  <a:pt x="1285079" y="1297623"/>
                </a:lnTo>
                <a:lnTo>
                  <a:pt x="1280957" y="1299211"/>
                </a:lnTo>
                <a:lnTo>
                  <a:pt x="1277469" y="1301116"/>
                </a:lnTo>
                <a:lnTo>
                  <a:pt x="1273348" y="1302703"/>
                </a:lnTo>
                <a:lnTo>
                  <a:pt x="1268909" y="1303973"/>
                </a:lnTo>
                <a:lnTo>
                  <a:pt x="1264787" y="1305243"/>
                </a:lnTo>
                <a:lnTo>
                  <a:pt x="1260348" y="1305878"/>
                </a:lnTo>
                <a:lnTo>
                  <a:pt x="1255592" y="1306513"/>
                </a:lnTo>
                <a:lnTo>
                  <a:pt x="1251154" y="1306513"/>
                </a:lnTo>
                <a:lnTo>
                  <a:pt x="1246081" y="1306513"/>
                </a:lnTo>
                <a:lnTo>
                  <a:pt x="1241008" y="1306196"/>
                </a:lnTo>
                <a:lnTo>
                  <a:pt x="1235935" y="1305243"/>
                </a:lnTo>
                <a:lnTo>
                  <a:pt x="1230545" y="1303973"/>
                </a:lnTo>
                <a:lnTo>
                  <a:pt x="1225472" y="1302068"/>
                </a:lnTo>
                <a:lnTo>
                  <a:pt x="1220082" y="1299528"/>
                </a:lnTo>
                <a:lnTo>
                  <a:pt x="1214692" y="1296671"/>
                </a:lnTo>
                <a:lnTo>
                  <a:pt x="1208985" y="1293178"/>
                </a:lnTo>
                <a:lnTo>
                  <a:pt x="1201693" y="1287781"/>
                </a:lnTo>
                <a:lnTo>
                  <a:pt x="1195352" y="1283018"/>
                </a:lnTo>
                <a:lnTo>
                  <a:pt x="1189645" y="1277621"/>
                </a:lnTo>
                <a:lnTo>
                  <a:pt x="1184889" y="1272223"/>
                </a:lnTo>
                <a:lnTo>
                  <a:pt x="1180767" y="1266508"/>
                </a:lnTo>
                <a:lnTo>
                  <a:pt x="1177279" y="1261111"/>
                </a:lnTo>
                <a:lnTo>
                  <a:pt x="1174743" y="1255713"/>
                </a:lnTo>
                <a:lnTo>
                  <a:pt x="1172523" y="1250633"/>
                </a:lnTo>
                <a:lnTo>
                  <a:pt x="1171255" y="1245235"/>
                </a:lnTo>
                <a:lnTo>
                  <a:pt x="1170304" y="1239838"/>
                </a:lnTo>
                <a:lnTo>
                  <a:pt x="1169987" y="1234758"/>
                </a:lnTo>
                <a:lnTo>
                  <a:pt x="1169987" y="1229678"/>
                </a:lnTo>
                <a:lnTo>
                  <a:pt x="1170304" y="1224915"/>
                </a:lnTo>
                <a:lnTo>
                  <a:pt x="1170938" y="1219835"/>
                </a:lnTo>
                <a:lnTo>
                  <a:pt x="1172206" y="1215073"/>
                </a:lnTo>
                <a:lnTo>
                  <a:pt x="1173792" y="1210310"/>
                </a:lnTo>
                <a:lnTo>
                  <a:pt x="1175377" y="1206183"/>
                </a:lnTo>
                <a:lnTo>
                  <a:pt x="1177279" y="1201738"/>
                </a:lnTo>
                <a:lnTo>
                  <a:pt x="1179182" y="1197610"/>
                </a:lnTo>
                <a:lnTo>
                  <a:pt x="1181401" y="1193800"/>
                </a:lnTo>
                <a:lnTo>
                  <a:pt x="1185523" y="1186815"/>
                </a:lnTo>
                <a:lnTo>
                  <a:pt x="1188434" y="1183124"/>
                </a:lnTo>
                <a:lnTo>
                  <a:pt x="1179671" y="1178640"/>
                </a:lnTo>
                <a:lnTo>
                  <a:pt x="1146133" y="1161542"/>
                </a:lnTo>
                <a:lnTo>
                  <a:pt x="1139156" y="1169987"/>
                </a:lnTo>
                <a:lnTo>
                  <a:pt x="1130294" y="1180465"/>
                </a:lnTo>
                <a:lnTo>
                  <a:pt x="1122064" y="1189990"/>
                </a:lnTo>
                <a:lnTo>
                  <a:pt x="1113517" y="1198563"/>
                </a:lnTo>
                <a:lnTo>
                  <a:pt x="1105921" y="1206183"/>
                </a:lnTo>
                <a:lnTo>
                  <a:pt x="1098957" y="1212533"/>
                </a:lnTo>
                <a:lnTo>
                  <a:pt x="1092943" y="1217930"/>
                </a:lnTo>
                <a:lnTo>
                  <a:pt x="1087562" y="1221740"/>
                </a:lnTo>
                <a:lnTo>
                  <a:pt x="1068253" y="1234440"/>
                </a:lnTo>
                <a:lnTo>
                  <a:pt x="1058441" y="1240790"/>
                </a:lnTo>
                <a:lnTo>
                  <a:pt x="1048629" y="1246505"/>
                </a:lnTo>
                <a:lnTo>
                  <a:pt x="1038816" y="1251585"/>
                </a:lnTo>
                <a:lnTo>
                  <a:pt x="1033752" y="1253808"/>
                </a:lnTo>
                <a:lnTo>
                  <a:pt x="1028371" y="1256030"/>
                </a:lnTo>
                <a:lnTo>
                  <a:pt x="1023306" y="1257300"/>
                </a:lnTo>
                <a:lnTo>
                  <a:pt x="1018242" y="1258570"/>
                </a:lnTo>
                <a:lnTo>
                  <a:pt x="1013494" y="1259523"/>
                </a:lnTo>
                <a:lnTo>
                  <a:pt x="1008429" y="1260158"/>
                </a:lnTo>
                <a:lnTo>
                  <a:pt x="1003048" y="1260475"/>
                </a:lnTo>
                <a:lnTo>
                  <a:pt x="997984" y="1260158"/>
                </a:lnTo>
                <a:lnTo>
                  <a:pt x="992603" y="1259523"/>
                </a:lnTo>
                <a:lnTo>
                  <a:pt x="987855" y="1258253"/>
                </a:lnTo>
                <a:lnTo>
                  <a:pt x="982790" y="1256665"/>
                </a:lnTo>
                <a:lnTo>
                  <a:pt x="977409" y="1254443"/>
                </a:lnTo>
                <a:lnTo>
                  <a:pt x="972345" y="1251585"/>
                </a:lnTo>
                <a:lnTo>
                  <a:pt x="966964" y="1248093"/>
                </a:lnTo>
                <a:lnTo>
                  <a:pt x="961899" y="1244283"/>
                </a:lnTo>
                <a:lnTo>
                  <a:pt x="956835" y="1239520"/>
                </a:lnTo>
                <a:lnTo>
                  <a:pt x="951454" y="1234123"/>
                </a:lnTo>
                <a:lnTo>
                  <a:pt x="946389" y="1228090"/>
                </a:lnTo>
                <a:lnTo>
                  <a:pt x="941008" y="1221105"/>
                </a:lnTo>
                <a:lnTo>
                  <a:pt x="935943" y="1213485"/>
                </a:lnTo>
                <a:lnTo>
                  <a:pt x="930879" y="1205230"/>
                </a:lnTo>
                <a:lnTo>
                  <a:pt x="925498" y="1196023"/>
                </a:lnTo>
                <a:lnTo>
                  <a:pt x="923915" y="1192530"/>
                </a:lnTo>
                <a:lnTo>
                  <a:pt x="922333" y="1188720"/>
                </a:lnTo>
                <a:lnTo>
                  <a:pt x="921700" y="1184593"/>
                </a:lnTo>
                <a:lnTo>
                  <a:pt x="921067" y="1180783"/>
                </a:lnTo>
                <a:lnTo>
                  <a:pt x="920750" y="1176655"/>
                </a:lnTo>
                <a:lnTo>
                  <a:pt x="921067" y="1172845"/>
                </a:lnTo>
                <a:lnTo>
                  <a:pt x="921700" y="1168400"/>
                </a:lnTo>
                <a:lnTo>
                  <a:pt x="922333" y="1163955"/>
                </a:lnTo>
                <a:lnTo>
                  <a:pt x="923915" y="1159510"/>
                </a:lnTo>
                <a:lnTo>
                  <a:pt x="925181" y="1155065"/>
                </a:lnTo>
                <a:lnTo>
                  <a:pt x="926764" y="1150302"/>
                </a:lnTo>
                <a:lnTo>
                  <a:pt x="928980" y="1145540"/>
                </a:lnTo>
                <a:lnTo>
                  <a:pt x="931512" y="1140777"/>
                </a:lnTo>
                <a:lnTo>
                  <a:pt x="933728" y="1136015"/>
                </a:lnTo>
                <a:lnTo>
                  <a:pt x="939742" y="1126172"/>
                </a:lnTo>
                <a:lnTo>
                  <a:pt x="946389" y="1116330"/>
                </a:lnTo>
                <a:lnTo>
                  <a:pt x="953986" y="1106170"/>
                </a:lnTo>
                <a:lnTo>
                  <a:pt x="962532" y="1096010"/>
                </a:lnTo>
                <a:lnTo>
                  <a:pt x="971078" y="1085850"/>
                </a:lnTo>
                <a:lnTo>
                  <a:pt x="980258" y="1075690"/>
                </a:lnTo>
                <a:lnTo>
                  <a:pt x="981263" y="1074682"/>
                </a:lnTo>
                <a:lnTo>
                  <a:pt x="961294" y="1063855"/>
                </a:lnTo>
                <a:lnTo>
                  <a:pt x="958295" y="1066735"/>
                </a:lnTo>
                <a:lnTo>
                  <a:pt x="950387" y="1074331"/>
                </a:lnTo>
                <a:lnTo>
                  <a:pt x="942480" y="1081610"/>
                </a:lnTo>
                <a:lnTo>
                  <a:pt x="934256" y="1088889"/>
                </a:lnTo>
                <a:lnTo>
                  <a:pt x="926032" y="1095535"/>
                </a:lnTo>
                <a:lnTo>
                  <a:pt x="917808" y="1102181"/>
                </a:lnTo>
                <a:lnTo>
                  <a:pt x="909900" y="1108194"/>
                </a:lnTo>
                <a:lnTo>
                  <a:pt x="901360" y="1113890"/>
                </a:lnTo>
                <a:lnTo>
                  <a:pt x="893452" y="1119270"/>
                </a:lnTo>
                <a:lnTo>
                  <a:pt x="885545" y="1124334"/>
                </a:lnTo>
                <a:lnTo>
                  <a:pt x="877637" y="1128764"/>
                </a:lnTo>
                <a:lnTo>
                  <a:pt x="869413" y="1132562"/>
                </a:lnTo>
                <a:lnTo>
                  <a:pt x="861822" y="1136360"/>
                </a:lnTo>
                <a:lnTo>
                  <a:pt x="854546" y="1139208"/>
                </a:lnTo>
                <a:lnTo>
                  <a:pt x="847271" y="1141740"/>
                </a:lnTo>
                <a:lnTo>
                  <a:pt x="840313" y="1143322"/>
                </a:lnTo>
                <a:lnTo>
                  <a:pt x="833354" y="1144272"/>
                </a:lnTo>
                <a:lnTo>
                  <a:pt x="826712" y="1144588"/>
                </a:lnTo>
                <a:lnTo>
                  <a:pt x="820385" y="1144588"/>
                </a:lnTo>
                <a:lnTo>
                  <a:pt x="814059" y="1143955"/>
                </a:lnTo>
                <a:lnTo>
                  <a:pt x="808049" y="1143322"/>
                </a:lnTo>
                <a:lnTo>
                  <a:pt x="801723" y="1142056"/>
                </a:lnTo>
                <a:lnTo>
                  <a:pt x="795713" y="1140790"/>
                </a:lnTo>
                <a:lnTo>
                  <a:pt x="790020" y="1138575"/>
                </a:lnTo>
                <a:lnTo>
                  <a:pt x="784326" y="1136676"/>
                </a:lnTo>
                <a:lnTo>
                  <a:pt x="778633" y="1134461"/>
                </a:lnTo>
                <a:lnTo>
                  <a:pt x="773256" y="1131929"/>
                </a:lnTo>
                <a:lnTo>
                  <a:pt x="768511" y="1129081"/>
                </a:lnTo>
                <a:lnTo>
                  <a:pt x="763450" y="1125916"/>
                </a:lnTo>
                <a:lnTo>
                  <a:pt x="758706" y="1123068"/>
                </a:lnTo>
                <a:lnTo>
                  <a:pt x="753961" y="1119270"/>
                </a:lnTo>
                <a:lnTo>
                  <a:pt x="750165" y="1115789"/>
                </a:lnTo>
                <a:lnTo>
                  <a:pt x="746053" y="1111991"/>
                </a:lnTo>
                <a:lnTo>
                  <a:pt x="742890" y="1108194"/>
                </a:lnTo>
                <a:lnTo>
                  <a:pt x="739411" y="1103763"/>
                </a:lnTo>
                <a:lnTo>
                  <a:pt x="736564" y="1099332"/>
                </a:lnTo>
                <a:lnTo>
                  <a:pt x="734034" y="1095218"/>
                </a:lnTo>
                <a:lnTo>
                  <a:pt x="731820" y="1090471"/>
                </a:lnTo>
                <a:lnTo>
                  <a:pt x="730238" y="1085724"/>
                </a:lnTo>
                <a:lnTo>
                  <a:pt x="728657" y="1080660"/>
                </a:lnTo>
                <a:lnTo>
                  <a:pt x="727708" y="1076230"/>
                </a:lnTo>
                <a:lnTo>
                  <a:pt x="727391" y="1071166"/>
                </a:lnTo>
                <a:lnTo>
                  <a:pt x="727075" y="1065786"/>
                </a:lnTo>
                <a:lnTo>
                  <a:pt x="727708" y="1060722"/>
                </a:lnTo>
                <a:lnTo>
                  <a:pt x="728657" y="1055659"/>
                </a:lnTo>
                <a:lnTo>
                  <a:pt x="730238" y="1050595"/>
                </a:lnTo>
                <a:lnTo>
                  <a:pt x="732136" y="1045215"/>
                </a:lnTo>
                <a:lnTo>
                  <a:pt x="734666" y="1040152"/>
                </a:lnTo>
                <a:lnTo>
                  <a:pt x="737829" y="1034772"/>
                </a:lnTo>
                <a:lnTo>
                  <a:pt x="741309" y="1029392"/>
                </a:lnTo>
                <a:lnTo>
                  <a:pt x="758389" y="1006922"/>
                </a:lnTo>
                <a:lnTo>
                  <a:pt x="767562" y="994579"/>
                </a:lnTo>
                <a:lnTo>
                  <a:pt x="777368" y="981920"/>
                </a:lnTo>
                <a:lnTo>
                  <a:pt x="788122" y="968628"/>
                </a:lnTo>
                <a:lnTo>
                  <a:pt x="790242" y="966009"/>
                </a:lnTo>
                <a:lnTo>
                  <a:pt x="789233" y="965395"/>
                </a:lnTo>
                <a:lnTo>
                  <a:pt x="776219" y="957145"/>
                </a:lnTo>
                <a:lnTo>
                  <a:pt x="763839" y="949211"/>
                </a:lnTo>
                <a:lnTo>
                  <a:pt x="760189" y="946743"/>
                </a:lnTo>
                <a:lnTo>
                  <a:pt x="757399" y="948372"/>
                </a:lnTo>
                <a:lnTo>
                  <a:pt x="753277" y="949960"/>
                </a:lnTo>
                <a:lnTo>
                  <a:pt x="749473" y="951547"/>
                </a:lnTo>
                <a:lnTo>
                  <a:pt x="745351" y="952817"/>
                </a:lnTo>
                <a:lnTo>
                  <a:pt x="740912" y="954087"/>
                </a:lnTo>
                <a:lnTo>
                  <a:pt x="736473" y="955040"/>
                </a:lnTo>
                <a:lnTo>
                  <a:pt x="732035" y="955357"/>
                </a:lnTo>
                <a:lnTo>
                  <a:pt x="726962" y="955675"/>
                </a:lnTo>
                <a:lnTo>
                  <a:pt x="722206" y="955675"/>
                </a:lnTo>
                <a:lnTo>
                  <a:pt x="717450" y="955040"/>
                </a:lnTo>
                <a:lnTo>
                  <a:pt x="712377" y="954087"/>
                </a:lnTo>
                <a:lnTo>
                  <a:pt x="706987" y="952500"/>
                </a:lnTo>
                <a:lnTo>
                  <a:pt x="701597" y="950912"/>
                </a:lnTo>
                <a:lnTo>
                  <a:pt x="696207" y="948690"/>
                </a:lnTo>
                <a:lnTo>
                  <a:pt x="690817" y="945515"/>
                </a:lnTo>
                <a:lnTo>
                  <a:pt x="685427" y="942340"/>
                </a:lnTo>
                <a:lnTo>
                  <a:pt x="678135" y="936942"/>
                </a:lnTo>
                <a:lnTo>
                  <a:pt x="671477" y="931545"/>
                </a:lnTo>
                <a:lnTo>
                  <a:pt x="666087" y="926147"/>
                </a:lnTo>
                <a:lnTo>
                  <a:pt x="661014" y="920750"/>
                </a:lnTo>
                <a:lnTo>
                  <a:pt x="656892" y="915670"/>
                </a:lnTo>
                <a:lnTo>
                  <a:pt x="653721" y="910272"/>
                </a:lnTo>
                <a:lnTo>
                  <a:pt x="650868" y="904875"/>
                </a:lnTo>
                <a:lnTo>
                  <a:pt x="648966" y="899477"/>
                </a:lnTo>
                <a:lnTo>
                  <a:pt x="647380" y="894080"/>
                </a:lnTo>
                <a:lnTo>
                  <a:pt x="646746" y="889000"/>
                </a:lnTo>
                <a:lnTo>
                  <a:pt x="646112" y="883920"/>
                </a:lnTo>
                <a:lnTo>
                  <a:pt x="646112" y="878522"/>
                </a:lnTo>
                <a:lnTo>
                  <a:pt x="646746" y="873442"/>
                </a:lnTo>
                <a:lnTo>
                  <a:pt x="647380" y="868680"/>
                </a:lnTo>
                <a:lnTo>
                  <a:pt x="648039" y="865599"/>
                </a:lnTo>
                <a:lnTo>
                  <a:pt x="643850" y="862581"/>
                </a:lnTo>
                <a:lnTo>
                  <a:pt x="605442" y="834021"/>
                </a:lnTo>
                <a:lnTo>
                  <a:pt x="588300" y="821011"/>
                </a:lnTo>
                <a:lnTo>
                  <a:pt x="571794" y="808318"/>
                </a:lnTo>
                <a:lnTo>
                  <a:pt x="557192" y="796260"/>
                </a:lnTo>
                <a:lnTo>
                  <a:pt x="543225" y="784836"/>
                </a:lnTo>
                <a:lnTo>
                  <a:pt x="530846" y="774047"/>
                </a:lnTo>
                <a:lnTo>
                  <a:pt x="519736" y="763575"/>
                </a:lnTo>
                <a:lnTo>
                  <a:pt x="509578" y="753738"/>
                </a:lnTo>
                <a:lnTo>
                  <a:pt x="501325" y="744535"/>
                </a:lnTo>
                <a:lnTo>
                  <a:pt x="497516" y="739775"/>
                </a:lnTo>
                <a:lnTo>
                  <a:pt x="494341" y="735650"/>
                </a:lnTo>
                <a:lnTo>
                  <a:pt x="491484" y="731207"/>
                </a:lnTo>
                <a:lnTo>
                  <a:pt x="488627" y="727082"/>
                </a:lnTo>
                <a:lnTo>
                  <a:pt x="486405" y="723274"/>
                </a:lnTo>
                <a:lnTo>
                  <a:pt x="484183" y="719149"/>
                </a:lnTo>
                <a:lnTo>
                  <a:pt x="482596" y="715024"/>
                </a:lnTo>
                <a:lnTo>
                  <a:pt x="481327" y="711533"/>
                </a:lnTo>
                <a:lnTo>
                  <a:pt x="478152" y="699475"/>
                </a:lnTo>
                <a:lnTo>
                  <a:pt x="475613" y="687099"/>
                </a:lnTo>
                <a:lnTo>
                  <a:pt x="473391" y="675040"/>
                </a:lnTo>
                <a:lnTo>
                  <a:pt x="471169" y="662982"/>
                </a:lnTo>
                <a:lnTo>
                  <a:pt x="469899" y="650606"/>
                </a:lnTo>
                <a:lnTo>
                  <a:pt x="468947" y="638865"/>
                </a:lnTo>
                <a:lnTo>
                  <a:pt x="468312" y="626807"/>
                </a:lnTo>
                <a:lnTo>
                  <a:pt x="468312" y="614431"/>
                </a:lnTo>
                <a:lnTo>
                  <a:pt x="468629" y="602372"/>
                </a:lnTo>
                <a:lnTo>
                  <a:pt x="469264" y="589997"/>
                </a:lnTo>
                <a:lnTo>
                  <a:pt x="470217" y="577938"/>
                </a:lnTo>
                <a:lnTo>
                  <a:pt x="471804" y="565562"/>
                </a:lnTo>
                <a:lnTo>
                  <a:pt x="474026" y="553504"/>
                </a:lnTo>
                <a:lnTo>
                  <a:pt x="476248" y="541446"/>
                </a:lnTo>
                <a:lnTo>
                  <a:pt x="479422" y="529704"/>
                </a:lnTo>
                <a:lnTo>
                  <a:pt x="482596" y="517329"/>
                </a:lnTo>
                <a:lnTo>
                  <a:pt x="486405" y="505270"/>
                </a:lnTo>
                <a:lnTo>
                  <a:pt x="490215" y="493212"/>
                </a:lnTo>
                <a:lnTo>
                  <a:pt x="494976" y="481153"/>
                </a:lnTo>
                <a:lnTo>
                  <a:pt x="500055" y="469412"/>
                </a:lnTo>
                <a:lnTo>
                  <a:pt x="505451" y="457354"/>
                </a:lnTo>
                <a:lnTo>
                  <a:pt x="511482" y="445613"/>
                </a:lnTo>
                <a:lnTo>
                  <a:pt x="517831" y="433871"/>
                </a:lnTo>
                <a:lnTo>
                  <a:pt x="524497" y="421813"/>
                </a:lnTo>
                <a:lnTo>
                  <a:pt x="531480" y="410072"/>
                </a:lnTo>
                <a:lnTo>
                  <a:pt x="539099" y="398331"/>
                </a:lnTo>
                <a:lnTo>
                  <a:pt x="547035" y="386590"/>
                </a:lnTo>
                <a:lnTo>
                  <a:pt x="555288" y="375166"/>
                </a:lnTo>
                <a:lnTo>
                  <a:pt x="564176" y="363742"/>
                </a:lnTo>
                <a:lnTo>
                  <a:pt x="573064" y="352001"/>
                </a:lnTo>
                <a:lnTo>
                  <a:pt x="582904" y="340577"/>
                </a:lnTo>
                <a:lnTo>
                  <a:pt x="592744" y="329153"/>
                </a:lnTo>
                <a:lnTo>
                  <a:pt x="608298" y="312970"/>
                </a:lnTo>
                <a:lnTo>
                  <a:pt x="623535" y="297738"/>
                </a:lnTo>
                <a:lnTo>
                  <a:pt x="638454" y="282824"/>
                </a:lnTo>
                <a:lnTo>
                  <a:pt x="653691" y="269496"/>
                </a:lnTo>
                <a:lnTo>
                  <a:pt x="668293" y="256803"/>
                </a:lnTo>
                <a:lnTo>
                  <a:pt x="682577" y="245062"/>
                </a:lnTo>
                <a:lnTo>
                  <a:pt x="695909" y="234590"/>
                </a:lnTo>
                <a:lnTo>
                  <a:pt x="708924" y="224753"/>
                </a:lnTo>
                <a:lnTo>
                  <a:pt x="720668" y="216502"/>
                </a:lnTo>
                <a:lnTo>
                  <a:pt x="731778" y="208886"/>
                </a:lnTo>
                <a:lnTo>
                  <a:pt x="749872" y="196828"/>
                </a:lnTo>
                <a:lnTo>
                  <a:pt x="762252" y="189212"/>
                </a:lnTo>
                <a:lnTo>
                  <a:pt x="767013" y="186039"/>
                </a:lnTo>
                <a:lnTo>
                  <a:pt x="769870" y="184769"/>
                </a:lnTo>
                <a:lnTo>
                  <a:pt x="772727" y="183817"/>
                </a:lnTo>
                <a:lnTo>
                  <a:pt x="775584" y="183183"/>
                </a:lnTo>
                <a:lnTo>
                  <a:pt x="778441" y="182865"/>
                </a:lnTo>
                <a:lnTo>
                  <a:pt x="1214906" y="157162"/>
                </a:lnTo>
                <a:close/>
                <a:moveTo>
                  <a:pt x="2261552" y="58737"/>
                </a:moveTo>
                <a:lnTo>
                  <a:pt x="2505075" y="597852"/>
                </a:lnTo>
                <a:lnTo>
                  <a:pt x="2166937" y="725487"/>
                </a:lnTo>
                <a:lnTo>
                  <a:pt x="2163762" y="705484"/>
                </a:lnTo>
                <a:lnTo>
                  <a:pt x="2160587" y="685799"/>
                </a:lnTo>
                <a:lnTo>
                  <a:pt x="2157095" y="666749"/>
                </a:lnTo>
                <a:lnTo>
                  <a:pt x="2153602" y="647699"/>
                </a:lnTo>
                <a:lnTo>
                  <a:pt x="2149475" y="629284"/>
                </a:lnTo>
                <a:lnTo>
                  <a:pt x="2145030" y="611504"/>
                </a:lnTo>
                <a:lnTo>
                  <a:pt x="2140902" y="594359"/>
                </a:lnTo>
                <a:lnTo>
                  <a:pt x="2136140" y="577214"/>
                </a:lnTo>
                <a:lnTo>
                  <a:pt x="2131060" y="560387"/>
                </a:lnTo>
                <a:lnTo>
                  <a:pt x="2126297" y="544512"/>
                </a:lnTo>
                <a:lnTo>
                  <a:pt x="2121217" y="528954"/>
                </a:lnTo>
                <a:lnTo>
                  <a:pt x="2115820" y="513397"/>
                </a:lnTo>
                <a:lnTo>
                  <a:pt x="2110105" y="498792"/>
                </a:lnTo>
                <a:lnTo>
                  <a:pt x="2104707" y="484187"/>
                </a:lnTo>
                <a:lnTo>
                  <a:pt x="2098675" y="469899"/>
                </a:lnTo>
                <a:lnTo>
                  <a:pt x="2092960" y="456564"/>
                </a:lnTo>
                <a:lnTo>
                  <a:pt x="2086927" y="443229"/>
                </a:lnTo>
                <a:lnTo>
                  <a:pt x="2080577" y="430212"/>
                </a:lnTo>
                <a:lnTo>
                  <a:pt x="2074862" y="417829"/>
                </a:lnTo>
                <a:lnTo>
                  <a:pt x="2068512" y="405764"/>
                </a:lnTo>
                <a:lnTo>
                  <a:pt x="2062162" y="394334"/>
                </a:lnTo>
                <a:lnTo>
                  <a:pt x="2055812" y="382904"/>
                </a:lnTo>
                <a:lnTo>
                  <a:pt x="2049145" y="371792"/>
                </a:lnTo>
                <a:lnTo>
                  <a:pt x="2042795" y="361314"/>
                </a:lnTo>
                <a:lnTo>
                  <a:pt x="2036127" y="350837"/>
                </a:lnTo>
                <a:lnTo>
                  <a:pt x="2029142" y="340994"/>
                </a:lnTo>
                <a:lnTo>
                  <a:pt x="2022792" y="331469"/>
                </a:lnTo>
                <a:lnTo>
                  <a:pt x="2016125" y="321944"/>
                </a:lnTo>
                <a:lnTo>
                  <a:pt x="2002790" y="304799"/>
                </a:lnTo>
                <a:lnTo>
                  <a:pt x="1989772" y="288607"/>
                </a:lnTo>
                <a:lnTo>
                  <a:pt x="1977072" y="273684"/>
                </a:lnTo>
                <a:lnTo>
                  <a:pt x="1964372" y="260349"/>
                </a:lnTo>
                <a:lnTo>
                  <a:pt x="1951990" y="247967"/>
                </a:lnTo>
                <a:lnTo>
                  <a:pt x="1940242" y="236537"/>
                </a:lnTo>
                <a:lnTo>
                  <a:pt x="1928812" y="226377"/>
                </a:lnTo>
                <a:lnTo>
                  <a:pt x="1918017" y="217169"/>
                </a:lnTo>
                <a:lnTo>
                  <a:pt x="1907857" y="209232"/>
                </a:lnTo>
                <a:lnTo>
                  <a:pt x="1898332" y="202247"/>
                </a:lnTo>
                <a:lnTo>
                  <a:pt x="1889760" y="196214"/>
                </a:lnTo>
                <a:lnTo>
                  <a:pt x="1882140" y="191134"/>
                </a:lnTo>
                <a:lnTo>
                  <a:pt x="1875472" y="187007"/>
                </a:lnTo>
                <a:lnTo>
                  <a:pt x="1869757" y="183514"/>
                </a:lnTo>
                <a:lnTo>
                  <a:pt x="1861502" y="179387"/>
                </a:lnTo>
                <a:lnTo>
                  <a:pt x="1858962" y="177799"/>
                </a:lnTo>
                <a:lnTo>
                  <a:pt x="2261552" y="58737"/>
                </a:lnTo>
                <a:close/>
                <a:moveTo>
                  <a:pt x="371173" y="0"/>
                </a:moveTo>
                <a:lnTo>
                  <a:pt x="708025" y="151447"/>
                </a:lnTo>
                <a:lnTo>
                  <a:pt x="701351" y="153352"/>
                </a:lnTo>
                <a:lnTo>
                  <a:pt x="693089" y="155892"/>
                </a:lnTo>
                <a:lnTo>
                  <a:pt x="682284" y="159702"/>
                </a:lnTo>
                <a:lnTo>
                  <a:pt x="668937" y="165100"/>
                </a:lnTo>
                <a:lnTo>
                  <a:pt x="653366" y="172085"/>
                </a:lnTo>
                <a:lnTo>
                  <a:pt x="644468" y="176212"/>
                </a:lnTo>
                <a:lnTo>
                  <a:pt x="635570" y="180657"/>
                </a:lnTo>
                <a:lnTo>
                  <a:pt x="626354" y="186055"/>
                </a:lnTo>
                <a:lnTo>
                  <a:pt x="616185" y="191770"/>
                </a:lnTo>
                <a:lnTo>
                  <a:pt x="606016" y="198120"/>
                </a:lnTo>
                <a:lnTo>
                  <a:pt x="595529" y="204787"/>
                </a:lnTo>
                <a:lnTo>
                  <a:pt x="584724" y="212090"/>
                </a:lnTo>
                <a:lnTo>
                  <a:pt x="573602" y="220345"/>
                </a:lnTo>
                <a:lnTo>
                  <a:pt x="562479" y="228917"/>
                </a:lnTo>
                <a:lnTo>
                  <a:pt x="550721" y="237807"/>
                </a:lnTo>
                <a:lnTo>
                  <a:pt x="538963" y="247967"/>
                </a:lnTo>
                <a:lnTo>
                  <a:pt x="527205" y="258445"/>
                </a:lnTo>
                <a:lnTo>
                  <a:pt x="515129" y="269875"/>
                </a:lnTo>
                <a:lnTo>
                  <a:pt x="503054" y="281940"/>
                </a:lnTo>
                <a:lnTo>
                  <a:pt x="491296" y="294640"/>
                </a:lnTo>
                <a:lnTo>
                  <a:pt x="479220" y="308292"/>
                </a:lnTo>
                <a:lnTo>
                  <a:pt x="467462" y="322580"/>
                </a:lnTo>
                <a:lnTo>
                  <a:pt x="455386" y="337820"/>
                </a:lnTo>
                <a:lnTo>
                  <a:pt x="443628" y="353695"/>
                </a:lnTo>
                <a:lnTo>
                  <a:pt x="431870" y="370840"/>
                </a:lnTo>
                <a:lnTo>
                  <a:pt x="427421" y="378142"/>
                </a:lnTo>
                <a:lnTo>
                  <a:pt x="422654" y="385445"/>
                </a:lnTo>
                <a:lnTo>
                  <a:pt x="418205" y="392747"/>
                </a:lnTo>
                <a:lnTo>
                  <a:pt x="414392" y="400050"/>
                </a:lnTo>
                <a:lnTo>
                  <a:pt x="406447" y="415290"/>
                </a:lnTo>
                <a:lnTo>
                  <a:pt x="399774" y="430530"/>
                </a:lnTo>
                <a:lnTo>
                  <a:pt x="393418" y="446087"/>
                </a:lnTo>
                <a:lnTo>
                  <a:pt x="388015" y="461327"/>
                </a:lnTo>
                <a:lnTo>
                  <a:pt x="383249" y="476567"/>
                </a:lnTo>
                <a:lnTo>
                  <a:pt x="378800" y="492125"/>
                </a:lnTo>
                <a:lnTo>
                  <a:pt x="375304" y="507365"/>
                </a:lnTo>
                <a:lnTo>
                  <a:pt x="371808" y="522287"/>
                </a:lnTo>
                <a:lnTo>
                  <a:pt x="369266" y="537527"/>
                </a:lnTo>
                <a:lnTo>
                  <a:pt x="366724" y="552132"/>
                </a:lnTo>
                <a:lnTo>
                  <a:pt x="365135" y="566737"/>
                </a:lnTo>
                <a:lnTo>
                  <a:pt x="363864" y="581025"/>
                </a:lnTo>
                <a:lnTo>
                  <a:pt x="362910" y="594995"/>
                </a:lnTo>
                <a:lnTo>
                  <a:pt x="362275" y="608330"/>
                </a:lnTo>
                <a:lnTo>
                  <a:pt x="361322" y="621347"/>
                </a:lnTo>
                <a:lnTo>
                  <a:pt x="361322" y="633730"/>
                </a:lnTo>
                <a:lnTo>
                  <a:pt x="361322" y="645795"/>
                </a:lnTo>
                <a:lnTo>
                  <a:pt x="361957" y="656907"/>
                </a:lnTo>
                <a:lnTo>
                  <a:pt x="363228" y="678180"/>
                </a:lnTo>
                <a:lnTo>
                  <a:pt x="364499" y="695642"/>
                </a:lnTo>
                <a:lnTo>
                  <a:pt x="366088" y="710247"/>
                </a:lnTo>
                <a:lnTo>
                  <a:pt x="367359" y="721042"/>
                </a:lnTo>
                <a:lnTo>
                  <a:pt x="369266" y="730250"/>
                </a:lnTo>
                <a:lnTo>
                  <a:pt x="0" y="553720"/>
                </a:lnTo>
                <a:lnTo>
                  <a:pt x="371173" y="0"/>
                </a:lnTo>
                <a:close/>
              </a:path>
            </a:pathLst>
          </a:custGeom>
          <a:solidFill>
            <a:schemeClr val="bg1"/>
          </a:solidFill>
          <a:ln>
            <a:noFill/>
          </a:ln>
        </p:spPr>
        <p:txBody>
          <a:bodyPr lIns="100237" tIns="50118" rIns="100237" bIns="50118"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600" dirty="0">
              <a:solidFill>
                <a:srgbClr val="FFFFFF"/>
              </a:solidFill>
            </a:endParaRPr>
          </a:p>
        </p:txBody>
      </p:sp>
    </p:spTree>
  </p:cSld>
  <p:clrMapOvr>
    <a:masterClrMapping/>
  </p:clrMapOvr>
  <mc:AlternateContent xmlns:mc="http://schemas.openxmlformats.org/markup-compatibility/2006">
    <mc:Choice xmlns:p14="http://schemas.microsoft.com/office/powerpoint/2010/main" xmlns="" Requires="p14">
      <p:transition p14:dur="0" advClick="0"/>
    </mc:Choice>
    <mc:Fallback>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123\Desktop\组-78.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363" y="2010"/>
            <a:ext cx="12970873" cy="7918279"/>
          </a:xfrm>
          <a:prstGeom prst="rect">
            <a:avLst/>
          </a:prstGeom>
          <a:noFill/>
        </p:spPr>
      </p:pic>
      <p:sp>
        <p:nvSpPr>
          <p:cNvPr id="19" name="矩形 18"/>
          <p:cNvSpPr/>
          <p:nvPr/>
        </p:nvSpPr>
        <p:spPr>
          <a:xfrm>
            <a:off x="187933" y="154231"/>
            <a:ext cx="3270694" cy="1034158"/>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solidFill>
                <a:schemeClr val="tx1">
                  <a:lumMod val="50000"/>
                  <a:lumOff val="50000"/>
                </a:schemeClr>
              </a:solidFill>
            </a:endParaRPr>
          </a:p>
        </p:txBody>
      </p:sp>
      <p:pic>
        <p:nvPicPr>
          <p:cNvPr id="14" name="Picture 2" descr="C:\Users\123\Desktop\矩形-6@3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241" y="239621"/>
            <a:ext cx="2185863" cy="683682"/>
          </a:xfrm>
          <a:prstGeom prst="rect">
            <a:avLst/>
          </a:prstGeom>
          <a:noFill/>
        </p:spPr>
      </p:pic>
      <p:sp>
        <p:nvSpPr>
          <p:cNvPr id="15" name="文本框 14"/>
          <p:cNvSpPr txBox="1"/>
          <p:nvPr/>
        </p:nvSpPr>
        <p:spPr>
          <a:xfrm>
            <a:off x="256788" y="353727"/>
            <a:ext cx="1822003" cy="439769"/>
          </a:xfrm>
          <a:prstGeom prst="rect">
            <a:avLst/>
          </a:prstGeom>
          <a:noFill/>
        </p:spPr>
        <p:txBody>
          <a:bodyPr wrap="square" lIns="100237" tIns="50118" rIns="100237" bIns="50118" rtlCol="0">
            <a:spAutoFit/>
          </a:bodyPr>
          <a:lstStyle/>
          <a:p>
            <a:pPr algn="ctr"/>
            <a:r>
              <a:rPr lang="zh-CN" altLang="zh-CN" sz="2200" dirty="0" smtClean="0">
                <a:solidFill>
                  <a:schemeClr val="bg1"/>
                </a:solidFill>
                <a:latin typeface="方正兰亭黑简体" panose="02000000000000000000" charset="-122"/>
                <a:ea typeface="方正兰亭黑简体" panose="02000000000000000000" charset="-122"/>
              </a:rPr>
              <a:t>质</a:t>
            </a:r>
            <a:r>
              <a:rPr lang="zh-CN" altLang="en-US" sz="2200" dirty="0" smtClean="0">
                <a:solidFill>
                  <a:schemeClr val="bg1"/>
                </a:solidFill>
                <a:latin typeface="方正兰亭黑简体" panose="02000000000000000000" charset="-122"/>
                <a:ea typeface="方正兰亭黑简体" panose="02000000000000000000" charset="-122"/>
              </a:rPr>
              <a:t>保</a:t>
            </a:r>
            <a:r>
              <a:rPr lang="zh-CN" altLang="zh-CN" sz="2200" dirty="0" smtClean="0">
                <a:solidFill>
                  <a:schemeClr val="bg1"/>
                </a:solidFill>
                <a:latin typeface="方正兰亭黑简体" panose="02000000000000000000" charset="-122"/>
                <a:ea typeface="方正兰亭黑简体" panose="02000000000000000000" charset="-122"/>
              </a:rPr>
              <a:t>维护</a:t>
            </a:r>
            <a:endParaRPr lang="zh-CN" altLang="zh-CN" sz="2200" dirty="0">
              <a:solidFill>
                <a:schemeClr val="bg1"/>
              </a:solidFill>
              <a:latin typeface="方正兰亭黑简体" panose="02000000000000000000" charset="-122"/>
              <a:ea typeface="方正兰亭黑简体" panose="02000000000000000000" charset="-122"/>
            </a:endParaRPr>
          </a:p>
        </p:txBody>
      </p:sp>
      <p:sp>
        <p:nvSpPr>
          <p:cNvPr id="6" name="文本框 5"/>
          <p:cNvSpPr txBox="1"/>
          <p:nvPr/>
        </p:nvSpPr>
        <p:spPr>
          <a:xfrm>
            <a:off x="2160474" y="1189856"/>
            <a:ext cx="8666494" cy="501324"/>
          </a:xfrm>
          <a:prstGeom prst="rect">
            <a:avLst/>
          </a:prstGeom>
          <a:noFill/>
        </p:spPr>
        <p:txBody>
          <a:bodyPr wrap="square" lIns="100237" tIns="50118" rIns="100237" bIns="50118" rtlCol="0">
            <a:spAutoFit/>
          </a:bodyPr>
          <a:lstStyle/>
          <a:p>
            <a:pPr algn="ctr"/>
            <a:r>
              <a:rPr lang="zh-CN" altLang="en-US" sz="2600" dirty="0" smtClean="0">
                <a:latin typeface="微软雅黑" panose="020B0503020204020204" charset="-122"/>
                <a:ea typeface="微软雅黑" panose="020B0503020204020204" charset="-122"/>
                <a:cs typeface="微软雅黑" panose="020B0503020204020204" charset="-122"/>
              </a:rPr>
              <a:t>质保维护</a:t>
            </a:r>
            <a:endParaRPr lang="zh-CN" altLang="en-US" sz="2600" dirty="0">
              <a:latin typeface="微软雅黑" panose="020B0503020204020204" charset="-122"/>
              <a:ea typeface="微软雅黑" panose="020B0503020204020204" charset="-122"/>
              <a:cs typeface="微软雅黑" panose="020B0503020204020204" charset="-122"/>
            </a:endParaRPr>
          </a:p>
        </p:txBody>
      </p:sp>
      <p:sp>
        <p:nvSpPr>
          <p:cNvPr id="21" name="矩形 20"/>
          <p:cNvSpPr/>
          <p:nvPr/>
        </p:nvSpPr>
        <p:spPr>
          <a:xfrm flipH="1">
            <a:off x="1729279" y="1540608"/>
            <a:ext cx="94509" cy="236536"/>
          </a:xfrm>
          <a:prstGeom prst="rect">
            <a:avLst/>
          </a:prstGeom>
          <a:solidFill>
            <a:srgbClr val="024392"/>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22" name="矩形 21"/>
          <p:cNvSpPr/>
          <p:nvPr/>
        </p:nvSpPr>
        <p:spPr>
          <a:xfrm>
            <a:off x="2109004" y="1540607"/>
            <a:ext cx="96196" cy="238370"/>
          </a:xfrm>
          <a:prstGeom prst="rect">
            <a:avLst/>
          </a:prstGeom>
          <a:solidFill>
            <a:srgbClr val="FFB319"/>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23" name="矩形 22"/>
          <p:cNvSpPr/>
          <p:nvPr/>
        </p:nvSpPr>
        <p:spPr>
          <a:xfrm flipH="1">
            <a:off x="1918298" y="1540608"/>
            <a:ext cx="96197" cy="236536"/>
          </a:xfrm>
          <a:prstGeom prst="rect">
            <a:avLst/>
          </a:prstGeom>
          <a:solidFill>
            <a:srgbClr val="3C92CF"/>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24" name="副标题 3074"/>
          <p:cNvSpPr>
            <a:spLocks noGrp="1"/>
          </p:cNvSpPr>
          <p:nvPr>
            <p:ph idx="4294967295"/>
          </p:nvPr>
        </p:nvSpPr>
        <p:spPr>
          <a:xfrm>
            <a:off x="3211048" y="2043017"/>
            <a:ext cx="7857766" cy="1043327"/>
          </a:xfrm>
        </p:spPr>
        <p:txBody>
          <a:bodyPr/>
          <a:lstStyle/>
          <a:p>
            <a:pPr marL="0">
              <a:spcBef>
                <a:spcPct val="0"/>
              </a:spcBef>
              <a:buClr>
                <a:srgbClr val="595959"/>
              </a:buClr>
              <a:buFont typeface="Wingdings" panose="05000000000000000000" charset="0"/>
              <a:buChar char="u"/>
            </a:pPr>
            <a:r>
              <a:rPr lang="zh-CN" altLang="en-US" sz="1300" dirty="0">
                <a:solidFill>
                  <a:srgbClr val="595959"/>
                </a:solidFill>
                <a:latin typeface="微软雅黑" panose="020B0503020204020204" charset="-122"/>
                <a:ea typeface="微软雅黑" panose="020B0503020204020204" charset="-122"/>
                <a:cs typeface="微软雅黑" panose="020B0503020204020204" charset="-122"/>
              </a:rPr>
              <a:t>从最终验收完成之日开始，</a:t>
            </a:r>
            <a:r>
              <a:rPr lang="zh-CN" altLang="en-US" sz="1300" dirty="0" smtClean="0">
                <a:solidFill>
                  <a:srgbClr val="595959"/>
                </a:solidFill>
                <a:latin typeface="微软雅黑" panose="020B0503020204020204" charset="-122"/>
                <a:ea typeface="微软雅黑" panose="020B0503020204020204" charset="-122"/>
                <a:cs typeface="微软雅黑" panose="020B0503020204020204" charset="-122"/>
              </a:rPr>
              <a:t>我方向贵方提供</a:t>
            </a:r>
            <a:r>
              <a:rPr lang="zh-CN" altLang="en-US" sz="2000" dirty="0" smtClean="0">
                <a:solidFill>
                  <a:srgbClr val="FF0000"/>
                </a:solidFill>
                <a:latin typeface="微软雅黑" panose="020B0503020204020204" charset="-122"/>
                <a:ea typeface="微软雅黑" panose="020B0503020204020204" charset="-122"/>
                <a:cs typeface="微软雅黑" panose="020B0503020204020204" charset="-122"/>
              </a:rPr>
              <a:t>终身</a:t>
            </a:r>
            <a:r>
              <a:rPr lang="zh-CN" altLang="en-US" sz="1300" dirty="0" smtClean="0">
                <a:solidFill>
                  <a:srgbClr val="595959"/>
                </a:solidFill>
                <a:latin typeface="微软雅黑" panose="020B0503020204020204" charset="-122"/>
                <a:ea typeface="微软雅黑" panose="020B0503020204020204" charset="-122"/>
                <a:cs typeface="微软雅黑" panose="020B0503020204020204" charset="-122"/>
              </a:rPr>
              <a:t>质量保证服务</a:t>
            </a:r>
            <a:r>
              <a:rPr lang="zh-CN" altLang="en-US" sz="1300" dirty="0">
                <a:solidFill>
                  <a:srgbClr val="595959"/>
                </a:solidFill>
                <a:latin typeface="微软雅黑" panose="020B0503020204020204" charset="-122"/>
                <a:ea typeface="微软雅黑" panose="020B0503020204020204" charset="-122"/>
                <a:cs typeface="微软雅黑" panose="020B0503020204020204" charset="-122"/>
              </a:rPr>
              <a:t>，及时修复项目</a:t>
            </a:r>
            <a:r>
              <a:rPr lang="en-US" altLang="zh-CN" sz="1300" dirty="0">
                <a:solidFill>
                  <a:srgbClr val="595959"/>
                </a:solidFill>
                <a:latin typeface="微软雅黑" panose="020B0503020204020204" charset="-122"/>
                <a:ea typeface="微软雅黑" panose="020B0503020204020204" charset="-122"/>
                <a:cs typeface="微软雅黑" panose="020B0503020204020204" charset="-122"/>
              </a:rPr>
              <a:t>BUG</a:t>
            </a:r>
            <a:r>
              <a:rPr lang="zh-CN" altLang="en-US" sz="1300" dirty="0">
                <a:solidFill>
                  <a:srgbClr val="595959"/>
                </a:solidFill>
                <a:latin typeface="微软雅黑" panose="020B0503020204020204" charset="-122"/>
                <a:ea typeface="微软雅黑" panose="020B0503020204020204" charset="-122"/>
                <a:cs typeface="微软雅黑" panose="020B0503020204020204" charset="-122"/>
              </a:rPr>
              <a:t>。</a:t>
            </a:r>
          </a:p>
          <a:p>
            <a:pPr marL="0">
              <a:spcBef>
                <a:spcPct val="0"/>
              </a:spcBef>
              <a:buClr>
                <a:srgbClr val="595959"/>
              </a:buClr>
              <a:buFont typeface="Wingdings" panose="05000000000000000000" charset="0"/>
              <a:buChar char="u"/>
            </a:pPr>
            <a:r>
              <a:rPr lang="zh-CN" altLang="en-US" sz="1300" dirty="0">
                <a:solidFill>
                  <a:srgbClr val="595959"/>
                </a:solidFill>
                <a:latin typeface="微软雅黑" panose="020B0503020204020204" charset="-122"/>
                <a:ea typeface="微软雅黑" panose="020B0503020204020204" charset="-122"/>
                <a:cs typeface="微软雅黑" panose="020B0503020204020204" charset="-122"/>
              </a:rPr>
              <a:t>提供技术支持与售后服务方案在技术支持与</a:t>
            </a:r>
            <a:r>
              <a:rPr lang="zh-CN" altLang="en-US" sz="1300" dirty="0">
                <a:solidFill>
                  <a:srgbClr val="595959"/>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服务</a:t>
            </a:r>
            <a:r>
              <a:rPr lang="zh-CN" altLang="en-US" sz="1300" dirty="0">
                <a:solidFill>
                  <a:srgbClr val="595959"/>
                </a:solidFill>
                <a:latin typeface="微软雅黑" panose="020B0503020204020204" charset="-122"/>
                <a:ea typeface="微软雅黑" panose="020B0503020204020204" charset="-122"/>
                <a:cs typeface="微软雅黑" panose="020B0503020204020204" charset="-122"/>
              </a:rPr>
              <a:t>体系、服务策略、服务直至保障、服务质量保障、服务内容、服务流程、紧急情况响应服务、质保期和用户满意度指标等方面进行详细说明。</a:t>
            </a:r>
          </a:p>
          <a:p>
            <a:pPr marL="0">
              <a:spcBef>
                <a:spcPct val="0"/>
              </a:spcBef>
              <a:buClr>
                <a:srgbClr val="595959"/>
              </a:buClr>
              <a:buNone/>
            </a:pPr>
            <a:endParaRPr lang="zh-CN" altLang="en-US" sz="1300" dirty="0">
              <a:solidFill>
                <a:srgbClr val="595959"/>
              </a:solidFill>
              <a:latin typeface="微软雅黑" panose="020B0503020204020204" charset="-122"/>
              <a:ea typeface="微软雅黑" panose="020B0503020204020204" charset="-122"/>
              <a:cs typeface="微软雅黑" panose="020B0503020204020204" charset="-122"/>
            </a:endParaRPr>
          </a:p>
        </p:txBody>
      </p:sp>
      <p:sp>
        <p:nvSpPr>
          <p:cNvPr id="25" name="文本框 17"/>
          <p:cNvSpPr txBox="1">
            <a:spLocks noChangeArrowheads="1"/>
          </p:cNvSpPr>
          <p:nvPr/>
        </p:nvSpPr>
        <p:spPr bwMode="auto">
          <a:xfrm>
            <a:off x="2277771" y="5108820"/>
            <a:ext cx="1132423" cy="378214"/>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800" b="1" dirty="0">
                <a:solidFill>
                  <a:schemeClr val="bg1"/>
                </a:solidFill>
                <a:latin typeface="微软雅黑" panose="020B0503020204020204" charset="-122"/>
                <a:ea typeface="微软雅黑" panose="020B0503020204020204" charset="-122"/>
                <a:cs typeface="微软雅黑" panose="020B0503020204020204" charset="-122"/>
              </a:rPr>
              <a:t>开发经验</a:t>
            </a:r>
          </a:p>
        </p:txBody>
      </p:sp>
      <p:cxnSp>
        <p:nvCxnSpPr>
          <p:cNvPr id="26" name="直接连接符 10"/>
          <p:cNvCxnSpPr/>
          <p:nvPr/>
        </p:nvCxnSpPr>
        <p:spPr>
          <a:xfrm flipV="1">
            <a:off x="3197547" y="2121864"/>
            <a:ext cx="0" cy="665601"/>
          </a:xfrm>
          <a:prstGeom prst="line">
            <a:avLst/>
          </a:prstGeom>
          <a:ln w="9525" cmpd="sng">
            <a:solidFill>
              <a:srgbClr val="FFB319"/>
            </a:solidFill>
            <a:prstDash val="dash"/>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1820414" y="2092526"/>
            <a:ext cx="1017662" cy="625262"/>
          </a:xfrm>
          <a:prstGeom prst="roundRect">
            <a:avLst/>
          </a:prstGeom>
          <a:solidFill>
            <a:srgbClr val="FFB31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sz="1500" noProof="1"/>
          </a:p>
        </p:txBody>
      </p:sp>
      <p:sp>
        <p:nvSpPr>
          <p:cNvPr id="28" name="文本框 17"/>
          <p:cNvSpPr txBox="1">
            <a:spLocks noChangeArrowheads="1"/>
          </p:cNvSpPr>
          <p:nvPr/>
        </p:nvSpPr>
        <p:spPr bwMode="auto">
          <a:xfrm>
            <a:off x="1742780" y="2204376"/>
            <a:ext cx="1132424" cy="332047"/>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500" b="1" dirty="0">
                <a:solidFill>
                  <a:schemeClr val="bg1"/>
                </a:solidFill>
                <a:latin typeface="微软雅黑" panose="020B0503020204020204" charset="-122"/>
                <a:ea typeface="微软雅黑" panose="020B0503020204020204" charset="-122"/>
                <a:cs typeface="微软雅黑" panose="020B0503020204020204" charset="-122"/>
              </a:rPr>
              <a:t>质量维护</a:t>
            </a:r>
          </a:p>
        </p:txBody>
      </p:sp>
      <p:pic>
        <p:nvPicPr>
          <p:cNvPr id="30" name="图片 5" descr="图片1.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508981" y="2869978"/>
            <a:ext cx="8357315" cy="3975275"/>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123\Desktop\组-78.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788" y="2010"/>
            <a:ext cx="12970873" cy="7918279"/>
          </a:xfrm>
          <a:prstGeom prst="rect">
            <a:avLst/>
          </a:prstGeom>
          <a:noFill/>
        </p:spPr>
      </p:pic>
      <p:sp>
        <p:nvSpPr>
          <p:cNvPr id="19" name="矩形 18"/>
          <p:cNvSpPr/>
          <p:nvPr/>
        </p:nvSpPr>
        <p:spPr>
          <a:xfrm>
            <a:off x="187933" y="154231"/>
            <a:ext cx="3270694" cy="1034158"/>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solidFill>
                <a:schemeClr val="tx1">
                  <a:lumMod val="50000"/>
                  <a:lumOff val="50000"/>
                </a:schemeClr>
              </a:solidFill>
            </a:endParaRPr>
          </a:p>
        </p:txBody>
      </p:sp>
      <p:pic>
        <p:nvPicPr>
          <p:cNvPr id="14" name="Picture 2" descr="C:\Users\123\Desktop\矩形-6@3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241" y="239621"/>
            <a:ext cx="2185863" cy="683682"/>
          </a:xfrm>
          <a:prstGeom prst="rect">
            <a:avLst/>
          </a:prstGeom>
          <a:noFill/>
        </p:spPr>
      </p:pic>
      <p:sp>
        <p:nvSpPr>
          <p:cNvPr id="15" name="文本框 14"/>
          <p:cNvSpPr txBox="1"/>
          <p:nvPr/>
        </p:nvSpPr>
        <p:spPr>
          <a:xfrm>
            <a:off x="69120" y="352260"/>
            <a:ext cx="1822003" cy="778323"/>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赠送</a:t>
            </a:r>
            <a:r>
              <a:rPr lang="zh-CN" altLang="zh-CN" sz="2200" dirty="0" smtClean="0">
                <a:solidFill>
                  <a:schemeClr val="bg1"/>
                </a:solidFill>
                <a:latin typeface="方正兰亭黑简体" panose="02000000000000000000" charset="-122"/>
                <a:ea typeface="方正兰亭黑简体" panose="02000000000000000000" charset="-122"/>
              </a:rPr>
              <a:t>升级</a:t>
            </a:r>
            <a:r>
              <a:rPr lang="zh-CN" altLang="en-US" sz="2200" dirty="0" smtClean="0">
                <a:solidFill>
                  <a:schemeClr val="bg1"/>
                </a:solidFill>
                <a:latin typeface="方正兰亭黑简体" panose="02000000000000000000" charset="-122"/>
                <a:ea typeface="方正兰亭黑简体" panose="02000000000000000000" charset="-122"/>
              </a:rPr>
              <a:t>服务</a:t>
            </a:r>
            <a:endParaRPr lang="zh-CN" altLang="zh-CN" sz="2200" dirty="0">
              <a:solidFill>
                <a:schemeClr val="bg1"/>
              </a:solidFill>
              <a:latin typeface="方正兰亭黑简体" panose="02000000000000000000" charset="-122"/>
              <a:ea typeface="方正兰亭黑简体" panose="02000000000000000000" charset="-122"/>
            </a:endParaRPr>
          </a:p>
        </p:txBody>
      </p:sp>
      <p:sp>
        <p:nvSpPr>
          <p:cNvPr id="4" name="文本框 3"/>
          <p:cNvSpPr txBox="1"/>
          <p:nvPr/>
        </p:nvSpPr>
        <p:spPr>
          <a:xfrm>
            <a:off x="-707629" y="2902873"/>
            <a:ext cx="202496" cy="408991"/>
          </a:xfrm>
          <a:prstGeom prst="rect">
            <a:avLst/>
          </a:prstGeom>
          <a:noFill/>
        </p:spPr>
        <p:txBody>
          <a:bodyPr wrap="none" lIns="100237" tIns="50118" rIns="100237" bIns="50118" rtlCol="0">
            <a:spAutoFit/>
          </a:bodyPr>
          <a:lstStyle/>
          <a:p>
            <a:endParaRPr kumimoji="1" lang="zh-CN" altLang="en-US" dirty="0"/>
          </a:p>
        </p:txBody>
      </p:sp>
      <p:sp>
        <p:nvSpPr>
          <p:cNvPr id="25" name="矩形 24"/>
          <p:cNvSpPr/>
          <p:nvPr/>
        </p:nvSpPr>
        <p:spPr>
          <a:xfrm flipH="1">
            <a:off x="1796306" y="1738281"/>
            <a:ext cx="94509" cy="236536"/>
          </a:xfrm>
          <a:prstGeom prst="rect">
            <a:avLst/>
          </a:prstGeom>
          <a:solidFill>
            <a:srgbClr val="024392"/>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26" name="矩形 25"/>
          <p:cNvSpPr/>
          <p:nvPr/>
        </p:nvSpPr>
        <p:spPr>
          <a:xfrm>
            <a:off x="2176030" y="1738280"/>
            <a:ext cx="96196" cy="238370"/>
          </a:xfrm>
          <a:prstGeom prst="rect">
            <a:avLst/>
          </a:prstGeom>
          <a:solidFill>
            <a:srgbClr val="FFB319"/>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27" name="矩形 26"/>
          <p:cNvSpPr/>
          <p:nvPr/>
        </p:nvSpPr>
        <p:spPr>
          <a:xfrm flipH="1">
            <a:off x="1985325" y="1738281"/>
            <a:ext cx="96197" cy="236536"/>
          </a:xfrm>
          <a:prstGeom prst="rect">
            <a:avLst/>
          </a:prstGeom>
          <a:solidFill>
            <a:srgbClr val="3C92CF"/>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28" name="副标题 3074"/>
          <p:cNvSpPr>
            <a:spLocks noGrp="1"/>
          </p:cNvSpPr>
          <p:nvPr>
            <p:ph idx="4294967295"/>
          </p:nvPr>
        </p:nvSpPr>
        <p:spPr>
          <a:xfrm>
            <a:off x="3278075" y="2240692"/>
            <a:ext cx="7857766" cy="1043327"/>
          </a:xfrm>
        </p:spPr>
        <p:txBody>
          <a:bodyPr/>
          <a:lstStyle/>
          <a:p>
            <a:pPr marL="0">
              <a:spcBef>
                <a:spcPct val="0"/>
              </a:spcBef>
              <a:buClr>
                <a:srgbClr val="595959"/>
              </a:buClr>
              <a:buFont typeface="Wingdings" panose="05000000000000000000" charset="0"/>
              <a:buChar char="u"/>
            </a:pPr>
            <a:r>
              <a:rPr lang="zh-CN" altLang="en-US" sz="1300" dirty="0">
                <a:solidFill>
                  <a:srgbClr val="595959"/>
                </a:solidFill>
                <a:latin typeface="微软雅黑" panose="020B0503020204020204" charset="-122"/>
                <a:ea typeface="微软雅黑" panose="020B0503020204020204" charset="-122"/>
                <a:cs typeface="微软雅黑" panose="020B0503020204020204" charset="-122"/>
              </a:rPr>
              <a:t>从最终验收完成之日开始，我方向贵方提供持续的产品更新升级，</a:t>
            </a:r>
            <a:r>
              <a:rPr lang="zh-CN" altLang="en-US" sz="1300" dirty="0" smtClean="0">
                <a:solidFill>
                  <a:srgbClr val="595959"/>
                </a:solidFill>
                <a:latin typeface="微软雅黑" panose="020B0503020204020204" charset="-122"/>
                <a:ea typeface="微软雅黑" panose="020B0503020204020204" charset="-122"/>
                <a:cs typeface="微软雅黑" panose="020B0503020204020204" charset="-122"/>
              </a:rPr>
              <a:t>并赠送升级工时</a:t>
            </a:r>
            <a:r>
              <a:rPr lang="en-US" altLang="zh-CN" sz="2200" i="1" dirty="0" smtClean="0">
                <a:solidFill>
                  <a:srgbClr val="FF0000"/>
                </a:solidFill>
                <a:latin typeface="微软雅黑" panose="020B0503020204020204" charset="-122"/>
                <a:ea typeface="微软雅黑" panose="020B0503020204020204" charset="-122"/>
                <a:cs typeface="微软雅黑" panose="020B0503020204020204" charset="-122"/>
              </a:rPr>
              <a:t>10</a:t>
            </a:r>
            <a:r>
              <a:rPr lang="zh-CN" altLang="en-US" sz="1300" dirty="0" smtClean="0">
                <a:solidFill>
                  <a:srgbClr val="595959"/>
                </a:solidFill>
                <a:latin typeface="微软雅黑" panose="020B0503020204020204" charset="-122"/>
                <a:ea typeface="微软雅黑" panose="020B0503020204020204" charset="-122"/>
                <a:cs typeface="微软雅黑" panose="020B0503020204020204" charset="-122"/>
              </a:rPr>
              <a:t>个</a:t>
            </a:r>
            <a:r>
              <a:rPr lang="zh-CN" altLang="en-US" sz="1300" dirty="0">
                <a:solidFill>
                  <a:srgbClr val="595959"/>
                </a:solidFill>
                <a:latin typeface="微软雅黑" panose="020B0503020204020204" charset="-122"/>
                <a:ea typeface="微软雅黑" panose="020B0503020204020204" charset="-122"/>
                <a:cs typeface="微软雅黑" panose="020B0503020204020204" charset="-122"/>
              </a:rPr>
              <a:t>工作日，升级功能可以任意选择。</a:t>
            </a:r>
          </a:p>
        </p:txBody>
      </p:sp>
      <p:sp>
        <p:nvSpPr>
          <p:cNvPr id="29" name="文本框 17"/>
          <p:cNvSpPr txBox="1">
            <a:spLocks noChangeArrowheads="1"/>
          </p:cNvSpPr>
          <p:nvPr/>
        </p:nvSpPr>
        <p:spPr bwMode="auto">
          <a:xfrm>
            <a:off x="2344797" y="5306493"/>
            <a:ext cx="1132423" cy="378214"/>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800" b="1" dirty="0">
                <a:solidFill>
                  <a:schemeClr val="bg1"/>
                </a:solidFill>
                <a:latin typeface="微软雅黑" panose="020B0503020204020204" charset="-122"/>
                <a:ea typeface="微软雅黑" panose="020B0503020204020204" charset="-122"/>
                <a:cs typeface="微软雅黑" panose="020B0503020204020204" charset="-122"/>
              </a:rPr>
              <a:t>开发经验</a:t>
            </a:r>
          </a:p>
        </p:txBody>
      </p:sp>
      <p:cxnSp>
        <p:nvCxnSpPr>
          <p:cNvPr id="30" name="直接连接符 10"/>
          <p:cNvCxnSpPr/>
          <p:nvPr/>
        </p:nvCxnSpPr>
        <p:spPr>
          <a:xfrm flipV="1">
            <a:off x="3264573" y="2319537"/>
            <a:ext cx="0" cy="665601"/>
          </a:xfrm>
          <a:prstGeom prst="line">
            <a:avLst/>
          </a:prstGeom>
          <a:ln w="9525" cmpd="sng">
            <a:solidFill>
              <a:srgbClr val="FFB319"/>
            </a:solidFill>
            <a:prstDash val="dash"/>
          </a:ln>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1887439" y="2290199"/>
            <a:ext cx="1017662" cy="625262"/>
          </a:xfrm>
          <a:prstGeom prst="roundRect">
            <a:avLst/>
          </a:prstGeom>
          <a:solidFill>
            <a:srgbClr val="FFB31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sz="1500" noProof="1"/>
          </a:p>
        </p:txBody>
      </p:sp>
      <p:sp>
        <p:nvSpPr>
          <p:cNvPr id="32" name="文本框 17"/>
          <p:cNvSpPr txBox="1">
            <a:spLocks noChangeArrowheads="1"/>
          </p:cNvSpPr>
          <p:nvPr/>
        </p:nvSpPr>
        <p:spPr bwMode="auto">
          <a:xfrm>
            <a:off x="1826683" y="2402049"/>
            <a:ext cx="1132424" cy="332047"/>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500" b="1" dirty="0">
                <a:solidFill>
                  <a:schemeClr val="bg1"/>
                </a:solidFill>
                <a:latin typeface="微软雅黑" panose="020B0503020204020204" charset="-122"/>
                <a:ea typeface="微软雅黑" panose="020B0503020204020204" charset="-122"/>
                <a:cs typeface="微软雅黑" panose="020B0503020204020204" charset="-122"/>
              </a:rPr>
              <a:t>更新升级</a:t>
            </a:r>
          </a:p>
        </p:txBody>
      </p:sp>
      <p:pic>
        <p:nvPicPr>
          <p:cNvPr id="35" name="图片 34" descr="更新升级.fw_r2_c2.pn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116961" y="3317023"/>
            <a:ext cx="4438558" cy="1463224"/>
          </a:xfrm>
          <a:prstGeom prst="rect">
            <a:avLst/>
          </a:prstGeom>
          <a:noFill/>
          <a:ln>
            <a:noFill/>
          </a:ln>
        </p:spPr>
      </p:pic>
      <p:pic>
        <p:nvPicPr>
          <p:cNvPr id="36" name="图片 35" descr="更新升级.fw_r4_c3.pn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024809" y="4314510"/>
            <a:ext cx="5662114" cy="2279181"/>
          </a:xfrm>
          <a:prstGeom prst="rect">
            <a:avLst/>
          </a:prstGeom>
          <a:noFill/>
          <a:ln>
            <a:noFill/>
          </a:ln>
        </p:spPr>
      </p:pic>
      <p:sp>
        <p:nvSpPr>
          <p:cNvPr id="37" name="文本框 36"/>
          <p:cNvSpPr txBox="1"/>
          <p:nvPr/>
        </p:nvSpPr>
        <p:spPr>
          <a:xfrm>
            <a:off x="2176001" y="1188389"/>
            <a:ext cx="8666494" cy="501324"/>
          </a:xfrm>
          <a:prstGeom prst="rect">
            <a:avLst/>
          </a:prstGeom>
          <a:noFill/>
        </p:spPr>
        <p:txBody>
          <a:bodyPr wrap="square" lIns="100237" tIns="50118" rIns="100237" bIns="50118" rtlCol="0">
            <a:spAutoFit/>
          </a:bodyPr>
          <a:lstStyle/>
          <a:p>
            <a:pPr algn="ctr"/>
            <a:r>
              <a:rPr lang="zh-CN" altLang="en-US" sz="2600" dirty="0" smtClean="0">
                <a:latin typeface="微软雅黑" panose="020B0503020204020204" charset="-122"/>
                <a:ea typeface="微软雅黑" panose="020B0503020204020204" charset="-122"/>
                <a:cs typeface="微软雅黑" panose="020B0503020204020204" charset="-122"/>
              </a:rPr>
              <a:t>赠送升级服务</a:t>
            </a:r>
            <a:endParaRPr lang="zh-CN" altLang="en-US" sz="26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C:\Users\123\Desktop\组-78.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164" y="2010"/>
            <a:ext cx="12970873" cy="7918279"/>
          </a:xfrm>
          <a:prstGeom prst="rect">
            <a:avLst/>
          </a:prstGeom>
          <a:noFill/>
        </p:spPr>
      </p:pic>
      <p:sp>
        <p:nvSpPr>
          <p:cNvPr id="8" name="矩形 7"/>
          <p:cNvSpPr/>
          <p:nvPr/>
        </p:nvSpPr>
        <p:spPr>
          <a:xfrm>
            <a:off x="25241" y="44214"/>
            <a:ext cx="2501118" cy="1199184"/>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p>
        </p:txBody>
      </p:sp>
      <p:pic>
        <p:nvPicPr>
          <p:cNvPr id="12" name="Picture 2" descr="C:\Users\123\Desktop\矩形-6@3x.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711" y="245489"/>
            <a:ext cx="2185863" cy="683682"/>
          </a:xfrm>
          <a:prstGeom prst="rect">
            <a:avLst/>
          </a:prstGeom>
          <a:noFill/>
        </p:spPr>
      </p:pic>
      <p:sp>
        <p:nvSpPr>
          <p:cNvPr id="4" name="文本框 3"/>
          <p:cNvSpPr txBox="1"/>
          <p:nvPr/>
        </p:nvSpPr>
        <p:spPr>
          <a:xfrm>
            <a:off x="283781" y="353727"/>
            <a:ext cx="1935566"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极联开发简介</a:t>
            </a:r>
            <a:endParaRPr lang="zh-CN" altLang="en-US" sz="2200" dirty="0">
              <a:solidFill>
                <a:schemeClr val="bg1"/>
              </a:solidFill>
              <a:latin typeface="方正兰亭黑简体" panose="02000000000000000000" charset="-122"/>
              <a:ea typeface="方正兰亭黑简体" panose="02000000000000000000" charset="-122"/>
            </a:endParaRPr>
          </a:p>
        </p:txBody>
      </p:sp>
      <p:sp>
        <p:nvSpPr>
          <p:cNvPr id="2" name="文本框 1"/>
          <p:cNvSpPr txBox="1"/>
          <p:nvPr/>
        </p:nvSpPr>
        <p:spPr>
          <a:xfrm>
            <a:off x="1087822" y="1072054"/>
            <a:ext cx="10200288" cy="3425202"/>
          </a:xfrm>
          <a:prstGeom prst="rect">
            <a:avLst/>
          </a:prstGeom>
          <a:noFill/>
        </p:spPr>
        <p:txBody>
          <a:bodyPr wrap="square" lIns="100237" tIns="50118" rIns="100237" bIns="50118" rtlCol="0" anchor="t" anchorCtr="0">
            <a:spAutoFit/>
          </a:bodyPr>
          <a:lstStyle/>
          <a:p>
            <a:pPr algn="l" fontAlgn="t">
              <a:lnSpc>
                <a:spcPct val="150000"/>
              </a:lnSpc>
            </a:pPr>
            <a:r>
              <a:rPr lang="zh-CN" altLang="en-US" sz="1600" dirty="0" smtClean="0">
                <a:solidFill>
                  <a:schemeClr val="bg2">
                    <a:lumMod val="25000"/>
                  </a:schemeClr>
                </a:solidFill>
                <a:latin typeface="微软雅黑" panose="020B0503020204020204" charset="-122"/>
                <a:ea typeface="微软雅黑" panose="020B0503020204020204" charset="-122"/>
              </a:rPr>
              <a:t>极联开发成立于</a:t>
            </a:r>
            <a:r>
              <a:rPr lang="en-US" altLang="zh-CN" sz="1600" dirty="0" smtClean="0">
                <a:solidFill>
                  <a:schemeClr val="bg2">
                    <a:lumMod val="25000"/>
                  </a:schemeClr>
                </a:solidFill>
                <a:latin typeface="微软雅黑" panose="020B0503020204020204" charset="-122"/>
                <a:ea typeface="微软雅黑" panose="020B0503020204020204" charset="-122"/>
              </a:rPr>
              <a:t>2013</a:t>
            </a:r>
            <a:r>
              <a:rPr lang="zh-CN" altLang="en-US" sz="1600" dirty="0" smtClean="0">
                <a:solidFill>
                  <a:schemeClr val="bg2">
                    <a:lumMod val="25000"/>
                  </a:schemeClr>
                </a:solidFill>
                <a:latin typeface="微软雅黑" panose="020B0503020204020204" charset="-122"/>
                <a:ea typeface="微软雅黑" panose="020B0503020204020204" charset="-122"/>
              </a:rPr>
              <a:t>年，是一家专注于</a:t>
            </a:r>
            <a:r>
              <a:rPr lang="zh-CN" altLang="en-US" sz="1600" dirty="0">
                <a:solidFill>
                  <a:schemeClr val="bg2">
                    <a:lumMod val="25000"/>
                  </a:schemeClr>
                </a:solidFill>
                <a:latin typeface="微软雅黑" panose="020B0503020204020204" charset="-122"/>
                <a:ea typeface="微软雅黑" panose="020B0503020204020204" charset="-122"/>
              </a:rPr>
              <a:t>app应用开发的创</a:t>
            </a:r>
            <a:r>
              <a:rPr lang="zh-CN" altLang="en-US" sz="1600" dirty="0" smtClean="0">
                <a:solidFill>
                  <a:schemeClr val="bg2">
                    <a:lumMod val="25000"/>
                  </a:schemeClr>
                </a:solidFill>
                <a:latin typeface="微软雅黑" panose="020B0503020204020204" charset="-122"/>
                <a:ea typeface="微软雅黑" panose="020B0503020204020204" charset="-122"/>
              </a:rPr>
              <a:t>新型公司，开发平台包括</a:t>
            </a:r>
            <a:r>
              <a:rPr lang="zh-CN" altLang="en-US" sz="1600" dirty="0" smtClean="0">
                <a:latin typeface="微软雅黑" panose="020B0503020204020204" charset="-122"/>
                <a:ea typeface="微软雅黑" panose="020B0503020204020204" charset="-122"/>
              </a:rPr>
              <a:t>：</a:t>
            </a:r>
            <a:r>
              <a:rPr lang="en-US" altLang="zh-CN" sz="1600" dirty="0" err="1" smtClean="0">
                <a:latin typeface="微软雅黑" panose="020B0503020204020204" charset="-122"/>
                <a:ea typeface="微软雅黑" panose="020B0503020204020204" charset="-122"/>
              </a:rPr>
              <a:t>Andriod</a:t>
            </a:r>
            <a:r>
              <a:rPr lang="zh-CN" altLang="zh-CN" sz="1600" dirty="0">
                <a:latin typeface="微软雅黑" panose="020B0503020204020204" charset="-122"/>
                <a:ea typeface="微软雅黑" panose="020B0503020204020204" charset="-122"/>
              </a:rPr>
              <a:t>、</a:t>
            </a:r>
            <a:r>
              <a:rPr lang="en-US" altLang="zh-CN" sz="1600" dirty="0" err="1" smtClean="0">
                <a:latin typeface="微软雅黑" panose="020B0503020204020204" charset="-122"/>
                <a:ea typeface="微软雅黑" panose="020B0503020204020204" charset="-122"/>
              </a:rPr>
              <a:t>iOS</a:t>
            </a:r>
            <a:r>
              <a:rPr lang="zh-CN" altLang="zh-CN" sz="1600" dirty="0" smtClean="0">
                <a:latin typeface="微软雅黑" panose="020B0503020204020204" charset="-122"/>
                <a:ea typeface="微软雅黑" panose="020B0503020204020204" charset="-122"/>
              </a:rPr>
              <a:t>、</a:t>
            </a:r>
            <a:r>
              <a:rPr lang="en-US" altLang="zh-CN" sz="1600" dirty="0" smtClean="0">
                <a:latin typeface="微软雅黑" panose="020B0503020204020204" charset="-122"/>
                <a:ea typeface="微软雅黑" panose="020B0503020204020204" charset="-122"/>
              </a:rPr>
              <a:t>web</a:t>
            </a:r>
            <a:r>
              <a:rPr lang="zh-CN" altLang="en-US" sz="1600" dirty="0" smtClean="0">
                <a:latin typeface="微软雅黑" panose="020B0503020204020204" charset="-122"/>
                <a:ea typeface="微软雅黑" panose="020B0503020204020204" charset="-122"/>
              </a:rPr>
              <a:t>、微信网页</a:t>
            </a:r>
            <a:r>
              <a:rPr lang="zh-CN" altLang="zh-CN" sz="1600" dirty="0" smtClean="0">
                <a:latin typeface="微软雅黑" panose="020B0503020204020204" charset="-122"/>
                <a:ea typeface="微软雅黑" panose="020B0503020204020204" charset="-122"/>
              </a:rPr>
              <a:t>、</a:t>
            </a:r>
            <a:r>
              <a:rPr lang="en-US" altLang="zh-CN" sz="1600" dirty="0" smtClean="0">
                <a:latin typeface="微软雅黑" panose="020B0503020204020204" charset="-122"/>
                <a:ea typeface="微软雅黑" panose="020B0503020204020204" charset="-122"/>
              </a:rPr>
              <a:t>HTML5</a:t>
            </a:r>
            <a:r>
              <a:rPr lang="zh-CN" altLang="en-US" sz="1600" dirty="0" smtClean="0">
                <a:latin typeface="微软雅黑" panose="020B0503020204020204" charset="-122"/>
                <a:ea typeface="微软雅黑" panose="020B0503020204020204" charset="-122"/>
              </a:rPr>
              <a:t>、小程序。公司核心团队有5年以上的</a:t>
            </a:r>
            <a:r>
              <a:rPr lang="zh-CN" altLang="en-US" sz="1600" dirty="0">
                <a:latin typeface="微软雅黑" panose="020B0503020204020204" charset="-122"/>
                <a:ea typeface="微软雅黑" panose="020B0503020204020204" charset="-122"/>
              </a:rPr>
              <a:t>app</a:t>
            </a:r>
            <a:r>
              <a:rPr lang="zh-CN" altLang="en-US" sz="1600" dirty="0" smtClean="0">
                <a:latin typeface="微软雅黑" panose="020B0503020204020204" charset="-122"/>
                <a:ea typeface="微软雅黑" panose="020B0503020204020204" charset="-122"/>
              </a:rPr>
              <a:t>应用开发管理经验，</a:t>
            </a:r>
            <a:r>
              <a:rPr lang="zh-CN" altLang="en-US" sz="1600" dirty="0">
                <a:latin typeface="微软雅黑" panose="020B0503020204020204" charset="-122"/>
                <a:ea typeface="微软雅黑" panose="020B0503020204020204" charset="-122"/>
              </a:rPr>
              <a:t>致力于用创</a:t>
            </a:r>
            <a:r>
              <a:rPr lang="zh-CN" altLang="en-US" sz="1600" dirty="0">
                <a:solidFill>
                  <a:schemeClr val="bg2">
                    <a:lumMod val="25000"/>
                  </a:schemeClr>
                </a:solidFill>
                <a:latin typeface="微软雅黑" panose="020B0503020204020204" charset="-122"/>
                <a:ea typeface="微软雅黑" panose="020B0503020204020204" charset="-122"/>
              </a:rPr>
              <a:t>新的模式改变现有的行业现状，让应用开发更简单、更放心、更容易</a:t>
            </a:r>
            <a:r>
              <a:rPr lang="zh-CN" altLang="en-US" sz="1600" dirty="0" smtClean="0">
                <a:solidFill>
                  <a:schemeClr val="bg2">
                    <a:lumMod val="25000"/>
                  </a:schemeClr>
                </a:solidFill>
                <a:latin typeface="微软雅黑" panose="020B0503020204020204" charset="-122"/>
                <a:ea typeface="微软雅黑" panose="020B0503020204020204" charset="-122"/>
              </a:rPr>
              <a:t>。极联开发通过严苛的标准组建最优</a:t>
            </a:r>
            <a:r>
              <a:rPr lang="zh-CN" altLang="en-US" sz="1600" dirty="0">
                <a:solidFill>
                  <a:schemeClr val="bg2">
                    <a:lumMod val="25000"/>
                  </a:schemeClr>
                </a:solidFill>
                <a:latin typeface="微软雅黑" panose="020B0503020204020204" charset="-122"/>
                <a:ea typeface="微软雅黑" panose="020B0503020204020204" charset="-122"/>
              </a:rPr>
              <a:t>秀的开发团队</a:t>
            </a:r>
            <a:r>
              <a:rPr lang="zh-CN" altLang="en-US" sz="1600" dirty="0" smtClean="0">
                <a:solidFill>
                  <a:schemeClr val="bg2">
                    <a:lumMod val="25000"/>
                  </a:schemeClr>
                </a:solidFill>
                <a:latin typeface="微软雅黑" panose="020B0503020204020204" charset="-122"/>
                <a:ea typeface="微软雅黑" panose="020B0503020204020204" charset="-122"/>
              </a:rPr>
              <a:t>，</a:t>
            </a:r>
            <a:r>
              <a:rPr lang="en-US" altLang="zh-CN" sz="1600" dirty="0" smtClean="0">
                <a:solidFill>
                  <a:schemeClr val="bg2">
                    <a:lumMod val="25000"/>
                  </a:schemeClr>
                </a:solidFill>
                <a:latin typeface="微软雅黑" panose="020B0503020204020204" charset="-122"/>
                <a:ea typeface="微软雅黑" panose="020B0503020204020204" charset="-122"/>
              </a:rPr>
              <a:t>100%</a:t>
            </a:r>
            <a:r>
              <a:rPr lang="zh-CN" altLang="en-US" sz="1600" dirty="0" smtClean="0">
                <a:solidFill>
                  <a:schemeClr val="bg2">
                    <a:lumMod val="25000"/>
                  </a:schemeClr>
                </a:solidFill>
                <a:latin typeface="微软雅黑" panose="020B0503020204020204" charset="-122"/>
                <a:ea typeface="微软雅黑" panose="020B0503020204020204" charset="-122"/>
              </a:rPr>
              <a:t>承诺绝无</a:t>
            </a:r>
            <a:r>
              <a:rPr lang="en-US" altLang="zh-CN" sz="1600" dirty="0" smtClean="0">
                <a:solidFill>
                  <a:schemeClr val="bg2">
                    <a:lumMod val="25000"/>
                  </a:schemeClr>
                </a:solidFill>
                <a:latin typeface="微软雅黑" panose="020B0503020204020204" charset="-122"/>
                <a:ea typeface="微软雅黑" panose="020B0503020204020204" charset="-122"/>
              </a:rPr>
              <a:t>2</a:t>
            </a:r>
            <a:r>
              <a:rPr lang="zh-CN" altLang="en-US" sz="1600" dirty="0" smtClean="0">
                <a:solidFill>
                  <a:schemeClr val="bg2">
                    <a:lumMod val="25000"/>
                  </a:schemeClr>
                </a:solidFill>
                <a:latin typeface="微软雅黑" panose="020B0503020204020204" charset="-122"/>
                <a:ea typeface="微软雅黑" panose="020B0503020204020204" charset="-122"/>
              </a:rPr>
              <a:t>年经验以内的实习生，采用自主积累的BMBP</a:t>
            </a:r>
            <a:r>
              <a:rPr lang="zh-CN" altLang="en-US" sz="1600" dirty="0">
                <a:solidFill>
                  <a:schemeClr val="bg2">
                    <a:lumMod val="25000"/>
                  </a:schemeClr>
                </a:solidFill>
                <a:latin typeface="微软雅黑" panose="020B0503020204020204" charset="-122"/>
                <a:ea typeface="微软雅黑" panose="020B0503020204020204" charset="-122"/>
              </a:rPr>
              <a:t>管理模式，为客户提供价格更低、质量更好、工期更有保障的开发服务。并在行业内首次</a:t>
            </a:r>
            <a:r>
              <a:rPr lang="zh-CN" altLang="en-US" sz="1600" dirty="0" smtClean="0">
                <a:solidFill>
                  <a:schemeClr val="bg2">
                    <a:lumMod val="25000"/>
                  </a:schemeClr>
                </a:solidFill>
                <a:latin typeface="微软雅黑" panose="020B0503020204020204" charset="-122"/>
                <a:ea typeface="微软雅黑" panose="020B0503020204020204" charset="-122"/>
              </a:rPr>
              <a:t>提出</a:t>
            </a:r>
            <a:r>
              <a:rPr lang="zh-CN" altLang="en-US" sz="1600" dirty="0" smtClean="0">
                <a:solidFill>
                  <a:srgbClr val="FF0000"/>
                </a:solidFill>
                <a:latin typeface="微软雅黑" panose="020B0503020204020204" charset="-122"/>
                <a:ea typeface="微软雅黑" panose="020B0503020204020204" charset="-122"/>
              </a:rPr>
              <a:t>①延期即赔、延期</a:t>
            </a:r>
            <a:r>
              <a:rPr lang="en-US" altLang="zh-CN" sz="1600" dirty="0" smtClean="0">
                <a:solidFill>
                  <a:srgbClr val="FF0000"/>
                </a:solidFill>
                <a:latin typeface="微软雅黑" panose="020B0503020204020204" charset="-122"/>
                <a:ea typeface="微软雅黑" panose="020B0503020204020204" charset="-122"/>
              </a:rPr>
              <a:t>3</a:t>
            </a:r>
            <a:r>
              <a:rPr lang="zh-CN" altLang="en-US" sz="1600" dirty="0" smtClean="0">
                <a:solidFill>
                  <a:srgbClr val="FF0000"/>
                </a:solidFill>
                <a:latin typeface="微软雅黑" panose="020B0503020204020204" charset="-122"/>
                <a:ea typeface="微软雅黑" panose="020B0503020204020204" charset="-122"/>
              </a:rPr>
              <a:t>0日</a:t>
            </a:r>
            <a:r>
              <a:rPr lang="zh-CN" altLang="en-US" sz="1600" dirty="0">
                <a:solidFill>
                  <a:srgbClr val="FF0000"/>
                </a:solidFill>
                <a:latin typeface="微软雅黑" panose="020B0503020204020204" charset="-122"/>
                <a:ea typeface="微软雅黑" panose="020B0503020204020204" charset="-122"/>
              </a:rPr>
              <a:t>全额</a:t>
            </a:r>
            <a:r>
              <a:rPr lang="zh-CN" altLang="en-US" sz="1600" dirty="0" smtClean="0">
                <a:solidFill>
                  <a:srgbClr val="FF0000"/>
                </a:solidFill>
                <a:latin typeface="微软雅黑" panose="020B0503020204020204" charset="-122"/>
                <a:ea typeface="微软雅黑" panose="020B0503020204020204" charset="-122"/>
              </a:rPr>
              <a:t>退款②终身免费</a:t>
            </a:r>
            <a:r>
              <a:rPr lang="en-US" altLang="zh-CN" sz="1600" dirty="0" smtClean="0">
                <a:solidFill>
                  <a:srgbClr val="FF0000"/>
                </a:solidFill>
                <a:latin typeface="微软雅黑" panose="020B0503020204020204" charset="-122"/>
                <a:ea typeface="微软雅黑" panose="020B0503020204020204" charset="-122"/>
              </a:rPr>
              <a:t>BUG</a:t>
            </a:r>
            <a:r>
              <a:rPr lang="zh-CN" altLang="en-US" sz="1600" dirty="0" smtClean="0">
                <a:solidFill>
                  <a:srgbClr val="FF0000"/>
                </a:solidFill>
                <a:latin typeface="微软雅黑" panose="020B0503020204020204" charset="-122"/>
                <a:ea typeface="微软雅黑" panose="020B0503020204020204" charset="-122"/>
              </a:rPr>
              <a:t>维护</a:t>
            </a:r>
            <a:r>
              <a:rPr lang="zh-CN" altLang="en-US" sz="1600" dirty="0" smtClean="0">
                <a:solidFill>
                  <a:schemeClr val="bg2">
                    <a:lumMod val="25000"/>
                  </a:schemeClr>
                </a:solidFill>
                <a:latin typeface="微软雅黑" panose="020B0503020204020204" charset="-122"/>
                <a:ea typeface="微软雅黑" panose="020B0503020204020204" charset="-122"/>
              </a:rPr>
              <a:t>的可靠服务保证</a:t>
            </a:r>
            <a:r>
              <a:rPr lang="zh-CN" altLang="en-US" sz="1600" dirty="0">
                <a:solidFill>
                  <a:schemeClr val="bg2">
                    <a:lumMod val="25000"/>
                  </a:schemeClr>
                </a:solidFill>
                <a:latin typeface="微软雅黑" panose="020B0503020204020204" charset="-122"/>
                <a:ea typeface="微软雅黑" panose="020B0503020204020204" charset="-122"/>
              </a:rPr>
              <a:t>，得到众多客户的认可与好评</a:t>
            </a:r>
            <a:r>
              <a:rPr lang="zh-CN" altLang="en-US" sz="1600" dirty="0" smtClean="0">
                <a:solidFill>
                  <a:schemeClr val="bg2">
                    <a:lumMod val="25000"/>
                  </a:schemeClr>
                </a:solidFill>
                <a:latin typeface="微软雅黑" panose="020B0503020204020204" charset="-122"/>
                <a:ea typeface="微软雅黑" panose="020B0503020204020204" charset="-122"/>
              </a:rPr>
              <a:t>。</a:t>
            </a:r>
            <a:endParaRPr lang="en-US" altLang="zh-CN" sz="1600" dirty="0" smtClean="0">
              <a:solidFill>
                <a:schemeClr val="bg2">
                  <a:lumMod val="25000"/>
                </a:schemeClr>
              </a:solidFill>
              <a:latin typeface="微软雅黑" panose="020B0503020204020204" charset="-122"/>
              <a:ea typeface="微软雅黑" panose="020B0503020204020204" charset="-122"/>
            </a:endParaRPr>
          </a:p>
          <a:p>
            <a:pPr algn="l" fontAlgn="t">
              <a:lnSpc>
                <a:spcPct val="150000"/>
              </a:lnSpc>
            </a:pPr>
            <a:r>
              <a:rPr lang="zh-CN" altLang="en-US" sz="1600" dirty="0" smtClean="0">
                <a:solidFill>
                  <a:schemeClr val="bg2">
                    <a:lumMod val="25000"/>
                  </a:schemeClr>
                </a:solidFill>
                <a:latin typeface="微软雅黑" panose="020B0503020204020204" charset="-122"/>
                <a:ea typeface="微软雅黑" panose="020B0503020204020204" charset="-122"/>
              </a:rPr>
              <a:t>极联开发目前拥有几十个专业开发团队，员工超</a:t>
            </a:r>
            <a:r>
              <a:rPr lang="en-US" altLang="zh-CN" sz="1600" dirty="0" smtClean="0">
                <a:solidFill>
                  <a:schemeClr val="bg2">
                    <a:lumMod val="25000"/>
                  </a:schemeClr>
                </a:solidFill>
                <a:latin typeface="微软雅黑" panose="020B0503020204020204" charset="-122"/>
                <a:ea typeface="微软雅黑" panose="020B0503020204020204" charset="-122"/>
              </a:rPr>
              <a:t>300</a:t>
            </a:r>
            <a:r>
              <a:rPr lang="zh-CN" altLang="en-US" sz="1600" dirty="0" smtClean="0">
                <a:solidFill>
                  <a:schemeClr val="bg2">
                    <a:lumMod val="25000"/>
                  </a:schemeClr>
                </a:solidFill>
                <a:latin typeface="微软雅黑" panose="020B0503020204020204" charset="-122"/>
                <a:ea typeface="微软雅黑" panose="020B0503020204020204" charset="-122"/>
              </a:rPr>
              <a:t>人，成员</a:t>
            </a:r>
            <a:r>
              <a:rPr lang="zh-CN" altLang="en-US" sz="1600" dirty="0">
                <a:solidFill>
                  <a:schemeClr val="bg2">
                    <a:lumMod val="25000"/>
                  </a:schemeClr>
                </a:solidFill>
                <a:latin typeface="微软雅黑" panose="020B0503020204020204" charset="-122"/>
                <a:ea typeface="微软雅黑" panose="020B0503020204020204" charset="-122"/>
              </a:rPr>
              <a:t>来自百度、腾讯、阿里巴巴、搜狐、IBM等大型互联网公司</a:t>
            </a:r>
            <a:r>
              <a:rPr lang="zh-CN" altLang="en-US" sz="1600" dirty="0" smtClean="0">
                <a:solidFill>
                  <a:schemeClr val="bg2">
                    <a:lumMod val="25000"/>
                  </a:schemeClr>
                </a:solidFill>
                <a:latin typeface="微软雅黑" panose="020B0503020204020204" charset="-122"/>
                <a:ea typeface="微软雅黑" panose="020B0503020204020204" charset="-122"/>
              </a:rPr>
              <a:t>，项目经</a:t>
            </a:r>
            <a:r>
              <a:rPr lang="zh-CN" altLang="en-US" sz="1600" dirty="0">
                <a:solidFill>
                  <a:schemeClr val="bg2">
                    <a:lumMod val="25000"/>
                  </a:schemeClr>
                </a:solidFill>
                <a:latin typeface="微软雅黑" panose="020B0503020204020204" charset="-122"/>
                <a:ea typeface="微软雅黑" panose="020B0503020204020204" charset="-122"/>
              </a:rPr>
              <a:t>理</a:t>
            </a:r>
            <a:r>
              <a:rPr lang="zh-CN" altLang="en-US" sz="1600" dirty="0" smtClean="0">
                <a:solidFill>
                  <a:schemeClr val="bg2">
                    <a:lumMod val="25000"/>
                  </a:schemeClr>
                </a:solidFill>
                <a:latin typeface="微软雅黑" panose="020B0503020204020204" charset="-122"/>
                <a:ea typeface="微软雅黑" panose="020B0503020204020204" charset="-122"/>
              </a:rPr>
              <a:t>大多工作5年以上，具有丰富项目管理经验</a:t>
            </a:r>
            <a:r>
              <a:rPr lang="zh-CN" altLang="en-US" sz="1600" dirty="0">
                <a:solidFill>
                  <a:schemeClr val="bg2">
                    <a:lumMod val="25000"/>
                  </a:schemeClr>
                </a:solidFill>
                <a:latin typeface="微软雅黑" panose="020B0503020204020204" charset="-122"/>
                <a:ea typeface="微软雅黑" panose="020B0503020204020204" charset="-122"/>
              </a:rPr>
              <a:t>，优秀的团队和过硬的技术能力保证了代码质量，也使项目开发更为顺利可控。</a:t>
            </a:r>
          </a:p>
        </p:txBody>
      </p:sp>
      <p:pic>
        <p:nvPicPr>
          <p:cNvPr id="5" name="图片 4" descr="notepad-拷贝@2x"/>
          <p:cNvPicPr>
            <a:picLocks noChangeAspect="1"/>
          </p:cNvPicPr>
          <p:nvPr/>
        </p:nvPicPr>
        <p:blipFill>
          <a:blip r:embed="rId5" cstate="print"/>
          <a:stretch>
            <a:fillRect/>
          </a:stretch>
        </p:blipFill>
        <p:spPr>
          <a:xfrm>
            <a:off x="151478" y="429272"/>
            <a:ext cx="222097" cy="314648"/>
          </a:xfrm>
          <a:prstGeom prst="rect">
            <a:avLst/>
          </a:prstGeom>
        </p:spPr>
      </p:pic>
      <p:pic>
        <p:nvPicPr>
          <p:cNvPr id="3" name="图片 2"/>
          <p:cNvPicPr>
            <a:picLocks noChangeAspect="1"/>
          </p:cNvPicPr>
          <p:nvPr/>
        </p:nvPicPr>
        <p:blipFill>
          <a:blip r:embed="rId6" cstate="print"/>
          <a:stretch>
            <a:fillRect/>
          </a:stretch>
        </p:blipFill>
        <p:spPr>
          <a:xfrm>
            <a:off x="1220499" y="4685734"/>
            <a:ext cx="10542277" cy="1847416"/>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123\Desktop\组-78.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164" y="10077"/>
            <a:ext cx="12970873" cy="7918279"/>
          </a:xfrm>
          <a:prstGeom prst="rect">
            <a:avLst/>
          </a:prstGeom>
          <a:noFill/>
        </p:spPr>
      </p:pic>
      <p:sp>
        <p:nvSpPr>
          <p:cNvPr id="19" name="矩形 18"/>
          <p:cNvSpPr/>
          <p:nvPr/>
        </p:nvSpPr>
        <p:spPr>
          <a:xfrm>
            <a:off x="196708" y="155698"/>
            <a:ext cx="3270694" cy="1034158"/>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solidFill>
                <a:schemeClr val="tx1">
                  <a:lumMod val="50000"/>
                  <a:lumOff val="50000"/>
                </a:schemeClr>
              </a:solidFill>
            </a:endParaRPr>
          </a:p>
        </p:txBody>
      </p:sp>
      <p:pic>
        <p:nvPicPr>
          <p:cNvPr id="14" name="Picture 2" descr="C:\Users\123\Desktop\矩形-6@3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241" y="239621"/>
            <a:ext cx="2185863" cy="683682"/>
          </a:xfrm>
          <a:prstGeom prst="rect">
            <a:avLst/>
          </a:prstGeom>
          <a:noFill/>
        </p:spPr>
      </p:pic>
      <p:sp>
        <p:nvSpPr>
          <p:cNvPr id="15" name="文本框 14"/>
          <p:cNvSpPr txBox="1"/>
          <p:nvPr/>
        </p:nvSpPr>
        <p:spPr>
          <a:xfrm>
            <a:off x="55619" y="352260"/>
            <a:ext cx="1822003" cy="439769"/>
          </a:xfrm>
          <a:prstGeom prst="rect">
            <a:avLst/>
          </a:prstGeom>
          <a:noFill/>
        </p:spPr>
        <p:txBody>
          <a:bodyPr wrap="square" lIns="100237" tIns="50118" rIns="100237" bIns="50118" rtlCol="0">
            <a:spAutoFit/>
          </a:bodyPr>
          <a:lstStyle/>
          <a:p>
            <a:pPr algn="ctr"/>
            <a:r>
              <a:rPr lang="zh-CN" altLang="zh-CN" sz="2200" dirty="0">
                <a:solidFill>
                  <a:schemeClr val="bg1"/>
                </a:solidFill>
                <a:latin typeface="方正兰亭黑简体" panose="02000000000000000000" charset="-122"/>
                <a:ea typeface="方正兰亭黑简体" panose="02000000000000000000" charset="-122"/>
              </a:rPr>
              <a:t>统计分析</a:t>
            </a:r>
          </a:p>
        </p:txBody>
      </p:sp>
      <p:sp>
        <p:nvSpPr>
          <p:cNvPr id="4" name="文本框 3"/>
          <p:cNvSpPr txBox="1"/>
          <p:nvPr/>
        </p:nvSpPr>
        <p:spPr>
          <a:xfrm>
            <a:off x="-707629" y="2902873"/>
            <a:ext cx="202496" cy="408991"/>
          </a:xfrm>
          <a:prstGeom prst="rect">
            <a:avLst/>
          </a:prstGeom>
          <a:noFill/>
        </p:spPr>
        <p:txBody>
          <a:bodyPr wrap="none" lIns="100237" tIns="50118" rIns="100237" bIns="50118" rtlCol="0">
            <a:spAutoFit/>
          </a:bodyPr>
          <a:lstStyle/>
          <a:p>
            <a:endParaRPr kumimoji="1" lang="zh-CN" altLang="en-US" dirty="0"/>
          </a:p>
        </p:txBody>
      </p:sp>
      <p:sp>
        <p:nvSpPr>
          <p:cNvPr id="29" name="文本框 17"/>
          <p:cNvSpPr txBox="1">
            <a:spLocks noChangeArrowheads="1"/>
          </p:cNvSpPr>
          <p:nvPr/>
        </p:nvSpPr>
        <p:spPr bwMode="auto">
          <a:xfrm>
            <a:off x="2344797" y="5306493"/>
            <a:ext cx="1132423" cy="378214"/>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800" b="1" dirty="0">
                <a:solidFill>
                  <a:schemeClr val="bg1"/>
                </a:solidFill>
                <a:latin typeface="微软雅黑" panose="020B0503020204020204" charset="-122"/>
                <a:ea typeface="微软雅黑" panose="020B0503020204020204" charset="-122"/>
                <a:cs typeface="微软雅黑" panose="020B0503020204020204" charset="-122"/>
              </a:rPr>
              <a:t>开发经验</a:t>
            </a:r>
          </a:p>
        </p:txBody>
      </p:sp>
      <p:sp>
        <p:nvSpPr>
          <p:cNvPr id="36" name="矩形 35"/>
          <p:cNvSpPr/>
          <p:nvPr/>
        </p:nvSpPr>
        <p:spPr>
          <a:xfrm flipH="1">
            <a:off x="1786730" y="1613435"/>
            <a:ext cx="94509" cy="236536"/>
          </a:xfrm>
          <a:prstGeom prst="rect">
            <a:avLst/>
          </a:prstGeom>
          <a:solidFill>
            <a:srgbClr val="024392"/>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37" name="矩形 36"/>
          <p:cNvSpPr/>
          <p:nvPr/>
        </p:nvSpPr>
        <p:spPr>
          <a:xfrm>
            <a:off x="2166455" y="1613434"/>
            <a:ext cx="96196" cy="238370"/>
          </a:xfrm>
          <a:prstGeom prst="rect">
            <a:avLst/>
          </a:prstGeom>
          <a:solidFill>
            <a:srgbClr val="FFB319"/>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38" name="矩形 37"/>
          <p:cNvSpPr/>
          <p:nvPr/>
        </p:nvSpPr>
        <p:spPr>
          <a:xfrm flipH="1">
            <a:off x="1975749" y="1613435"/>
            <a:ext cx="96197" cy="236536"/>
          </a:xfrm>
          <a:prstGeom prst="rect">
            <a:avLst/>
          </a:prstGeom>
          <a:solidFill>
            <a:srgbClr val="3C92CF"/>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39" name="副标题 3074"/>
          <p:cNvSpPr>
            <a:spLocks noGrp="1"/>
          </p:cNvSpPr>
          <p:nvPr>
            <p:ph idx="4294967295"/>
          </p:nvPr>
        </p:nvSpPr>
        <p:spPr>
          <a:xfrm>
            <a:off x="3268500" y="2115845"/>
            <a:ext cx="7857766" cy="1043327"/>
          </a:xfrm>
        </p:spPr>
        <p:txBody>
          <a:bodyPr/>
          <a:lstStyle/>
          <a:p>
            <a:pPr marL="0">
              <a:spcBef>
                <a:spcPct val="0"/>
              </a:spcBef>
              <a:buClr>
                <a:srgbClr val="595959"/>
              </a:buClr>
              <a:buFont typeface="Wingdings" panose="05000000000000000000" charset="0"/>
              <a:buChar char="u"/>
            </a:pPr>
            <a:r>
              <a:rPr lang="zh-CN" altLang="en-US" sz="1300" dirty="0">
                <a:solidFill>
                  <a:srgbClr val="595959"/>
                </a:solidFill>
                <a:latin typeface="微软雅黑" panose="020B0503020204020204" charset="-122"/>
                <a:ea typeface="微软雅黑" panose="020B0503020204020204" charset="-122"/>
                <a:cs typeface="微软雅黑" panose="020B0503020204020204" charset="-122"/>
              </a:rPr>
              <a:t>从最终验收完成之日开始，定期提供专业的数据统计分析报告，并提供最新的统计分析技术支持</a:t>
            </a:r>
          </a:p>
        </p:txBody>
      </p:sp>
      <p:sp>
        <p:nvSpPr>
          <p:cNvPr id="40" name="文本框 17"/>
          <p:cNvSpPr txBox="1">
            <a:spLocks noChangeArrowheads="1"/>
          </p:cNvSpPr>
          <p:nvPr/>
        </p:nvSpPr>
        <p:spPr bwMode="auto">
          <a:xfrm>
            <a:off x="2335221" y="5181648"/>
            <a:ext cx="1132423" cy="378214"/>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800" b="1" dirty="0">
                <a:solidFill>
                  <a:schemeClr val="bg1"/>
                </a:solidFill>
                <a:latin typeface="微软雅黑" panose="020B0503020204020204" charset="-122"/>
                <a:ea typeface="微软雅黑" panose="020B0503020204020204" charset="-122"/>
                <a:cs typeface="微软雅黑" panose="020B0503020204020204" charset="-122"/>
              </a:rPr>
              <a:t>开发经验</a:t>
            </a:r>
          </a:p>
        </p:txBody>
      </p:sp>
      <p:cxnSp>
        <p:nvCxnSpPr>
          <p:cNvPr id="41" name="直接连接符 10"/>
          <p:cNvCxnSpPr/>
          <p:nvPr/>
        </p:nvCxnSpPr>
        <p:spPr>
          <a:xfrm flipV="1">
            <a:off x="3254998" y="2194691"/>
            <a:ext cx="0" cy="665601"/>
          </a:xfrm>
          <a:prstGeom prst="line">
            <a:avLst/>
          </a:prstGeom>
          <a:ln w="9525" cmpd="sng">
            <a:solidFill>
              <a:srgbClr val="FFB319"/>
            </a:solidFill>
            <a:prstDash val="dash"/>
          </a:ln>
        </p:spPr>
        <p:style>
          <a:lnRef idx="1">
            <a:schemeClr val="accent1"/>
          </a:lnRef>
          <a:fillRef idx="0">
            <a:schemeClr val="accent1"/>
          </a:fillRef>
          <a:effectRef idx="0">
            <a:schemeClr val="accent1"/>
          </a:effectRef>
          <a:fontRef idx="minor">
            <a:schemeClr val="tx1"/>
          </a:fontRef>
        </p:style>
      </p:cxnSp>
      <p:sp>
        <p:nvSpPr>
          <p:cNvPr id="42" name="圆角矩形 41"/>
          <p:cNvSpPr/>
          <p:nvPr/>
        </p:nvSpPr>
        <p:spPr>
          <a:xfrm>
            <a:off x="1877865" y="2165353"/>
            <a:ext cx="1017662" cy="625262"/>
          </a:xfrm>
          <a:prstGeom prst="roundRect">
            <a:avLst/>
          </a:prstGeom>
          <a:solidFill>
            <a:srgbClr val="FFB31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sz="1500" noProof="1"/>
          </a:p>
        </p:txBody>
      </p:sp>
      <p:sp>
        <p:nvSpPr>
          <p:cNvPr id="43" name="文本框 17"/>
          <p:cNvSpPr txBox="1">
            <a:spLocks noChangeArrowheads="1"/>
          </p:cNvSpPr>
          <p:nvPr/>
        </p:nvSpPr>
        <p:spPr bwMode="auto">
          <a:xfrm>
            <a:off x="1800232" y="2277203"/>
            <a:ext cx="1132424" cy="332047"/>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500" b="1" dirty="0">
                <a:solidFill>
                  <a:schemeClr val="bg1"/>
                </a:solidFill>
                <a:latin typeface="微软雅黑" panose="020B0503020204020204" charset="-122"/>
                <a:ea typeface="微软雅黑" panose="020B0503020204020204" charset="-122"/>
                <a:cs typeface="微软雅黑" panose="020B0503020204020204" charset="-122"/>
              </a:rPr>
              <a:t>统计分析</a:t>
            </a:r>
          </a:p>
        </p:txBody>
      </p:sp>
      <p:pic>
        <p:nvPicPr>
          <p:cNvPr id="46" name="图片 45" descr="数据分析.fw_r2_c2.pn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566431" y="3690919"/>
            <a:ext cx="2148398" cy="2277348"/>
          </a:xfrm>
          <a:prstGeom prst="rect">
            <a:avLst/>
          </a:prstGeom>
          <a:noFill/>
          <a:ln>
            <a:noFill/>
          </a:ln>
        </p:spPr>
      </p:pic>
      <p:pic>
        <p:nvPicPr>
          <p:cNvPr id="47" name="图片 46" descr="数据分析.fw_r3_c4.pn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45944" y="3441548"/>
            <a:ext cx="3564347" cy="2878774"/>
          </a:xfrm>
          <a:prstGeom prst="rect">
            <a:avLst/>
          </a:prstGeom>
          <a:noFill/>
          <a:ln>
            <a:noFill/>
          </a:ln>
        </p:spPr>
      </p:pic>
      <p:sp>
        <p:nvSpPr>
          <p:cNvPr id="48" name="文本框 47"/>
          <p:cNvSpPr txBox="1"/>
          <p:nvPr/>
        </p:nvSpPr>
        <p:spPr>
          <a:xfrm>
            <a:off x="2160474" y="1189856"/>
            <a:ext cx="8666494" cy="501324"/>
          </a:xfrm>
          <a:prstGeom prst="rect">
            <a:avLst/>
          </a:prstGeom>
          <a:noFill/>
        </p:spPr>
        <p:txBody>
          <a:bodyPr wrap="square" lIns="100237" tIns="50118" rIns="100237" bIns="50118" rtlCol="0">
            <a:spAutoFit/>
          </a:bodyPr>
          <a:lstStyle/>
          <a:p>
            <a:pPr algn="ctr"/>
            <a:r>
              <a:rPr lang="zh-CN" altLang="en-US" sz="2600" dirty="0" smtClean="0">
                <a:latin typeface="微软雅黑" panose="020B0503020204020204" charset="-122"/>
                <a:ea typeface="微软雅黑" panose="020B0503020204020204" charset="-122"/>
                <a:cs typeface="微软雅黑" panose="020B0503020204020204" charset="-122"/>
              </a:rPr>
              <a:t>统计分析</a:t>
            </a:r>
            <a:endParaRPr lang="zh-CN" altLang="en-US" sz="26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123\Desktop\组-78.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164" y="10077"/>
            <a:ext cx="12970873" cy="7918279"/>
          </a:xfrm>
          <a:prstGeom prst="rect">
            <a:avLst/>
          </a:prstGeom>
          <a:noFill/>
        </p:spPr>
      </p:pic>
      <p:sp>
        <p:nvSpPr>
          <p:cNvPr id="19" name="矩形 18"/>
          <p:cNvSpPr/>
          <p:nvPr/>
        </p:nvSpPr>
        <p:spPr>
          <a:xfrm>
            <a:off x="187933" y="154231"/>
            <a:ext cx="3270694" cy="1034158"/>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solidFill>
                <a:schemeClr val="tx1">
                  <a:lumMod val="50000"/>
                  <a:lumOff val="50000"/>
                </a:schemeClr>
              </a:solidFill>
            </a:endParaRPr>
          </a:p>
        </p:txBody>
      </p:sp>
      <p:pic>
        <p:nvPicPr>
          <p:cNvPr id="14" name="Picture 2" descr="C:\Users\123\Desktop\矩形-6@3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241" y="239621"/>
            <a:ext cx="2185863" cy="683682"/>
          </a:xfrm>
          <a:prstGeom prst="rect">
            <a:avLst/>
          </a:prstGeom>
          <a:noFill/>
        </p:spPr>
      </p:pic>
      <p:sp>
        <p:nvSpPr>
          <p:cNvPr id="15" name="文本框 14"/>
          <p:cNvSpPr txBox="1"/>
          <p:nvPr/>
        </p:nvSpPr>
        <p:spPr>
          <a:xfrm>
            <a:off x="77896" y="352260"/>
            <a:ext cx="1822003" cy="439769"/>
          </a:xfrm>
          <a:prstGeom prst="rect">
            <a:avLst/>
          </a:prstGeom>
          <a:noFill/>
        </p:spPr>
        <p:txBody>
          <a:bodyPr wrap="square" lIns="100237" tIns="50118" rIns="100237" bIns="50118" rtlCol="0">
            <a:spAutoFit/>
          </a:bodyPr>
          <a:lstStyle/>
          <a:p>
            <a:pPr algn="ctr"/>
            <a:r>
              <a:rPr lang="zh-CN" altLang="zh-CN" sz="2200" dirty="0">
                <a:solidFill>
                  <a:schemeClr val="bg1"/>
                </a:solidFill>
                <a:latin typeface="方正兰亭黑简体" panose="02000000000000000000" charset="-122"/>
                <a:ea typeface="方正兰亭黑简体" panose="02000000000000000000" charset="-122"/>
              </a:rPr>
              <a:t>部署上线</a:t>
            </a:r>
          </a:p>
        </p:txBody>
      </p:sp>
      <p:sp>
        <p:nvSpPr>
          <p:cNvPr id="4" name="文本框 3"/>
          <p:cNvSpPr txBox="1"/>
          <p:nvPr/>
        </p:nvSpPr>
        <p:spPr>
          <a:xfrm>
            <a:off x="-707629" y="2902873"/>
            <a:ext cx="202496" cy="408991"/>
          </a:xfrm>
          <a:prstGeom prst="rect">
            <a:avLst/>
          </a:prstGeom>
          <a:noFill/>
        </p:spPr>
        <p:txBody>
          <a:bodyPr wrap="none" lIns="100237" tIns="50118" rIns="100237" bIns="50118" rtlCol="0">
            <a:spAutoFit/>
          </a:bodyPr>
          <a:lstStyle/>
          <a:p>
            <a:endParaRPr kumimoji="1" lang="zh-CN" altLang="en-US" dirty="0"/>
          </a:p>
        </p:txBody>
      </p:sp>
      <p:sp>
        <p:nvSpPr>
          <p:cNvPr id="29" name="文本框 17"/>
          <p:cNvSpPr txBox="1">
            <a:spLocks noChangeArrowheads="1"/>
          </p:cNvSpPr>
          <p:nvPr/>
        </p:nvSpPr>
        <p:spPr bwMode="auto">
          <a:xfrm>
            <a:off x="2344797" y="5306493"/>
            <a:ext cx="1132423" cy="378214"/>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800" b="1" dirty="0">
                <a:solidFill>
                  <a:schemeClr val="bg1"/>
                </a:solidFill>
                <a:latin typeface="微软雅黑" panose="020B0503020204020204" charset="-122"/>
                <a:ea typeface="微软雅黑" panose="020B0503020204020204" charset="-122"/>
                <a:cs typeface="微软雅黑" panose="020B0503020204020204" charset="-122"/>
              </a:rPr>
              <a:t>开发经验</a:t>
            </a:r>
          </a:p>
        </p:txBody>
      </p:sp>
      <p:sp>
        <p:nvSpPr>
          <p:cNvPr id="17" name="文本框 16"/>
          <p:cNvSpPr txBox="1"/>
          <p:nvPr/>
        </p:nvSpPr>
        <p:spPr>
          <a:xfrm>
            <a:off x="2145026" y="1169008"/>
            <a:ext cx="8666494" cy="501324"/>
          </a:xfrm>
          <a:prstGeom prst="rect">
            <a:avLst/>
          </a:prstGeom>
          <a:noFill/>
        </p:spPr>
        <p:txBody>
          <a:bodyPr wrap="square" lIns="100237" tIns="50118" rIns="100237" bIns="50118" rtlCol="0">
            <a:spAutoFit/>
          </a:bodyPr>
          <a:lstStyle/>
          <a:p>
            <a:pPr algn="ctr"/>
            <a:r>
              <a:rPr lang="zh-CN" altLang="en-US" sz="2600" dirty="0" smtClean="0">
                <a:latin typeface="微软雅黑" panose="020B0503020204020204" charset="-122"/>
                <a:ea typeface="微软雅黑" panose="020B0503020204020204" charset="-122"/>
                <a:cs typeface="微软雅黑" panose="020B0503020204020204" charset="-122"/>
              </a:rPr>
              <a:t>部署上线</a:t>
            </a:r>
            <a:endParaRPr lang="zh-CN" altLang="en-US" sz="2600" dirty="0">
              <a:latin typeface="微软雅黑" panose="020B0503020204020204" charset="-122"/>
              <a:ea typeface="微软雅黑" panose="020B0503020204020204" charset="-122"/>
              <a:cs typeface="微软雅黑" panose="020B0503020204020204" charset="-122"/>
            </a:endParaRPr>
          </a:p>
        </p:txBody>
      </p:sp>
      <p:sp>
        <p:nvSpPr>
          <p:cNvPr id="18" name="矩形 17"/>
          <p:cNvSpPr/>
          <p:nvPr/>
        </p:nvSpPr>
        <p:spPr>
          <a:xfrm flipH="1">
            <a:off x="2275067" y="1821511"/>
            <a:ext cx="94509" cy="236536"/>
          </a:xfrm>
          <a:prstGeom prst="rect">
            <a:avLst/>
          </a:prstGeom>
          <a:solidFill>
            <a:srgbClr val="024392"/>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20" name="矩形 19"/>
          <p:cNvSpPr/>
          <p:nvPr/>
        </p:nvSpPr>
        <p:spPr>
          <a:xfrm>
            <a:off x="2654792" y="1821510"/>
            <a:ext cx="96196" cy="238370"/>
          </a:xfrm>
          <a:prstGeom prst="rect">
            <a:avLst/>
          </a:prstGeom>
          <a:solidFill>
            <a:srgbClr val="FFB319"/>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21" name="矩形 20"/>
          <p:cNvSpPr/>
          <p:nvPr/>
        </p:nvSpPr>
        <p:spPr>
          <a:xfrm flipH="1">
            <a:off x="2464086" y="1821511"/>
            <a:ext cx="96197" cy="236536"/>
          </a:xfrm>
          <a:prstGeom prst="rect">
            <a:avLst/>
          </a:prstGeom>
          <a:solidFill>
            <a:srgbClr val="3C92CF"/>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noProof="1"/>
          </a:p>
        </p:txBody>
      </p:sp>
      <p:sp>
        <p:nvSpPr>
          <p:cNvPr id="22" name="副标题 3074"/>
          <p:cNvSpPr>
            <a:spLocks noGrp="1"/>
          </p:cNvSpPr>
          <p:nvPr>
            <p:ph idx="4294967295"/>
          </p:nvPr>
        </p:nvSpPr>
        <p:spPr>
          <a:xfrm>
            <a:off x="3756837" y="2323922"/>
            <a:ext cx="7857766" cy="1043327"/>
          </a:xfrm>
        </p:spPr>
        <p:txBody>
          <a:bodyPr/>
          <a:lstStyle/>
          <a:p>
            <a:pPr marL="0">
              <a:spcBef>
                <a:spcPct val="0"/>
              </a:spcBef>
              <a:buClr>
                <a:srgbClr val="595959"/>
              </a:buClr>
              <a:buFont typeface="Wingdings" panose="05000000000000000000" charset="0"/>
              <a:buChar char="u"/>
            </a:pPr>
            <a:r>
              <a:rPr lang="zh-CN" altLang="en-US" sz="1300" dirty="0">
                <a:solidFill>
                  <a:srgbClr val="595959"/>
                </a:solidFill>
                <a:latin typeface="微软雅黑" panose="020B0503020204020204" charset="-122"/>
                <a:ea typeface="微软雅黑" panose="020B0503020204020204" charset="-122"/>
                <a:cs typeface="微软雅黑" panose="020B0503020204020204" charset="-122"/>
              </a:rPr>
              <a:t>产品开发完成后，我司免费提供服务器的部署，开发者账号申请，以及应用的上线工作。</a:t>
            </a:r>
          </a:p>
        </p:txBody>
      </p:sp>
      <p:sp>
        <p:nvSpPr>
          <p:cNvPr id="23" name="文本框 17"/>
          <p:cNvSpPr txBox="1">
            <a:spLocks noChangeArrowheads="1"/>
          </p:cNvSpPr>
          <p:nvPr/>
        </p:nvSpPr>
        <p:spPr bwMode="auto">
          <a:xfrm>
            <a:off x="2823559" y="5389725"/>
            <a:ext cx="1132423" cy="378214"/>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800" b="1" dirty="0">
                <a:solidFill>
                  <a:schemeClr val="bg1"/>
                </a:solidFill>
                <a:latin typeface="微软雅黑" panose="020B0503020204020204" charset="-122"/>
                <a:ea typeface="微软雅黑" panose="020B0503020204020204" charset="-122"/>
                <a:cs typeface="微软雅黑" panose="020B0503020204020204" charset="-122"/>
              </a:rPr>
              <a:t>开发经验</a:t>
            </a:r>
          </a:p>
        </p:txBody>
      </p:sp>
      <p:cxnSp>
        <p:nvCxnSpPr>
          <p:cNvPr id="24" name="直接连接符 10"/>
          <p:cNvCxnSpPr/>
          <p:nvPr/>
        </p:nvCxnSpPr>
        <p:spPr>
          <a:xfrm flipV="1">
            <a:off x="3743335" y="2402767"/>
            <a:ext cx="0" cy="665601"/>
          </a:xfrm>
          <a:prstGeom prst="line">
            <a:avLst/>
          </a:prstGeom>
          <a:ln w="9525" cmpd="sng">
            <a:solidFill>
              <a:srgbClr val="FFB319"/>
            </a:solidFill>
            <a:prstDash val="dash"/>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2366202" y="2373431"/>
            <a:ext cx="1017662" cy="625262"/>
          </a:xfrm>
          <a:prstGeom prst="roundRect">
            <a:avLst/>
          </a:prstGeom>
          <a:solidFill>
            <a:srgbClr val="FFB31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anchor="ctr"/>
          <a:lstStyle/>
          <a:p>
            <a:pPr algn="ctr">
              <a:defRPr/>
            </a:pPr>
            <a:endParaRPr lang="zh-CN" altLang="en-US" sz="1500" noProof="1"/>
          </a:p>
        </p:txBody>
      </p:sp>
      <p:sp>
        <p:nvSpPr>
          <p:cNvPr id="34" name="文本框 17"/>
          <p:cNvSpPr txBox="1">
            <a:spLocks noChangeArrowheads="1"/>
          </p:cNvSpPr>
          <p:nvPr/>
        </p:nvSpPr>
        <p:spPr bwMode="auto">
          <a:xfrm>
            <a:off x="2288569" y="2485281"/>
            <a:ext cx="1132424" cy="332047"/>
          </a:xfrm>
          <a:prstGeom prst="rect">
            <a:avLst/>
          </a:prstGeom>
          <a:noFill/>
          <a:ln>
            <a:noFill/>
          </a:ln>
        </p:spPr>
        <p:txBody>
          <a:bodyPr lIns="100237" tIns="50118" rIns="100237" bIns="50118">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500" b="1" dirty="0">
                <a:solidFill>
                  <a:schemeClr val="bg1"/>
                </a:solidFill>
                <a:latin typeface="微软雅黑" panose="020B0503020204020204" charset="-122"/>
                <a:ea typeface="微软雅黑" panose="020B0503020204020204" charset="-122"/>
                <a:cs typeface="微软雅黑" panose="020B0503020204020204" charset="-122"/>
              </a:rPr>
              <a:t>部署上线</a:t>
            </a:r>
          </a:p>
        </p:txBody>
      </p:sp>
      <p:sp>
        <p:nvSpPr>
          <p:cNvPr id="38" name="矩形 37"/>
          <p:cNvSpPr/>
          <p:nvPr/>
        </p:nvSpPr>
        <p:spPr>
          <a:xfrm>
            <a:off x="2882627" y="1737165"/>
            <a:ext cx="2315476" cy="378214"/>
          </a:xfrm>
          <a:prstGeom prst="rect">
            <a:avLst/>
          </a:prstGeom>
          <a:noFill/>
          <a:ln>
            <a:noFill/>
          </a:ln>
        </p:spPr>
        <p:txBody>
          <a:bodyPr lIns="100237" tIns="50118" rIns="100237" bIns="50118">
            <a:spAutoFit/>
          </a:bodyPr>
          <a:lstStyle/>
          <a:p>
            <a:pPr algn="ctr">
              <a:defRPr/>
            </a:pPr>
            <a:r>
              <a:rPr lang="zh-CN" altLang="en-US" sz="1800" dirty="0">
                <a:solidFill>
                  <a:srgbClr val="333333"/>
                </a:solidFill>
                <a:effectLst>
                  <a:outerShdw blurRad="38100" dist="38100" dir="2700000" algn="tl">
                    <a:srgbClr val="DDDDDD"/>
                  </a:outerShdw>
                </a:effectLst>
                <a:latin typeface="微软雅黑" panose="020B0503020204020204" charset="-122"/>
                <a:ea typeface="微软雅黑" panose="020B0503020204020204" charset="-122"/>
                <a:cs typeface="微软雅黑" panose="020B0503020204020204" charset="-122"/>
              </a:rPr>
              <a:t>项目计划</a:t>
            </a:r>
            <a:r>
              <a:rPr lang="en-US" altLang="zh-CN" sz="1800" dirty="0">
                <a:solidFill>
                  <a:srgbClr val="333333"/>
                </a:solidFill>
                <a:effectLst>
                  <a:outerShdw blurRad="38100" dist="38100" dir="2700000" algn="tl">
                    <a:srgbClr val="DDDDDD"/>
                  </a:outerShdw>
                </a:effectLst>
                <a:latin typeface="微软雅黑" panose="020B0503020204020204" charset="-122"/>
                <a:ea typeface="微软雅黑" panose="020B0503020204020204" charset="-122"/>
                <a:cs typeface="微软雅黑" panose="020B0503020204020204" charset="-122"/>
              </a:rPr>
              <a:t>-</a:t>
            </a:r>
            <a:r>
              <a:rPr lang="zh-CN" altLang="en-US" sz="1800" dirty="0">
                <a:solidFill>
                  <a:srgbClr val="333333"/>
                </a:solidFill>
                <a:effectLst>
                  <a:outerShdw blurRad="38100" dist="38100" dir="2700000" algn="tl">
                    <a:srgbClr val="DDDDDD"/>
                  </a:outerShdw>
                </a:effectLst>
                <a:latin typeface="微软雅黑" panose="020B0503020204020204" charset="-122"/>
                <a:ea typeface="微软雅黑" panose="020B0503020204020204" charset="-122"/>
                <a:cs typeface="微软雅黑" panose="020B0503020204020204" charset="-122"/>
              </a:rPr>
              <a:t>服务体系</a:t>
            </a:r>
          </a:p>
        </p:txBody>
      </p:sp>
      <p:pic>
        <p:nvPicPr>
          <p:cNvPr id="39" name="图片 38" descr="上线服务.fw_r2_c2.pn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828856" y="3056209"/>
            <a:ext cx="4823345" cy="522580"/>
          </a:xfrm>
          <a:prstGeom prst="rect">
            <a:avLst/>
          </a:prstGeom>
          <a:noFill/>
          <a:ln>
            <a:noFill/>
          </a:ln>
        </p:spPr>
      </p:pic>
      <p:pic>
        <p:nvPicPr>
          <p:cNvPr id="40" name="图片 39" descr="上线服务.fw_r4_c2.pn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838432" y="4012799"/>
            <a:ext cx="2526433" cy="1169845"/>
          </a:xfrm>
          <a:prstGeom prst="rect">
            <a:avLst/>
          </a:prstGeom>
          <a:noFill/>
          <a:ln>
            <a:noFill/>
          </a:ln>
        </p:spPr>
      </p:pic>
      <p:pic>
        <p:nvPicPr>
          <p:cNvPr id="41" name="图片 40" descr="上线服务.fw_r6_c2.png"/>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876732" y="5354406"/>
            <a:ext cx="5835944" cy="1419217"/>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123\Desktop\组-78.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39" y="1674"/>
            <a:ext cx="12970873" cy="7918279"/>
          </a:xfrm>
          <a:prstGeom prst="rect">
            <a:avLst/>
          </a:prstGeom>
          <a:noFill/>
        </p:spPr>
      </p:pic>
      <p:sp>
        <p:nvSpPr>
          <p:cNvPr id="19" name="矩形 18"/>
          <p:cNvSpPr/>
          <p:nvPr/>
        </p:nvSpPr>
        <p:spPr>
          <a:xfrm>
            <a:off x="187933" y="182101"/>
            <a:ext cx="3270694" cy="1034158"/>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solidFill>
                <a:schemeClr val="tx1">
                  <a:lumMod val="50000"/>
                  <a:lumOff val="50000"/>
                </a:schemeClr>
              </a:solidFill>
            </a:endParaRPr>
          </a:p>
        </p:txBody>
      </p:sp>
      <p:pic>
        <p:nvPicPr>
          <p:cNvPr id="11" name="图片 10" descr="形状-3-拷贝@2x"/>
          <p:cNvPicPr>
            <a:picLocks noChangeAspect="1"/>
          </p:cNvPicPr>
          <p:nvPr/>
        </p:nvPicPr>
        <p:blipFill>
          <a:blip r:embed="rId3" cstate="print"/>
          <a:stretch>
            <a:fillRect/>
          </a:stretch>
        </p:blipFill>
        <p:spPr>
          <a:xfrm>
            <a:off x="6599960" y="3192678"/>
            <a:ext cx="466647" cy="619498"/>
          </a:xfrm>
          <a:prstGeom prst="rect">
            <a:avLst/>
          </a:prstGeom>
        </p:spPr>
      </p:pic>
      <p:sp>
        <p:nvSpPr>
          <p:cNvPr id="10" name="矩形 7"/>
          <p:cNvSpPr/>
          <p:nvPr/>
        </p:nvSpPr>
        <p:spPr>
          <a:xfrm rot="5400000">
            <a:off x="2490578" y="-435669"/>
            <a:ext cx="2527453" cy="5507861"/>
          </a:xfrm>
          <a:prstGeom prst="rect">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pic>
        <p:nvPicPr>
          <p:cNvPr id="12"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tretch>
            <a:fillRect/>
          </a:stretch>
        </p:blipFill>
        <p:spPr bwMode="auto">
          <a:xfrm>
            <a:off x="6599637" y="1011115"/>
            <a:ext cx="4506063" cy="5940909"/>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 Placeholder 32"/>
          <p:cNvSpPr txBox="1"/>
          <p:nvPr/>
        </p:nvSpPr>
        <p:spPr>
          <a:xfrm>
            <a:off x="1398325" y="1677597"/>
            <a:ext cx="4844272" cy="20521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spcAft>
                <a:spcPts val="1233"/>
              </a:spcAft>
              <a:buNone/>
            </a:pPr>
            <a:r>
              <a:rPr lang="zh-CN" altLang="zh-CN" sz="1800" dirty="0" smtClean="0">
                <a:solidFill>
                  <a:schemeClr val="bg1"/>
                </a:solidFill>
                <a:latin typeface="微软雅黑" panose="020B0503020204020204" charset="-122"/>
                <a:ea typeface="微软雅黑" panose="020B0503020204020204" charset="-122"/>
              </a:rPr>
              <a:t>向贵司的管理人员、技术人员、操作人员提供技术培训，达到熟练掌握系统的架构、各模块的功能代码、功能的设计意图和系统的运行全过程，以便对项目的实施进行有效的管理。</a:t>
            </a:r>
            <a:endParaRPr lang="zh-CN" altLang="zh-CN" sz="1800" dirty="0" smtClean="0">
              <a:solidFill>
                <a:schemeClr val="bg1"/>
              </a:solidFill>
              <a:latin typeface="微软雅黑" panose="020B0503020204020204" charset="-122"/>
              <a:ea typeface="微软雅黑" panose="020B0503020204020204" charset="-122"/>
              <a:cs typeface="Open Sans" panose="020B0606030504020204" pitchFamily="34" charset="0"/>
            </a:endParaRPr>
          </a:p>
        </p:txBody>
      </p:sp>
      <p:sp>
        <p:nvSpPr>
          <p:cNvPr id="17" name="Text Placeholder 33"/>
          <p:cNvSpPr txBox="1"/>
          <p:nvPr/>
        </p:nvSpPr>
        <p:spPr>
          <a:xfrm>
            <a:off x="1237773" y="1216219"/>
            <a:ext cx="3254934" cy="46097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zh-CN" altLang="en-US" sz="2000" b="1" kern="100" dirty="0" smtClean="0">
                <a:solidFill>
                  <a:schemeClr val="bg1"/>
                </a:solidFill>
                <a:latin typeface="微软雅黑" panose="020B0503020204020204" charset="-122"/>
                <a:ea typeface="微软雅黑" panose="020B0503020204020204" charset="-122"/>
                <a:cs typeface="Times New Roman" panose="02020603050405020304" pitchFamily="18" charset="0"/>
              </a:rPr>
              <a:t>培训目标</a:t>
            </a:r>
            <a:endParaRPr lang="en-AU" sz="2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21" name="Rectangle 44"/>
          <p:cNvSpPr/>
          <p:nvPr/>
        </p:nvSpPr>
        <p:spPr>
          <a:xfrm>
            <a:off x="1647038" y="4617873"/>
            <a:ext cx="4596618" cy="1763208"/>
          </a:xfrm>
          <a:prstGeom prst="rect">
            <a:avLst/>
          </a:prstGeom>
        </p:spPr>
        <p:txBody>
          <a:bodyPr wrap="square" lIns="100237" tIns="50118" rIns="100237" bIns="50118">
            <a:spAutoFit/>
          </a:bodyPr>
          <a:lstStyle/>
          <a:p>
            <a:pPr>
              <a:lnSpc>
                <a:spcPct val="150000"/>
              </a:lnSpc>
            </a:pPr>
            <a:r>
              <a:rPr lang="zh-CN" altLang="zh-CN" sz="1800" b="1" dirty="0" smtClean="0">
                <a:solidFill>
                  <a:schemeClr val="accent1"/>
                </a:solidFill>
                <a:latin typeface="微软雅黑" panose="020B0503020204020204" charset="-122"/>
                <a:ea typeface="微软雅黑" panose="020B0503020204020204" charset="-122"/>
              </a:rPr>
              <a:t>培训内容</a:t>
            </a:r>
            <a:r>
              <a:rPr lang="zh-CN" altLang="en-US" sz="1800" b="1" dirty="0" smtClean="0">
                <a:solidFill>
                  <a:schemeClr val="accent1"/>
                </a:solidFill>
                <a:latin typeface="微软雅黑" panose="020B0503020204020204" charset="-122"/>
                <a:ea typeface="微软雅黑" panose="020B0503020204020204" charset="-122"/>
              </a:rPr>
              <a:t>：</a:t>
            </a:r>
            <a:r>
              <a:rPr lang="zh-CN" altLang="zh-CN" sz="1800" dirty="0" smtClean="0">
                <a:latin typeface="微软雅黑" panose="020B0503020204020204" charset="-122"/>
                <a:ea typeface="微软雅黑" panose="020B0503020204020204" charset="-122"/>
              </a:rPr>
              <a:t>技术架构、功能模块、服务器配置、系统的性能、承载能力、数据读取方式、数据备份、数据安全、代码说明</a:t>
            </a:r>
          </a:p>
          <a:p>
            <a:pPr lvl="0">
              <a:lnSpc>
                <a:spcPct val="150000"/>
              </a:lnSpc>
            </a:pPr>
            <a:endParaRPr lang="en-US" altLang="zh-CN" sz="1800" b="1" dirty="0">
              <a:solidFill>
                <a:schemeClr val="accent1"/>
              </a:solidFill>
              <a:latin typeface="微软雅黑" panose="020B0503020204020204" charset="-122"/>
              <a:ea typeface="微软雅黑" panose="020B0503020204020204" charset="-122"/>
            </a:endParaRPr>
          </a:p>
        </p:txBody>
      </p:sp>
      <p:sp>
        <p:nvSpPr>
          <p:cNvPr id="24" name="Rectangle 50"/>
          <p:cNvSpPr/>
          <p:nvPr/>
        </p:nvSpPr>
        <p:spPr>
          <a:xfrm>
            <a:off x="1672958" y="3859435"/>
            <a:ext cx="2995771" cy="516713"/>
          </a:xfrm>
          <a:prstGeom prst="rect">
            <a:avLst/>
          </a:prstGeom>
        </p:spPr>
        <p:txBody>
          <a:bodyPr wrap="square" lIns="100237" tIns="50118" rIns="100237" bIns="50118">
            <a:spAutoFit/>
          </a:bodyPr>
          <a:lstStyle/>
          <a:p>
            <a:pPr lvl="0">
              <a:lnSpc>
                <a:spcPct val="150000"/>
              </a:lnSpc>
            </a:pPr>
            <a:r>
              <a:rPr lang="zh-CN" altLang="zh-CN" sz="1800" b="1" dirty="0" smtClean="0">
                <a:solidFill>
                  <a:schemeClr val="accent1"/>
                </a:solidFill>
                <a:latin typeface="微软雅黑" panose="020B0503020204020204" charset="-122"/>
                <a:ea typeface="微软雅黑" panose="020B0503020204020204" charset="-122"/>
              </a:rPr>
              <a:t>培训形式</a:t>
            </a:r>
            <a:r>
              <a:rPr lang="zh-CN" altLang="en-US" sz="1800" dirty="0" smtClean="0">
                <a:solidFill>
                  <a:schemeClr val="accent1"/>
                </a:solidFill>
                <a:latin typeface="微软雅黑" panose="020B0503020204020204" charset="-122"/>
                <a:ea typeface="微软雅黑" panose="020B0503020204020204" charset="-122"/>
              </a:rPr>
              <a:t>：</a:t>
            </a:r>
            <a:r>
              <a:rPr lang="zh-CN" altLang="zh-CN" sz="1800" dirty="0" smtClean="0">
                <a:latin typeface="微软雅黑" panose="020B0503020204020204" charset="-122"/>
                <a:ea typeface="微软雅黑" panose="020B0503020204020204" charset="-122"/>
              </a:rPr>
              <a:t>现场讲解</a:t>
            </a:r>
            <a:endParaRPr lang="en-US" altLang="zh-CN" sz="1800" dirty="0">
              <a:solidFill>
                <a:schemeClr val="bg1">
                  <a:lumMod val="65000"/>
                </a:schemeClr>
              </a:solidFill>
              <a:latin typeface="微软雅黑" panose="020B0503020204020204" charset="-122"/>
              <a:ea typeface="微软雅黑" panose="020B0503020204020204" charset="-122"/>
            </a:endParaRPr>
          </a:p>
        </p:txBody>
      </p:sp>
      <p:pic>
        <p:nvPicPr>
          <p:cNvPr id="55" name="Picture 2" descr="C:\Users\123\Desktop\矩形-6@3x.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939" y="254708"/>
            <a:ext cx="2185863" cy="683682"/>
          </a:xfrm>
          <a:prstGeom prst="rect">
            <a:avLst/>
          </a:prstGeom>
          <a:noFill/>
        </p:spPr>
      </p:pic>
      <p:sp>
        <p:nvSpPr>
          <p:cNvPr id="56" name="文本框 14"/>
          <p:cNvSpPr txBox="1"/>
          <p:nvPr/>
        </p:nvSpPr>
        <p:spPr>
          <a:xfrm>
            <a:off x="-163777" y="352260"/>
            <a:ext cx="2328302"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培训方案</a:t>
            </a:r>
          </a:p>
        </p:txBody>
      </p:sp>
      <p:sp>
        <p:nvSpPr>
          <p:cNvPr id="59" name="Rectangle 50"/>
          <p:cNvSpPr/>
          <p:nvPr/>
        </p:nvSpPr>
        <p:spPr>
          <a:xfrm>
            <a:off x="1642698" y="5921313"/>
            <a:ext cx="4682932" cy="1347710"/>
          </a:xfrm>
          <a:prstGeom prst="rect">
            <a:avLst/>
          </a:prstGeom>
        </p:spPr>
        <p:txBody>
          <a:bodyPr wrap="square" lIns="100237" tIns="50118" rIns="100237" bIns="50118">
            <a:spAutoFit/>
          </a:bodyPr>
          <a:lstStyle/>
          <a:p>
            <a:pPr>
              <a:lnSpc>
                <a:spcPct val="150000"/>
              </a:lnSpc>
            </a:pPr>
            <a:r>
              <a:rPr lang="zh-CN" altLang="zh-CN" sz="1800" b="1" dirty="0" smtClean="0">
                <a:solidFill>
                  <a:schemeClr val="accent1"/>
                </a:solidFill>
                <a:latin typeface="微软雅黑" panose="020B0503020204020204" charset="-122"/>
                <a:ea typeface="微软雅黑" panose="020B0503020204020204" charset="-122"/>
              </a:rPr>
              <a:t>人员安排</a:t>
            </a:r>
            <a:r>
              <a:rPr lang="zh-CN" altLang="zh-CN" sz="1800" dirty="0" smtClean="0">
                <a:solidFill>
                  <a:schemeClr val="accent1"/>
                </a:solidFill>
                <a:latin typeface="微软雅黑" panose="020B0503020204020204" charset="-122"/>
                <a:ea typeface="微软雅黑" panose="020B0503020204020204" charset="-122"/>
              </a:rPr>
              <a:t>：</a:t>
            </a:r>
            <a:r>
              <a:rPr lang="zh-CN" altLang="zh-CN" sz="1800" dirty="0" smtClean="0">
                <a:latin typeface="微软雅黑" panose="020B0503020204020204" charset="-122"/>
                <a:ea typeface="微软雅黑" panose="020B0503020204020204" charset="-122"/>
              </a:rPr>
              <a:t>项目架构师、项目经理、研发经理、测试经理</a:t>
            </a:r>
          </a:p>
          <a:p>
            <a:pPr lvl="0">
              <a:lnSpc>
                <a:spcPct val="150000"/>
              </a:lnSpc>
            </a:pPr>
            <a:endParaRPr lang="en-US" altLang="zh-CN" sz="1800" dirty="0">
              <a:solidFill>
                <a:schemeClr val="bg1">
                  <a:lumMod val="65000"/>
                </a:schemeClr>
              </a:solidFill>
              <a:latin typeface="微软雅黑" panose="020B0503020204020204" charset="-122"/>
              <a:ea typeface="微软雅黑" panose="020B0503020204020204" charset="-122"/>
            </a:endParaRPr>
          </a:p>
        </p:txBody>
      </p:sp>
      <p:sp>
        <p:nvSpPr>
          <p:cNvPr id="76" name="Rectangle 50"/>
          <p:cNvSpPr/>
          <p:nvPr/>
        </p:nvSpPr>
        <p:spPr>
          <a:xfrm>
            <a:off x="1662950" y="6788246"/>
            <a:ext cx="4682932" cy="516713"/>
          </a:xfrm>
          <a:prstGeom prst="rect">
            <a:avLst/>
          </a:prstGeom>
        </p:spPr>
        <p:txBody>
          <a:bodyPr wrap="square" lIns="100237" tIns="50118" rIns="100237" bIns="50118">
            <a:spAutoFit/>
          </a:bodyPr>
          <a:lstStyle/>
          <a:p>
            <a:pPr>
              <a:lnSpc>
                <a:spcPct val="150000"/>
              </a:lnSpc>
            </a:pPr>
            <a:r>
              <a:rPr lang="zh-CN" altLang="zh-CN" sz="1800" b="1" dirty="0" smtClean="0">
                <a:solidFill>
                  <a:schemeClr val="accent1"/>
                </a:solidFill>
                <a:latin typeface="微软雅黑" panose="020B0503020204020204" charset="-122"/>
                <a:ea typeface="微软雅黑" panose="020B0503020204020204" charset="-122"/>
              </a:rPr>
              <a:t>时间安排：</a:t>
            </a:r>
            <a:r>
              <a:rPr lang="zh-CN" altLang="zh-CN" sz="1800" dirty="0" smtClean="0">
                <a:latin typeface="微软雅黑" panose="020B0503020204020204" charset="-122"/>
                <a:ea typeface="微软雅黑" panose="020B0503020204020204" charset="-122"/>
              </a:rPr>
              <a:t>验收后一周，时间</a:t>
            </a:r>
            <a:r>
              <a:rPr lang="en-US" altLang="zh-CN" sz="1800" dirty="0" smtClean="0">
                <a:latin typeface="微软雅黑" panose="020B0503020204020204" charset="-122"/>
                <a:ea typeface="微软雅黑" panose="020B0503020204020204" charset="-122"/>
              </a:rPr>
              <a:t>1-2</a:t>
            </a:r>
            <a:r>
              <a:rPr lang="zh-CN" altLang="en-US" sz="1800" dirty="0" smtClean="0">
                <a:latin typeface="微软雅黑" panose="020B0503020204020204" charset="-122"/>
                <a:ea typeface="微软雅黑" panose="020B0503020204020204" charset="-122"/>
              </a:rPr>
              <a:t>天</a:t>
            </a:r>
          </a:p>
        </p:txBody>
      </p:sp>
      <p:grpSp>
        <p:nvGrpSpPr>
          <p:cNvPr id="79" name="组合 78"/>
          <p:cNvGrpSpPr/>
          <p:nvPr/>
        </p:nvGrpSpPr>
        <p:grpSpPr>
          <a:xfrm>
            <a:off x="1008137" y="3886001"/>
            <a:ext cx="588657" cy="623429"/>
            <a:chOff x="1900" y="5304"/>
            <a:chExt cx="872" cy="850"/>
          </a:xfrm>
        </p:grpSpPr>
        <p:sp>
          <p:nvSpPr>
            <p:cNvPr id="77" name="椭圆 76"/>
            <p:cNvSpPr/>
            <p:nvPr/>
          </p:nvSpPr>
          <p:spPr>
            <a:xfrm>
              <a:off x="1900" y="5304"/>
              <a:ext cx="873" cy="850"/>
            </a:xfrm>
            <a:prstGeom prst="ellipse">
              <a:avLst/>
            </a:prstGeom>
            <a:solidFill>
              <a:srgbClr val="3DC0FF"/>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8" name="图片 77" descr="培训"/>
            <p:cNvPicPr>
              <a:picLocks noChangeAspect="1"/>
            </p:cNvPicPr>
            <p:nvPr/>
          </p:nvPicPr>
          <p:blipFill>
            <a:blip r:embed="rId6" cstate="print"/>
            <a:stretch>
              <a:fillRect/>
            </a:stretch>
          </p:blipFill>
          <p:spPr>
            <a:xfrm>
              <a:off x="2019" y="5411"/>
              <a:ext cx="636" cy="636"/>
            </a:xfrm>
            <a:prstGeom prst="rect">
              <a:avLst/>
            </a:prstGeom>
          </p:spPr>
        </p:pic>
      </p:grpSp>
      <p:grpSp>
        <p:nvGrpSpPr>
          <p:cNvPr id="82" name="组合 81"/>
          <p:cNvGrpSpPr/>
          <p:nvPr/>
        </p:nvGrpSpPr>
        <p:grpSpPr>
          <a:xfrm>
            <a:off x="1012187" y="4642183"/>
            <a:ext cx="574072" cy="623718"/>
            <a:chOff x="1475" y="6478"/>
            <a:chExt cx="850" cy="850"/>
          </a:xfrm>
        </p:grpSpPr>
        <p:sp>
          <p:nvSpPr>
            <p:cNvPr id="80" name="椭圆 79"/>
            <p:cNvSpPr/>
            <p:nvPr/>
          </p:nvSpPr>
          <p:spPr>
            <a:xfrm>
              <a:off x="1475" y="6478"/>
              <a:ext cx="850" cy="850"/>
            </a:xfrm>
            <a:prstGeom prst="ellipse">
              <a:avLst/>
            </a:prstGeom>
            <a:solidFill>
              <a:srgbClr val="79D6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图片 80" descr="培训(1)"/>
            <p:cNvPicPr>
              <a:picLocks noChangeAspect="1"/>
            </p:cNvPicPr>
            <p:nvPr/>
          </p:nvPicPr>
          <p:blipFill>
            <a:blip r:embed="rId7" cstate="print"/>
            <a:stretch>
              <a:fillRect/>
            </a:stretch>
          </p:blipFill>
          <p:spPr>
            <a:xfrm flipH="1">
              <a:off x="1585" y="6588"/>
              <a:ext cx="631" cy="631"/>
            </a:xfrm>
            <a:prstGeom prst="rect">
              <a:avLst/>
            </a:prstGeom>
          </p:spPr>
        </p:pic>
      </p:grpSp>
      <p:grpSp>
        <p:nvGrpSpPr>
          <p:cNvPr id="85" name="组合 84"/>
          <p:cNvGrpSpPr/>
          <p:nvPr/>
        </p:nvGrpSpPr>
        <p:grpSpPr>
          <a:xfrm>
            <a:off x="1000711" y="5911778"/>
            <a:ext cx="573806" cy="623429"/>
            <a:chOff x="1481" y="8060"/>
            <a:chExt cx="850" cy="850"/>
          </a:xfrm>
        </p:grpSpPr>
        <p:sp>
          <p:nvSpPr>
            <p:cNvPr id="83" name="椭圆 82"/>
            <p:cNvSpPr/>
            <p:nvPr/>
          </p:nvSpPr>
          <p:spPr>
            <a:xfrm>
              <a:off x="1481" y="8060"/>
              <a:ext cx="850" cy="85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4" name="图片 83" descr="培训与交流"/>
            <p:cNvPicPr>
              <a:picLocks noChangeAspect="1"/>
            </p:cNvPicPr>
            <p:nvPr/>
          </p:nvPicPr>
          <p:blipFill>
            <a:blip r:embed="rId8" cstate="print"/>
            <a:stretch>
              <a:fillRect/>
            </a:stretch>
          </p:blipFill>
          <p:spPr>
            <a:xfrm flipH="1">
              <a:off x="1539" y="8118"/>
              <a:ext cx="735" cy="735"/>
            </a:xfrm>
            <a:prstGeom prst="rect">
              <a:avLst/>
            </a:prstGeom>
          </p:spPr>
        </p:pic>
      </p:grpSp>
      <p:grpSp>
        <p:nvGrpSpPr>
          <p:cNvPr id="88" name="组合 87"/>
          <p:cNvGrpSpPr/>
          <p:nvPr/>
        </p:nvGrpSpPr>
        <p:grpSpPr>
          <a:xfrm>
            <a:off x="1006786" y="6796313"/>
            <a:ext cx="573806" cy="623429"/>
            <a:chOff x="1520" y="9266"/>
            <a:chExt cx="850" cy="850"/>
          </a:xfrm>
        </p:grpSpPr>
        <p:sp>
          <p:nvSpPr>
            <p:cNvPr id="86" name="椭圆 85"/>
            <p:cNvSpPr/>
            <p:nvPr/>
          </p:nvSpPr>
          <p:spPr>
            <a:xfrm>
              <a:off x="1520" y="9266"/>
              <a:ext cx="850" cy="850"/>
            </a:xfrm>
            <a:prstGeom prst="ellipse">
              <a:avLst/>
            </a:prstGeom>
            <a:solidFill>
              <a:srgbClr val="3AA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7" name="图片 86" descr="时间"/>
            <p:cNvPicPr>
              <a:picLocks noChangeAspect="1"/>
            </p:cNvPicPr>
            <p:nvPr/>
          </p:nvPicPr>
          <p:blipFill>
            <a:blip r:embed="rId9" cstate="print"/>
            <a:stretch>
              <a:fillRect/>
            </a:stretch>
          </p:blipFill>
          <p:spPr>
            <a:xfrm flipH="1">
              <a:off x="1661" y="9407"/>
              <a:ext cx="568" cy="568"/>
            </a:xfrm>
            <a:prstGeom prst="rect">
              <a:avLst/>
            </a:prstGeom>
          </p:spPr>
        </p:pic>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123\Desktop\组-78.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39" y="207"/>
            <a:ext cx="12970873" cy="7918279"/>
          </a:xfrm>
          <a:prstGeom prst="rect">
            <a:avLst/>
          </a:prstGeom>
          <a:noFill/>
        </p:spPr>
      </p:pic>
      <p:sp>
        <p:nvSpPr>
          <p:cNvPr id="19" name="矩形 18"/>
          <p:cNvSpPr/>
          <p:nvPr/>
        </p:nvSpPr>
        <p:spPr>
          <a:xfrm>
            <a:off x="187933" y="182101"/>
            <a:ext cx="3270694" cy="1034158"/>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solidFill>
                <a:schemeClr val="tx1">
                  <a:lumMod val="50000"/>
                  <a:lumOff val="50000"/>
                </a:schemeClr>
              </a:solidFill>
            </a:endParaRPr>
          </a:p>
        </p:txBody>
      </p:sp>
      <p:pic>
        <p:nvPicPr>
          <p:cNvPr id="11" name="图片 10" descr="形状-3-拷贝@2x"/>
          <p:cNvPicPr>
            <a:picLocks noChangeAspect="1"/>
          </p:cNvPicPr>
          <p:nvPr/>
        </p:nvPicPr>
        <p:blipFill>
          <a:blip r:embed="rId3" cstate="print"/>
          <a:stretch>
            <a:fillRect/>
          </a:stretch>
        </p:blipFill>
        <p:spPr>
          <a:xfrm>
            <a:off x="6599960" y="3192678"/>
            <a:ext cx="466647" cy="619498"/>
          </a:xfrm>
          <a:prstGeom prst="rect">
            <a:avLst/>
          </a:prstGeom>
        </p:spPr>
      </p:pic>
      <p:sp>
        <p:nvSpPr>
          <p:cNvPr id="10" name="矩形 7"/>
          <p:cNvSpPr/>
          <p:nvPr/>
        </p:nvSpPr>
        <p:spPr>
          <a:xfrm rot="5400000">
            <a:off x="2204266" y="-132560"/>
            <a:ext cx="2671138" cy="5078052"/>
          </a:xfrm>
          <a:prstGeom prst="rect">
            <a:avLst/>
          </a:prstGeom>
          <a:solidFill>
            <a:schemeClr val="accent2">
              <a:alpha val="9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pic>
        <p:nvPicPr>
          <p:cNvPr id="12"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tretch>
            <a:fillRect/>
          </a:stretch>
        </p:blipFill>
        <p:spPr bwMode="auto">
          <a:xfrm>
            <a:off x="6652968" y="1011115"/>
            <a:ext cx="4506063" cy="5940909"/>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 Placeholder 32"/>
          <p:cNvSpPr txBox="1"/>
          <p:nvPr/>
        </p:nvSpPr>
        <p:spPr>
          <a:xfrm>
            <a:off x="1611837" y="1539185"/>
            <a:ext cx="3957815" cy="205197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spcAft>
                <a:spcPts val="1233"/>
              </a:spcAft>
              <a:buNone/>
            </a:pPr>
            <a:r>
              <a:rPr lang="zh-CN" altLang="zh-CN" sz="1800" dirty="0" smtClean="0">
                <a:latin typeface="微软雅黑" panose="020B0503020204020204" charset="-122"/>
                <a:ea typeface="微软雅黑" panose="020B0503020204020204" charset="-122"/>
              </a:rPr>
              <a:t>向贵司的管理人员、技术人员、操作人员提供技术培训，达到熟练掌握系统的架构、各模块的功能代码、功能的设计意图和系统的运行全过程，以便对项目的实施进行有效的管理。</a:t>
            </a:r>
            <a:endParaRPr lang="en-US" sz="1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33"/>
          <p:cNvSpPr txBox="1"/>
          <p:nvPr/>
        </p:nvSpPr>
        <p:spPr>
          <a:xfrm>
            <a:off x="1253974" y="1078331"/>
            <a:ext cx="3254934" cy="46097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defRPr/>
            </a:pPr>
            <a:r>
              <a:rPr lang="zh-CN" altLang="en-US" sz="2000" b="1" kern="100" dirty="0" smtClean="0">
                <a:solidFill>
                  <a:schemeClr val="bg1"/>
                </a:solidFill>
                <a:latin typeface="微软雅黑" panose="020B0503020204020204" charset="-122"/>
                <a:ea typeface="微软雅黑" panose="020B0503020204020204" charset="-122"/>
                <a:cs typeface="Times New Roman" panose="02020603050405020304" pitchFamily="18" charset="0"/>
              </a:rPr>
              <a:t>培训目标</a:t>
            </a:r>
            <a:endParaRPr lang="en-AU" sz="20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21" name="Rectangle 44"/>
          <p:cNvSpPr/>
          <p:nvPr/>
        </p:nvSpPr>
        <p:spPr>
          <a:xfrm>
            <a:off x="1957104" y="4518308"/>
            <a:ext cx="4596618" cy="1763208"/>
          </a:xfrm>
          <a:prstGeom prst="rect">
            <a:avLst/>
          </a:prstGeom>
        </p:spPr>
        <p:txBody>
          <a:bodyPr wrap="square" lIns="100237" tIns="50118" rIns="100237" bIns="50118">
            <a:spAutoFit/>
          </a:bodyPr>
          <a:lstStyle/>
          <a:p>
            <a:pPr>
              <a:lnSpc>
                <a:spcPct val="150000"/>
              </a:lnSpc>
            </a:pPr>
            <a:r>
              <a:rPr lang="zh-CN" altLang="zh-CN" sz="1800" b="1" dirty="0" smtClean="0">
                <a:solidFill>
                  <a:schemeClr val="accent5"/>
                </a:solidFill>
                <a:latin typeface="微软雅黑" panose="020B0503020204020204" charset="-122"/>
                <a:ea typeface="微软雅黑" panose="020B0503020204020204" charset="-122"/>
              </a:rPr>
              <a:t>培训内容</a:t>
            </a:r>
            <a:r>
              <a:rPr lang="zh-CN" altLang="en-US" sz="1800" b="1" dirty="0" smtClean="0">
                <a:solidFill>
                  <a:schemeClr val="accent1"/>
                </a:solidFill>
                <a:latin typeface="微软雅黑" panose="020B0503020204020204" charset="-122"/>
                <a:ea typeface="微软雅黑" panose="020B0503020204020204" charset="-122"/>
              </a:rPr>
              <a:t>：</a:t>
            </a:r>
            <a:r>
              <a:rPr lang="zh-CN" altLang="zh-CN" sz="1800" dirty="0" smtClean="0">
                <a:latin typeface="微软雅黑" panose="020B0503020204020204" charset="-122"/>
                <a:ea typeface="微软雅黑" panose="020B0503020204020204" charset="-122"/>
              </a:rPr>
              <a:t>技术架构、功能模块、服务器配置、系统的性能、承载能力、数据读取方式、数据备份、数据安全、代码说明</a:t>
            </a:r>
          </a:p>
          <a:p>
            <a:pPr lvl="0">
              <a:lnSpc>
                <a:spcPct val="150000"/>
              </a:lnSpc>
            </a:pPr>
            <a:endParaRPr lang="en-US" altLang="zh-CN" sz="1800" b="1" dirty="0">
              <a:solidFill>
                <a:schemeClr val="accent1"/>
              </a:solidFill>
              <a:latin typeface="微软雅黑" panose="020B0503020204020204" charset="-122"/>
              <a:ea typeface="微软雅黑" panose="020B0503020204020204" charset="-122"/>
            </a:endParaRPr>
          </a:p>
        </p:txBody>
      </p:sp>
      <p:sp>
        <p:nvSpPr>
          <p:cNvPr id="24" name="Rectangle 50"/>
          <p:cNvSpPr/>
          <p:nvPr/>
        </p:nvSpPr>
        <p:spPr>
          <a:xfrm>
            <a:off x="2002601" y="3909342"/>
            <a:ext cx="2995771" cy="516713"/>
          </a:xfrm>
          <a:prstGeom prst="rect">
            <a:avLst/>
          </a:prstGeom>
        </p:spPr>
        <p:txBody>
          <a:bodyPr wrap="square" lIns="100237" tIns="50118" rIns="100237" bIns="50118">
            <a:spAutoFit/>
          </a:bodyPr>
          <a:lstStyle/>
          <a:p>
            <a:pPr lvl="0">
              <a:lnSpc>
                <a:spcPct val="150000"/>
              </a:lnSpc>
            </a:pPr>
            <a:r>
              <a:rPr lang="zh-CN" altLang="zh-CN" sz="1800" b="1" dirty="0" smtClean="0">
                <a:solidFill>
                  <a:schemeClr val="accent5"/>
                </a:solidFill>
                <a:latin typeface="微软雅黑" panose="020B0503020204020204" charset="-122"/>
                <a:ea typeface="微软雅黑" panose="020B0503020204020204" charset="-122"/>
              </a:rPr>
              <a:t>培训形式</a:t>
            </a:r>
            <a:r>
              <a:rPr lang="zh-CN" altLang="en-US" sz="1800" dirty="0" smtClean="0">
                <a:solidFill>
                  <a:schemeClr val="bg1">
                    <a:lumMod val="65000"/>
                  </a:schemeClr>
                </a:solidFill>
                <a:latin typeface="微软雅黑" panose="020B0503020204020204" charset="-122"/>
                <a:ea typeface="微软雅黑" panose="020B0503020204020204" charset="-122"/>
              </a:rPr>
              <a:t>：</a:t>
            </a:r>
            <a:r>
              <a:rPr lang="zh-CN" altLang="zh-CN" sz="1800" dirty="0" smtClean="0">
                <a:latin typeface="微软雅黑" panose="020B0503020204020204" charset="-122"/>
                <a:ea typeface="微软雅黑" panose="020B0503020204020204" charset="-122"/>
              </a:rPr>
              <a:t>现场讲解</a:t>
            </a:r>
            <a:endParaRPr lang="en-US" altLang="zh-CN" sz="1800" dirty="0">
              <a:solidFill>
                <a:schemeClr val="bg1">
                  <a:lumMod val="65000"/>
                </a:schemeClr>
              </a:solidFill>
              <a:latin typeface="微软雅黑" panose="020B0503020204020204" charset="-122"/>
              <a:ea typeface="微软雅黑" panose="020B0503020204020204" charset="-122"/>
            </a:endParaRPr>
          </a:p>
        </p:txBody>
      </p:sp>
      <p:grpSp>
        <p:nvGrpSpPr>
          <p:cNvPr id="25" name="Group 3"/>
          <p:cNvGrpSpPr/>
          <p:nvPr/>
        </p:nvGrpSpPr>
        <p:grpSpPr>
          <a:xfrm>
            <a:off x="1282615" y="4706126"/>
            <a:ext cx="567066" cy="619973"/>
            <a:chOff x="865882" y="4427420"/>
            <a:chExt cx="711213" cy="715677"/>
          </a:xfrm>
        </p:grpSpPr>
        <p:sp>
          <p:nvSpPr>
            <p:cNvPr id="26" name="Oval 16"/>
            <p:cNvSpPr/>
            <p:nvPr/>
          </p:nvSpPr>
          <p:spPr>
            <a:xfrm>
              <a:off x="865882" y="4427420"/>
              <a:ext cx="711213" cy="715677"/>
            </a:xfrm>
            <a:prstGeom prst="ellipse">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9600" dirty="0">
                <a:solidFill>
                  <a:schemeClr val="bg1"/>
                </a:solidFill>
              </a:endParaRPr>
            </a:p>
          </p:txBody>
        </p:sp>
        <p:grpSp>
          <p:nvGrpSpPr>
            <p:cNvPr id="28" name="Group 34"/>
            <p:cNvGrpSpPr/>
            <p:nvPr/>
          </p:nvGrpSpPr>
          <p:grpSpPr>
            <a:xfrm>
              <a:off x="1042347" y="4589336"/>
              <a:ext cx="369512" cy="371874"/>
              <a:chOff x="3886200" y="3605213"/>
              <a:chExt cx="1243013" cy="1250950"/>
            </a:xfrm>
            <a:solidFill>
              <a:schemeClr val="bg1"/>
            </a:solidFill>
          </p:grpSpPr>
          <p:sp>
            <p:nvSpPr>
              <p:cNvPr id="29" name="Freeform 38"/>
              <p:cNvSpPr/>
              <p:nvPr/>
            </p:nvSpPr>
            <p:spPr bwMode="auto">
              <a:xfrm>
                <a:off x="4732338" y="3605213"/>
                <a:ext cx="174625" cy="263525"/>
              </a:xfrm>
              <a:custGeom>
                <a:avLst/>
                <a:gdLst>
                  <a:gd name="T0" fmla="*/ 23 w 46"/>
                  <a:gd name="T1" fmla="*/ 70 h 70"/>
                  <a:gd name="T2" fmla="*/ 46 w 46"/>
                  <a:gd name="T3" fmla="*/ 47 h 70"/>
                  <a:gd name="T4" fmla="*/ 46 w 46"/>
                  <a:gd name="T5" fmla="*/ 23 h 70"/>
                  <a:gd name="T6" fmla="*/ 23 w 46"/>
                  <a:gd name="T7" fmla="*/ 0 h 70"/>
                  <a:gd name="T8" fmla="*/ 0 w 46"/>
                  <a:gd name="T9" fmla="*/ 23 h 70"/>
                  <a:gd name="T10" fmla="*/ 0 w 46"/>
                  <a:gd name="T11" fmla="*/ 47 h 70"/>
                  <a:gd name="T12" fmla="*/ 23 w 4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23" y="70"/>
                    </a:moveTo>
                    <a:cubicBezTo>
                      <a:pt x="35" y="70"/>
                      <a:pt x="46" y="60"/>
                      <a:pt x="46" y="47"/>
                    </a:cubicBezTo>
                    <a:cubicBezTo>
                      <a:pt x="46" y="23"/>
                      <a:pt x="46" y="23"/>
                      <a:pt x="46" y="23"/>
                    </a:cubicBezTo>
                    <a:cubicBezTo>
                      <a:pt x="46" y="10"/>
                      <a:pt x="35" y="0"/>
                      <a:pt x="23" y="0"/>
                    </a:cubicBezTo>
                    <a:cubicBezTo>
                      <a:pt x="10" y="0"/>
                      <a:pt x="0" y="10"/>
                      <a:pt x="0" y="23"/>
                    </a:cubicBezTo>
                    <a:cubicBezTo>
                      <a:pt x="0" y="47"/>
                      <a:pt x="0" y="47"/>
                      <a:pt x="0" y="47"/>
                    </a:cubicBezTo>
                    <a:cubicBezTo>
                      <a:pt x="0" y="60"/>
                      <a:pt x="10" y="70"/>
                      <a:pt x="23" y="7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en-US"/>
              </a:p>
            </p:txBody>
          </p:sp>
          <p:sp>
            <p:nvSpPr>
              <p:cNvPr id="30" name="Freeform 39"/>
              <p:cNvSpPr>
                <a:spLocks noEditPoints="1"/>
              </p:cNvSpPr>
              <p:nvPr/>
            </p:nvSpPr>
            <p:spPr bwMode="auto">
              <a:xfrm>
                <a:off x="3886200" y="3751263"/>
                <a:ext cx="1243013" cy="1104900"/>
              </a:xfrm>
              <a:custGeom>
                <a:avLst/>
                <a:gdLst>
                  <a:gd name="T0" fmla="*/ 329 w 329"/>
                  <a:gd name="T1" fmla="*/ 1 h 294"/>
                  <a:gd name="T2" fmla="*/ 282 w 329"/>
                  <a:gd name="T3" fmla="*/ 1 h 294"/>
                  <a:gd name="T4" fmla="*/ 282 w 329"/>
                  <a:gd name="T5" fmla="*/ 13 h 294"/>
                  <a:gd name="T6" fmla="*/ 247 w 329"/>
                  <a:gd name="T7" fmla="*/ 48 h 294"/>
                  <a:gd name="T8" fmla="*/ 212 w 329"/>
                  <a:gd name="T9" fmla="*/ 13 h 294"/>
                  <a:gd name="T10" fmla="*/ 212 w 329"/>
                  <a:gd name="T11" fmla="*/ 1 h 294"/>
                  <a:gd name="T12" fmla="*/ 118 w 329"/>
                  <a:gd name="T13" fmla="*/ 1 h 294"/>
                  <a:gd name="T14" fmla="*/ 118 w 329"/>
                  <a:gd name="T15" fmla="*/ 13 h 294"/>
                  <a:gd name="T16" fmla="*/ 83 w 329"/>
                  <a:gd name="T17" fmla="*/ 48 h 294"/>
                  <a:gd name="T18" fmla="*/ 47 w 329"/>
                  <a:gd name="T19" fmla="*/ 13 h 294"/>
                  <a:gd name="T20" fmla="*/ 47 w 329"/>
                  <a:gd name="T21" fmla="*/ 1 h 294"/>
                  <a:gd name="T22" fmla="*/ 0 w 329"/>
                  <a:gd name="T23" fmla="*/ 0 h 294"/>
                  <a:gd name="T24" fmla="*/ 0 w 329"/>
                  <a:gd name="T25" fmla="*/ 294 h 294"/>
                  <a:gd name="T26" fmla="*/ 24 w 329"/>
                  <a:gd name="T27" fmla="*/ 294 h 294"/>
                  <a:gd name="T28" fmla="*/ 306 w 329"/>
                  <a:gd name="T29" fmla="*/ 294 h 294"/>
                  <a:gd name="T30" fmla="*/ 329 w 329"/>
                  <a:gd name="T31" fmla="*/ 294 h 294"/>
                  <a:gd name="T32" fmla="*/ 329 w 329"/>
                  <a:gd name="T33" fmla="*/ 1 h 294"/>
                  <a:gd name="T34" fmla="*/ 306 w 329"/>
                  <a:gd name="T35" fmla="*/ 271 h 294"/>
                  <a:gd name="T36" fmla="*/ 24 w 329"/>
                  <a:gd name="T37" fmla="*/ 271 h 294"/>
                  <a:gd name="T38" fmla="*/ 24 w 329"/>
                  <a:gd name="T39" fmla="*/ 83 h 294"/>
                  <a:gd name="T40" fmla="*/ 306 w 329"/>
                  <a:gd name="T41" fmla="*/ 83 h 294"/>
                  <a:gd name="T42" fmla="*/ 306 w 329"/>
                  <a:gd name="T43" fmla="*/ 27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294">
                    <a:moveTo>
                      <a:pt x="329" y="1"/>
                    </a:moveTo>
                    <a:cubicBezTo>
                      <a:pt x="282" y="1"/>
                      <a:pt x="282" y="1"/>
                      <a:pt x="282" y="1"/>
                    </a:cubicBezTo>
                    <a:cubicBezTo>
                      <a:pt x="282" y="13"/>
                      <a:pt x="282" y="13"/>
                      <a:pt x="282" y="13"/>
                    </a:cubicBezTo>
                    <a:cubicBezTo>
                      <a:pt x="282" y="32"/>
                      <a:pt x="266" y="48"/>
                      <a:pt x="247" y="48"/>
                    </a:cubicBezTo>
                    <a:cubicBezTo>
                      <a:pt x="228" y="48"/>
                      <a:pt x="212" y="32"/>
                      <a:pt x="212" y="13"/>
                    </a:cubicBezTo>
                    <a:cubicBezTo>
                      <a:pt x="212" y="1"/>
                      <a:pt x="212" y="1"/>
                      <a:pt x="212" y="1"/>
                    </a:cubicBezTo>
                    <a:cubicBezTo>
                      <a:pt x="118" y="1"/>
                      <a:pt x="118" y="1"/>
                      <a:pt x="118" y="1"/>
                    </a:cubicBezTo>
                    <a:cubicBezTo>
                      <a:pt x="118" y="13"/>
                      <a:pt x="118" y="13"/>
                      <a:pt x="118" y="13"/>
                    </a:cubicBezTo>
                    <a:cubicBezTo>
                      <a:pt x="118" y="32"/>
                      <a:pt x="102" y="48"/>
                      <a:pt x="83" y="48"/>
                    </a:cubicBezTo>
                    <a:cubicBezTo>
                      <a:pt x="63" y="48"/>
                      <a:pt x="47" y="32"/>
                      <a:pt x="47" y="13"/>
                    </a:cubicBezTo>
                    <a:cubicBezTo>
                      <a:pt x="47" y="1"/>
                      <a:pt x="47" y="1"/>
                      <a:pt x="47" y="1"/>
                    </a:cubicBezTo>
                    <a:cubicBezTo>
                      <a:pt x="0" y="0"/>
                      <a:pt x="0" y="0"/>
                      <a:pt x="0" y="0"/>
                    </a:cubicBezTo>
                    <a:cubicBezTo>
                      <a:pt x="0" y="294"/>
                      <a:pt x="0" y="294"/>
                      <a:pt x="0" y="294"/>
                    </a:cubicBezTo>
                    <a:cubicBezTo>
                      <a:pt x="24" y="294"/>
                      <a:pt x="24" y="294"/>
                      <a:pt x="24" y="294"/>
                    </a:cubicBezTo>
                    <a:cubicBezTo>
                      <a:pt x="306" y="294"/>
                      <a:pt x="306" y="294"/>
                      <a:pt x="306" y="294"/>
                    </a:cubicBezTo>
                    <a:cubicBezTo>
                      <a:pt x="329" y="294"/>
                      <a:pt x="329" y="294"/>
                      <a:pt x="329" y="294"/>
                    </a:cubicBezTo>
                    <a:lnTo>
                      <a:pt x="329" y="1"/>
                    </a:lnTo>
                    <a:close/>
                    <a:moveTo>
                      <a:pt x="306" y="271"/>
                    </a:moveTo>
                    <a:cubicBezTo>
                      <a:pt x="24" y="271"/>
                      <a:pt x="24" y="271"/>
                      <a:pt x="24" y="271"/>
                    </a:cubicBezTo>
                    <a:cubicBezTo>
                      <a:pt x="24" y="83"/>
                      <a:pt x="24" y="83"/>
                      <a:pt x="24" y="83"/>
                    </a:cubicBezTo>
                    <a:cubicBezTo>
                      <a:pt x="306" y="83"/>
                      <a:pt x="306" y="83"/>
                      <a:pt x="306" y="83"/>
                    </a:cubicBezTo>
                    <a:lnTo>
                      <a:pt x="306" y="271"/>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en-US"/>
              </a:p>
            </p:txBody>
          </p:sp>
          <p:sp>
            <p:nvSpPr>
              <p:cNvPr id="31" name="Freeform 40"/>
              <p:cNvSpPr/>
              <p:nvPr/>
            </p:nvSpPr>
            <p:spPr bwMode="auto">
              <a:xfrm>
                <a:off x="4108450" y="3605213"/>
                <a:ext cx="174625" cy="263525"/>
              </a:xfrm>
              <a:custGeom>
                <a:avLst/>
                <a:gdLst>
                  <a:gd name="T0" fmla="*/ 23 w 46"/>
                  <a:gd name="T1" fmla="*/ 70 h 70"/>
                  <a:gd name="T2" fmla="*/ 46 w 46"/>
                  <a:gd name="T3" fmla="*/ 47 h 70"/>
                  <a:gd name="T4" fmla="*/ 46 w 46"/>
                  <a:gd name="T5" fmla="*/ 23 h 70"/>
                  <a:gd name="T6" fmla="*/ 23 w 46"/>
                  <a:gd name="T7" fmla="*/ 0 h 70"/>
                  <a:gd name="T8" fmla="*/ 0 w 46"/>
                  <a:gd name="T9" fmla="*/ 23 h 70"/>
                  <a:gd name="T10" fmla="*/ 0 w 46"/>
                  <a:gd name="T11" fmla="*/ 47 h 70"/>
                  <a:gd name="T12" fmla="*/ 23 w 4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23" y="70"/>
                    </a:moveTo>
                    <a:cubicBezTo>
                      <a:pt x="36" y="70"/>
                      <a:pt x="46" y="60"/>
                      <a:pt x="46" y="47"/>
                    </a:cubicBezTo>
                    <a:cubicBezTo>
                      <a:pt x="46" y="23"/>
                      <a:pt x="46" y="23"/>
                      <a:pt x="46" y="23"/>
                    </a:cubicBezTo>
                    <a:cubicBezTo>
                      <a:pt x="46" y="10"/>
                      <a:pt x="36" y="0"/>
                      <a:pt x="23" y="0"/>
                    </a:cubicBezTo>
                    <a:cubicBezTo>
                      <a:pt x="10" y="0"/>
                      <a:pt x="0" y="10"/>
                      <a:pt x="0" y="23"/>
                    </a:cubicBezTo>
                    <a:cubicBezTo>
                      <a:pt x="0" y="47"/>
                      <a:pt x="0" y="47"/>
                      <a:pt x="0" y="47"/>
                    </a:cubicBezTo>
                    <a:cubicBezTo>
                      <a:pt x="0" y="60"/>
                      <a:pt x="10" y="70"/>
                      <a:pt x="23" y="7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35" tIns="45717" rIns="91435" bIns="45717" numCol="1" anchor="t" anchorCtr="0" compatLnSpc="1"/>
              <a:lstStyle/>
              <a:p>
                <a:endParaRPr lang="en-US"/>
              </a:p>
            </p:txBody>
          </p:sp>
          <p:sp>
            <p:nvSpPr>
              <p:cNvPr id="32" name="Rectangle 41"/>
              <p:cNvSpPr>
                <a:spLocks noChangeArrowheads="1"/>
              </p:cNvSpPr>
              <p:nvPr/>
            </p:nvSpPr>
            <p:spPr bwMode="auto">
              <a:xfrm>
                <a:off x="4332288" y="4157663"/>
                <a:ext cx="139700" cy="1238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7" rIns="91435" bIns="45717" numCol="1" anchor="t" anchorCtr="0" compatLnSpc="1"/>
              <a:lstStyle/>
              <a:p>
                <a:endParaRPr lang="en-US"/>
              </a:p>
            </p:txBody>
          </p:sp>
          <p:sp>
            <p:nvSpPr>
              <p:cNvPr id="33" name="Rectangle 42"/>
              <p:cNvSpPr>
                <a:spLocks noChangeArrowheads="1"/>
              </p:cNvSpPr>
              <p:nvPr/>
            </p:nvSpPr>
            <p:spPr bwMode="auto">
              <a:xfrm>
                <a:off x="4559300" y="4157663"/>
                <a:ext cx="139700" cy="1238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7" rIns="91435" bIns="45717" numCol="1" anchor="t" anchorCtr="0" compatLnSpc="1"/>
              <a:lstStyle/>
              <a:p>
                <a:endParaRPr lang="en-US"/>
              </a:p>
            </p:txBody>
          </p:sp>
          <p:sp>
            <p:nvSpPr>
              <p:cNvPr id="34" name="Rectangle 43"/>
              <p:cNvSpPr>
                <a:spLocks noChangeArrowheads="1"/>
              </p:cNvSpPr>
              <p:nvPr/>
            </p:nvSpPr>
            <p:spPr bwMode="auto">
              <a:xfrm>
                <a:off x="4767263" y="4157663"/>
                <a:ext cx="139700" cy="1238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7" rIns="91435" bIns="45717" numCol="1" anchor="t" anchorCtr="0" compatLnSpc="1"/>
              <a:lstStyle/>
              <a:p>
                <a:endParaRPr lang="en-US"/>
              </a:p>
            </p:txBody>
          </p:sp>
          <p:sp>
            <p:nvSpPr>
              <p:cNvPr id="35" name="Rectangle 44"/>
              <p:cNvSpPr>
                <a:spLocks noChangeArrowheads="1"/>
              </p:cNvSpPr>
              <p:nvPr/>
            </p:nvSpPr>
            <p:spPr bwMode="auto">
              <a:xfrm>
                <a:off x="4332288" y="4364038"/>
                <a:ext cx="139700" cy="1206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7" rIns="91435" bIns="45717" numCol="1" anchor="t" anchorCtr="0" compatLnSpc="1"/>
              <a:lstStyle/>
              <a:p>
                <a:endParaRPr lang="en-US"/>
              </a:p>
            </p:txBody>
          </p:sp>
          <p:sp>
            <p:nvSpPr>
              <p:cNvPr id="36" name="Rectangle 45"/>
              <p:cNvSpPr>
                <a:spLocks noChangeArrowheads="1"/>
              </p:cNvSpPr>
              <p:nvPr/>
            </p:nvSpPr>
            <p:spPr bwMode="auto">
              <a:xfrm>
                <a:off x="4559300" y="4364038"/>
                <a:ext cx="139700" cy="1206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7" rIns="91435" bIns="45717" numCol="1" anchor="t" anchorCtr="0" compatLnSpc="1"/>
              <a:lstStyle/>
              <a:p>
                <a:endParaRPr lang="en-US"/>
              </a:p>
            </p:txBody>
          </p:sp>
          <p:sp>
            <p:nvSpPr>
              <p:cNvPr id="37" name="Rectangle 46"/>
              <p:cNvSpPr>
                <a:spLocks noChangeArrowheads="1"/>
              </p:cNvSpPr>
              <p:nvPr/>
            </p:nvSpPr>
            <p:spPr bwMode="auto">
              <a:xfrm>
                <a:off x="4767263" y="4364038"/>
                <a:ext cx="139700" cy="1206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7" rIns="91435" bIns="45717" numCol="1" anchor="t" anchorCtr="0" compatLnSpc="1"/>
              <a:lstStyle/>
              <a:p>
                <a:endParaRPr lang="en-US"/>
              </a:p>
            </p:txBody>
          </p:sp>
          <p:sp>
            <p:nvSpPr>
              <p:cNvPr id="38" name="Rectangle 47"/>
              <p:cNvSpPr>
                <a:spLocks noChangeArrowheads="1"/>
              </p:cNvSpPr>
              <p:nvPr/>
            </p:nvSpPr>
            <p:spPr bwMode="auto">
              <a:xfrm>
                <a:off x="4332288" y="4570413"/>
                <a:ext cx="139700" cy="125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7" rIns="91435" bIns="45717" numCol="1" anchor="t" anchorCtr="0" compatLnSpc="1"/>
              <a:lstStyle/>
              <a:p>
                <a:endParaRPr lang="en-US"/>
              </a:p>
            </p:txBody>
          </p:sp>
          <p:sp>
            <p:nvSpPr>
              <p:cNvPr id="39" name="Rectangle 48"/>
              <p:cNvSpPr>
                <a:spLocks noChangeArrowheads="1"/>
              </p:cNvSpPr>
              <p:nvPr/>
            </p:nvSpPr>
            <p:spPr bwMode="auto">
              <a:xfrm>
                <a:off x="4108450" y="4364038"/>
                <a:ext cx="141288" cy="1206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7" rIns="91435" bIns="45717" numCol="1" anchor="t" anchorCtr="0" compatLnSpc="1"/>
              <a:lstStyle/>
              <a:p>
                <a:endParaRPr lang="en-US"/>
              </a:p>
            </p:txBody>
          </p:sp>
          <p:sp>
            <p:nvSpPr>
              <p:cNvPr id="40" name="Rectangle 49"/>
              <p:cNvSpPr>
                <a:spLocks noChangeArrowheads="1"/>
              </p:cNvSpPr>
              <p:nvPr/>
            </p:nvSpPr>
            <p:spPr bwMode="auto">
              <a:xfrm>
                <a:off x="4108450" y="4570413"/>
                <a:ext cx="141288" cy="125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7" rIns="91435" bIns="45717" numCol="1" anchor="t" anchorCtr="0" compatLnSpc="1"/>
              <a:lstStyle/>
              <a:p>
                <a:endParaRPr lang="en-US"/>
              </a:p>
            </p:txBody>
          </p:sp>
          <p:sp>
            <p:nvSpPr>
              <p:cNvPr id="41" name="Rectangle 50"/>
              <p:cNvSpPr>
                <a:spLocks noChangeArrowheads="1"/>
              </p:cNvSpPr>
              <p:nvPr/>
            </p:nvSpPr>
            <p:spPr bwMode="auto">
              <a:xfrm>
                <a:off x="4559300" y="4570413"/>
                <a:ext cx="139700" cy="125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7" rIns="91435" bIns="45717" numCol="1" anchor="t" anchorCtr="0" compatLnSpc="1"/>
              <a:lstStyle/>
              <a:p>
                <a:endParaRPr lang="en-US"/>
              </a:p>
            </p:txBody>
          </p:sp>
          <p:sp>
            <p:nvSpPr>
              <p:cNvPr id="42" name="Rectangle 51"/>
              <p:cNvSpPr>
                <a:spLocks noChangeArrowheads="1"/>
              </p:cNvSpPr>
              <p:nvPr/>
            </p:nvSpPr>
            <p:spPr bwMode="auto">
              <a:xfrm>
                <a:off x="4767263" y="4570413"/>
                <a:ext cx="139700" cy="125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7" rIns="91435" bIns="45717" numCol="1" anchor="t" anchorCtr="0" compatLnSpc="1"/>
              <a:lstStyle/>
              <a:p>
                <a:endParaRPr lang="en-US"/>
              </a:p>
            </p:txBody>
          </p:sp>
        </p:grpSp>
      </p:grpSp>
      <p:grpSp>
        <p:nvGrpSpPr>
          <p:cNvPr id="43" name="Group 6"/>
          <p:cNvGrpSpPr/>
          <p:nvPr/>
        </p:nvGrpSpPr>
        <p:grpSpPr>
          <a:xfrm>
            <a:off x="1272679" y="3892341"/>
            <a:ext cx="567066" cy="619973"/>
            <a:chOff x="865882" y="3369928"/>
            <a:chExt cx="711213" cy="715677"/>
          </a:xfrm>
        </p:grpSpPr>
        <p:sp>
          <p:nvSpPr>
            <p:cNvPr id="44" name="Oval 10"/>
            <p:cNvSpPr/>
            <p:nvPr/>
          </p:nvSpPr>
          <p:spPr>
            <a:xfrm>
              <a:off x="865882" y="3369928"/>
              <a:ext cx="711213" cy="715677"/>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9600" dirty="0">
                <a:solidFill>
                  <a:schemeClr val="bg1"/>
                </a:solidFill>
              </a:endParaRPr>
            </a:p>
          </p:txBody>
        </p:sp>
        <p:grpSp>
          <p:nvGrpSpPr>
            <p:cNvPr id="45" name="Group 82"/>
            <p:cNvGrpSpPr/>
            <p:nvPr/>
          </p:nvGrpSpPr>
          <p:grpSpPr>
            <a:xfrm>
              <a:off x="1060079" y="3534491"/>
              <a:ext cx="366180" cy="377109"/>
              <a:chOff x="3681413" y="3632200"/>
              <a:chExt cx="638175" cy="657225"/>
            </a:xfrm>
            <a:solidFill>
              <a:schemeClr val="bg1"/>
            </a:solidFill>
          </p:grpSpPr>
          <p:sp>
            <p:nvSpPr>
              <p:cNvPr id="46" name="Freeform 14"/>
              <p:cNvSpPr>
                <a:spLocks noEditPoints="1"/>
              </p:cNvSpPr>
              <p:nvPr/>
            </p:nvSpPr>
            <p:spPr bwMode="auto">
              <a:xfrm>
                <a:off x="3976688" y="3681413"/>
                <a:ext cx="342900" cy="533400"/>
              </a:xfrm>
              <a:custGeom>
                <a:avLst/>
                <a:gdLst/>
                <a:ahLst/>
                <a:cxnLst>
                  <a:cxn ang="0">
                    <a:pos x="135" y="53"/>
                  </a:cxn>
                  <a:cxn ang="0">
                    <a:pos x="134" y="52"/>
                  </a:cxn>
                  <a:cxn ang="0">
                    <a:pos x="121" y="47"/>
                  </a:cxn>
                  <a:cxn ang="0">
                    <a:pos x="112" y="56"/>
                  </a:cxn>
                  <a:cxn ang="0">
                    <a:pos x="103" y="46"/>
                  </a:cxn>
                  <a:cxn ang="0">
                    <a:pos x="103" y="46"/>
                  </a:cxn>
                  <a:cxn ang="0">
                    <a:pos x="91" y="52"/>
                  </a:cxn>
                  <a:cxn ang="0">
                    <a:pos x="88" y="53"/>
                  </a:cxn>
                  <a:cxn ang="0">
                    <a:pos x="71" y="55"/>
                  </a:cxn>
                  <a:cxn ang="0">
                    <a:pos x="29" y="9"/>
                  </a:cxn>
                  <a:cxn ang="0">
                    <a:pos x="22" y="2"/>
                  </a:cxn>
                  <a:cxn ang="0">
                    <a:pos x="18" y="1"/>
                  </a:cxn>
                  <a:cxn ang="0">
                    <a:pos x="10" y="2"/>
                  </a:cxn>
                  <a:cxn ang="0">
                    <a:pos x="3" y="21"/>
                  </a:cxn>
                  <a:cxn ang="0">
                    <a:pos x="12" y="36"/>
                  </a:cxn>
                  <a:cxn ang="0">
                    <a:pos x="16" y="41"/>
                  </a:cxn>
                  <a:cxn ang="0">
                    <a:pos x="63" y="82"/>
                  </a:cxn>
                  <a:cxn ang="0">
                    <a:pos x="75" y="84"/>
                  </a:cxn>
                  <a:cxn ang="0">
                    <a:pos x="75" y="158"/>
                  </a:cxn>
                  <a:cxn ang="0">
                    <a:pos x="77" y="168"/>
                  </a:cxn>
                  <a:cxn ang="0">
                    <a:pos x="77" y="170"/>
                  </a:cxn>
                  <a:cxn ang="0">
                    <a:pos x="77" y="305"/>
                  </a:cxn>
                  <a:cxn ang="0">
                    <a:pos x="93" y="321"/>
                  </a:cxn>
                  <a:cxn ang="0">
                    <a:pos x="110" y="305"/>
                  </a:cxn>
                  <a:cxn ang="0">
                    <a:pos x="110" y="190"/>
                  </a:cxn>
                  <a:cxn ang="0">
                    <a:pos x="112" y="190"/>
                  </a:cxn>
                  <a:cxn ang="0">
                    <a:pos x="112" y="190"/>
                  </a:cxn>
                  <a:cxn ang="0">
                    <a:pos x="112" y="305"/>
                  </a:cxn>
                  <a:cxn ang="0">
                    <a:pos x="129" y="321"/>
                  </a:cxn>
                  <a:cxn ang="0">
                    <a:pos x="129" y="321"/>
                  </a:cxn>
                  <a:cxn ang="0">
                    <a:pos x="146" y="305"/>
                  </a:cxn>
                  <a:cxn ang="0">
                    <a:pos x="146" y="173"/>
                  </a:cxn>
                  <a:cxn ang="0">
                    <a:pos x="149" y="175"/>
                  </a:cxn>
                  <a:cxn ang="0">
                    <a:pos x="155" y="177"/>
                  </a:cxn>
                  <a:cxn ang="0">
                    <a:pos x="168" y="170"/>
                  </a:cxn>
                  <a:cxn ang="0">
                    <a:pos x="135" y="53"/>
                  </a:cxn>
                  <a:cxn ang="0">
                    <a:pos x="112" y="127"/>
                  </a:cxn>
                  <a:cxn ang="0">
                    <a:pos x="112" y="127"/>
                  </a:cxn>
                  <a:cxn ang="0">
                    <a:pos x="103" y="115"/>
                  </a:cxn>
                  <a:cxn ang="0">
                    <a:pos x="112" y="57"/>
                  </a:cxn>
                  <a:cxn ang="0">
                    <a:pos x="112" y="57"/>
                  </a:cxn>
                  <a:cxn ang="0">
                    <a:pos x="121" y="115"/>
                  </a:cxn>
                  <a:cxn ang="0">
                    <a:pos x="112" y="127"/>
                  </a:cxn>
                  <a:cxn ang="0">
                    <a:pos x="149" y="143"/>
                  </a:cxn>
                  <a:cxn ang="0">
                    <a:pos x="149" y="103"/>
                  </a:cxn>
                  <a:cxn ang="0">
                    <a:pos x="149" y="143"/>
                  </a:cxn>
                  <a:cxn ang="0">
                    <a:pos x="149" y="143"/>
                  </a:cxn>
                  <a:cxn ang="0">
                    <a:pos x="149" y="143"/>
                  </a:cxn>
                </a:cxnLst>
                <a:rect l="0" t="0" r="r" b="b"/>
                <a:pathLst>
                  <a:path w="207" h="321">
                    <a:moveTo>
                      <a:pt x="135" y="53"/>
                    </a:moveTo>
                    <a:cubicBezTo>
                      <a:pt x="135" y="53"/>
                      <a:pt x="134" y="52"/>
                      <a:pt x="134" y="52"/>
                    </a:cubicBezTo>
                    <a:cubicBezTo>
                      <a:pt x="130" y="50"/>
                      <a:pt x="126" y="48"/>
                      <a:pt x="121" y="47"/>
                    </a:cubicBezTo>
                    <a:cubicBezTo>
                      <a:pt x="112" y="56"/>
                      <a:pt x="112" y="56"/>
                      <a:pt x="112" y="56"/>
                    </a:cubicBezTo>
                    <a:cubicBezTo>
                      <a:pt x="103" y="46"/>
                      <a:pt x="103" y="46"/>
                      <a:pt x="103" y="46"/>
                    </a:cubicBezTo>
                    <a:cubicBezTo>
                      <a:pt x="103" y="46"/>
                      <a:pt x="103" y="46"/>
                      <a:pt x="103" y="46"/>
                    </a:cubicBezTo>
                    <a:cubicBezTo>
                      <a:pt x="99" y="48"/>
                      <a:pt x="95" y="49"/>
                      <a:pt x="91" y="52"/>
                    </a:cubicBezTo>
                    <a:cubicBezTo>
                      <a:pt x="90" y="52"/>
                      <a:pt x="89" y="52"/>
                      <a:pt x="88" y="53"/>
                    </a:cubicBezTo>
                    <a:cubicBezTo>
                      <a:pt x="82" y="56"/>
                      <a:pt x="77" y="57"/>
                      <a:pt x="71" y="55"/>
                    </a:cubicBezTo>
                    <a:cubicBezTo>
                      <a:pt x="52" y="49"/>
                      <a:pt x="34" y="19"/>
                      <a:pt x="29" y="9"/>
                    </a:cubicBezTo>
                    <a:cubicBezTo>
                      <a:pt x="27" y="6"/>
                      <a:pt x="25" y="4"/>
                      <a:pt x="22" y="2"/>
                    </a:cubicBezTo>
                    <a:cubicBezTo>
                      <a:pt x="18" y="1"/>
                      <a:pt x="18" y="1"/>
                      <a:pt x="18" y="1"/>
                    </a:cubicBezTo>
                    <a:cubicBezTo>
                      <a:pt x="16" y="0"/>
                      <a:pt x="13" y="1"/>
                      <a:pt x="10" y="2"/>
                    </a:cubicBezTo>
                    <a:cubicBezTo>
                      <a:pt x="3" y="5"/>
                      <a:pt x="0" y="14"/>
                      <a:pt x="3" y="21"/>
                    </a:cubicBezTo>
                    <a:cubicBezTo>
                      <a:pt x="4" y="23"/>
                      <a:pt x="7" y="29"/>
                      <a:pt x="12" y="36"/>
                    </a:cubicBezTo>
                    <a:cubicBezTo>
                      <a:pt x="16" y="41"/>
                      <a:pt x="16" y="41"/>
                      <a:pt x="16" y="41"/>
                    </a:cubicBezTo>
                    <a:cubicBezTo>
                      <a:pt x="26" y="56"/>
                      <a:pt x="42" y="75"/>
                      <a:pt x="63" y="82"/>
                    </a:cubicBezTo>
                    <a:cubicBezTo>
                      <a:pt x="67" y="83"/>
                      <a:pt x="71" y="84"/>
                      <a:pt x="75" y="84"/>
                    </a:cubicBezTo>
                    <a:cubicBezTo>
                      <a:pt x="75" y="158"/>
                      <a:pt x="75" y="158"/>
                      <a:pt x="75" y="158"/>
                    </a:cubicBezTo>
                    <a:cubicBezTo>
                      <a:pt x="75" y="162"/>
                      <a:pt x="76" y="165"/>
                      <a:pt x="77" y="168"/>
                    </a:cubicBezTo>
                    <a:cubicBezTo>
                      <a:pt x="77" y="169"/>
                      <a:pt x="77" y="170"/>
                      <a:pt x="77" y="170"/>
                    </a:cubicBezTo>
                    <a:cubicBezTo>
                      <a:pt x="77" y="305"/>
                      <a:pt x="77" y="305"/>
                      <a:pt x="77" y="305"/>
                    </a:cubicBezTo>
                    <a:cubicBezTo>
                      <a:pt x="77" y="314"/>
                      <a:pt x="84" y="321"/>
                      <a:pt x="93" y="321"/>
                    </a:cubicBezTo>
                    <a:cubicBezTo>
                      <a:pt x="103" y="321"/>
                      <a:pt x="110" y="314"/>
                      <a:pt x="110" y="305"/>
                    </a:cubicBezTo>
                    <a:cubicBezTo>
                      <a:pt x="110" y="190"/>
                      <a:pt x="110" y="190"/>
                      <a:pt x="110" y="190"/>
                    </a:cubicBezTo>
                    <a:cubicBezTo>
                      <a:pt x="111" y="190"/>
                      <a:pt x="111" y="190"/>
                      <a:pt x="112" y="190"/>
                    </a:cubicBezTo>
                    <a:cubicBezTo>
                      <a:pt x="112" y="190"/>
                      <a:pt x="112" y="190"/>
                      <a:pt x="112" y="190"/>
                    </a:cubicBezTo>
                    <a:cubicBezTo>
                      <a:pt x="112" y="305"/>
                      <a:pt x="112" y="305"/>
                      <a:pt x="112" y="305"/>
                    </a:cubicBezTo>
                    <a:cubicBezTo>
                      <a:pt x="112" y="314"/>
                      <a:pt x="120" y="321"/>
                      <a:pt x="129" y="321"/>
                    </a:cubicBezTo>
                    <a:cubicBezTo>
                      <a:pt x="129" y="321"/>
                      <a:pt x="129" y="321"/>
                      <a:pt x="129" y="321"/>
                    </a:cubicBezTo>
                    <a:cubicBezTo>
                      <a:pt x="138" y="321"/>
                      <a:pt x="146" y="314"/>
                      <a:pt x="146" y="305"/>
                    </a:cubicBezTo>
                    <a:cubicBezTo>
                      <a:pt x="146" y="173"/>
                      <a:pt x="146" y="173"/>
                      <a:pt x="146" y="173"/>
                    </a:cubicBezTo>
                    <a:cubicBezTo>
                      <a:pt x="146" y="174"/>
                      <a:pt x="147" y="175"/>
                      <a:pt x="149" y="175"/>
                    </a:cubicBezTo>
                    <a:cubicBezTo>
                      <a:pt x="151" y="176"/>
                      <a:pt x="153" y="177"/>
                      <a:pt x="155" y="177"/>
                    </a:cubicBezTo>
                    <a:cubicBezTo>
                      <a:pt x="160" y="177"/>
                      <a:pt x="165" y="174"/>
                      <a:pt x="168" y="170"/>
                    </a:cubicBezTo>
                    <a:cubicBezTo>
                      <a:pt x="207" y="97"/>
                      <a:pt x="153" y="64"/>
                      <a:pt x="135" y="53"/>
                    </a:cubicBezTo>
                    <a:close/>
                    <a:moveTo>
                      <a:pt x="112" y="127"/>
                    </a:moveTo>
                    <a:cubicBezTo>
                      <a:pt x="112" y="127"/>
                      <a:pt x="112" y="127"/>
                      <a:pt x="112" y="127"/>
                    </a:cubicBezTo>
                    <a:cubicBezTo>
                      <a:pt x="103" y="115"/>
                      <a:pt x="103" y="115"/>
                      <a:pt x="103" y="115"/>
                    </a:cubicBezTo>
                    <a:cubicBezTo>
                      <a:pt x="112" y="57"/>
                      <a:pt x="112" y="57"/>
                      <a:pt x="112" y="57"/>
                    </a:cubicBezTo>
                    <a:cubicBezTo>
                      <a:pt x="112" y="57"/>
                      <a:pt x="112" y="57"/>
                      <a:pt x="112" y="57"/>
                    </a:cubicBezTo>
                    <a:cubicBezTo>
                      <a:pt x="121" y="115"/>
                      <a:pt x="121" y="115"/>
                      <a:pt x="121" y="115"/>
                    </a:cubicBezTo>
                    <a:lnTo>
                      <a:pt x="112" y="127"/>
                    </a:lnTo>
                    <a:close/>
                    <a:moveTo>
                      <a:pt x="149" y="143"/>
                    </a:moveTo>
                    <a:cubicBezTo>
                      <a:pt x="149" y="103"/>
                      <a:pt x="149" y="103"/>
                      <a:pt x="149" y="103"/>
                    </a:cubicBezTo>
                    <a:cubicBezTo>
                      <a:pt x="154" y="113"/>
                      <a:pt x="156" y="126"/>
                      <a:pt x="149" y="143"/>
                    </a:cubicBezTo>
                    <a:close/>
                    <a:moveTo>
                      <a:pt x="149" y="143"/>
                    </a:moveTo>
                    <a:cubicBezTo>
                      <a:pt x="149" y="143"/>
                      <a:pt x="149" y="143"/>
                      <a:pt x="149" y="143"/>
                    </a:cubicBezTo>
                  </a:path>
                </a:pathLst>
              </a:custGeom>
              <a:grpFill/>
              <a:ln w="9525">
                <a:noFill/>
                <a:round/>
              </a:ln>
            </p:spPr>
            <p:txBody>
              <a:bodyPr vert="horz" wrap="square" lIns="68576" tIns="34288" rIns="68576" bIns="34288" numCol="1" anchor="t" anchorCtr="0" compatLnSpc="1"/>
              <a:lstStyle/>
              <a:p>
                <a:endParaRPr lang="en-US" sz="1500" dirty="0"/>
              </a:p>
            </p:txBody>
          </p:sp>
          <p:sp>
            <p:nvSpPr>
              <p:cNvPr id="47" name="Freeform 15"/>
              <p:cNvSpPr>
                <a:spLocks noEditPoints="1"/>
              </p:cNvSpPr>
              <p:nvPr/>
            </p:nvSpPr>
            <p:spPr bwMode="auto">
              <a:xfrm>
                <a:off x="4102100" y="3633788"/>
                <a:ext cx="119063" cy="120650"/>
              </a:xfrm>
              <a:custGeom>
                <a:avLst/>
                <a:gdLst/>
                <a:ahLst/>
                <a:cxnLst>
                  <a:cxn ang="0">
                    <a:pos x="72" y="36"/>
                  </a:cxn>
                  <a:cxn ang="0">
                    <a:pos x="36" y="72"/>
                  </a:cxn>
                  <a:cxn ang="0">
                    <a:pos x="0" y="36"/>
                  </a:cxn>
                  <a:cxn ang="0">
                    <a:pos x="36" y="0"/>
                  </a:cxn>
                  <a:cxn ang="0">
                    <a:pos x="72" y="36"/>
                  </a:cxn>
                  <a:cxn ang="0">
                    <a:pos x="72" y="36"/>
                  </a:cxn>
                  <a:cxn ang="0">
                    <a:pos x="72" y="36"/>
                  </a:cxn>
                </a:cxnLst>
                <a:rect l="0" t="0" r="r" b="b"/>
                <a:pathLst>
                  <a:path w="72" h="72">
                    <a:moveTo>
                      <a:pt x="72" y="36"/>
                    </a:moveTo>
                    <a:cubicBezTo>
                      <a:pt x="72" y="56"/>
                      <a:pt x="56" y="72"/>
                      <a:pt x="36" y="72"/>
                    </a:cubicBezTo>
                    <a:cubicBezTo>
                      <a:pt x="16" y="72"/>
                      <a:pt x="0" y="56"/>
                      <a:pt x="0" y="36"/>
                    </a:cubicBezTo>
                    <a:cubicBezTo>
                      <a:pt x="0" y="16"/>
                      <a:pt x="16" y="0"/>
                      <a:pt x="36" y="0"/>
                    </a:cubicBezTo>
                    <a:cubicBezTo>
                      <a:pt x="56" y="0"/>
                      <a:pt x="72" y="16"/>
                      <a:pt x="72" y="36"/>
                    </a:cubicBezTo>
                    <a:close/>
                    <a:moveTo>
                      <a:pt x="72" y="36"/>
                    </a:moveTo>
                    <a:cubicBezTo>
                      <a:pt x="72" y="36"/>
                      <a:pt x="72" y="36"/>
                      <a:pt x="72" y="36"/>
                    </a:cubicBezTo>
                  </a:path>
                </a:pathLst>
              </a:custGeom>
              <a:grpFill/>
              <a:ln w="9525">
                <a:noFill/>
                <a:round/>
              </a:ln>
            </p:spPr>
            <p:txBody>
              <a:bodyPr vert="horz" wrap="square" lIns="68576" tIns="34288" rIns="68576" bIns="34288" numCol="1" anchor="t" anchorCtr="0" compatLnSpc="1"/>
              <a:lstStyle/>
              <a:p>
                <a:endParaRPr lang="en-US" sz="1500" dirty="0"/>
              </a:p>
            </p:txBody>
          </p:sp>
          <p:sp>
            <p:nvSpPr>
              <p:cNvPr id="48" name="Freeform 16"/>
              <p:cNvSpPr>
                <a:spLocks noEditPoints="1"/>
              </p:cNvSpPr>
              <p:nvPr/>
            </p:nvSpPr>
            <p:spPr bwMode="auto">
              <a:xfrm>
                <a:off x="3703638" y="3632200"/>
                <a:ext cx="361950" cy="338137"/>
              </a:xfrm>
              <a:custGeom>
                <a:avLst/>
                <a:gdLst/>
                <a:ahLst/>
                <a:cxnLst>
                  <a:cxn ang="0">
                    <a:pos x="197" y="203"/>
                  </a:cxn>
                  <a:cxn ang="0">
                    <a:pos x="20" y="203"/>
                  </a:cxn>
                  <a:cxn ang="0">
                    <a:pos x="0" y="182"/>
                  </a:cxn>
                  <a:cxn ang="0">
                    <a:pos x="0" y="20"/>
                  </a:cxn>
                  <a:cxn ang="0">
                    <a:pos x="20" y="0"/>
                  </a:cxn>
                  <a:cxn ang="0">
                    <a:pos x="197" y="0"/>
                  </a:cxn>
                  <a:cxn ang="0">
                    <a:pos x="218" y="20"/>
                  </a:cxn>
                  <a:cxn ang="0">
                    <a:pos x="218" y="182"/>
                  </a:cxn>
                  <a:cxn ang="0">
                    <a:pos x="197" y="203"/>
                  </a:cxn>
                  <a:cxn ang="0">
                    <a:pos x="20" y="13"/>
                  </a:cxn>
                  <a:cxn ang="0">
                    <a:pos x="13" y="20"/>
                  </a:cxn>
                  <a:cxn ang="0">
                    <a:pos x="13" y="182"/>
                  </a:cxn>
                  <a:cxn ang="0">
                    <a:pos x="20" y="189"/>
                  </a:cxn>
                  <a:cxn ang="0">
                    <a:pos x="197" y="189"/>
                  </a:cxn>
                  <a:cxn ang="0">
                    <a:pos x="204" y="182"/>
                  </a:cxn>
                  <a:cxn ang="0">
                    <a:pos x="204" y="20"/>
                  </a:cxn>
                  <a:cxn ang="0">
                    <a:pos x="197" y="13"/>
                  </a:cxn>
                  <a:cxn ang="0">
                    <a:pos x="20" y="13"/>
                  </a:cxn>
                  <a:cxn ang="0">
                    <a:pos x="20" y="13"/>
                  </a:cxn>
                  <a:cxn ang="0">
                    <a:pos x="20" y="13"/>
                  </a:cxn>
                </a:cxnLst>
                <a:rect l="0" t="0" r="r" b="b"/>
                <a:pathLst>
                  <a:path w="218" h="203">
                    <a:moveTo>
                      <a:pt x="197" y="203"/>
                    </a:moveTo>
                    <a:cubicBezTo>
                      <a:pt x="20" y="203"/>
                      <a:pt x="20" y="203"/>
                      <a:pt x="20" y="203"/>
                    </a:cubicBezTo>
                    <a:cubicBezTo>
                      <a:pt x="9" y="203"/>
                      <a:pt x="0" y="194"/>
                      <a:pt x="0" y="182"/>
                    </a:cubicBezTo>
                    <a:cubicBezTo>
                      <a:pt x="0" y="20"/>
                      <a:pt x="0" y="20"/>
                      <a:pt x="0" y="20"/>
                    </a:cubicBezTo>
                    <a:cubicBezTo>
                      <a:pt x="0" y="9"/>
                      <a:pt x="9" y="0"/>
                      <a:pt x="20" y="0"/>
                    </a:cubicBezTo>
                    <a:cubicBezTo>
                      <a:pt x="197" y="0"/>
                      <a:pt x="197" y="0"/>
                      <a:pt x="197" y="0"/>
                    </a:cubicBezTo>
                    <a:cubicBezTo>
                      <a:pt x="208" y="0"/>
                      <a:pt x="218" y="9"/>
                      <a:pt x="218" y="20"/>
                    </a:cubicBezTo>
                    <a:cubicBezTo>
                      <a:pt x="218" y="182"/>
                      <a:pt x="218" y="182"/>
                      <a:pt x="218" y="182"/>
                    </a:cubicBezTo>
                    <a:cubicBezTo>
                      <a:pt x="218" y="194"/>
                      <a:pt x="208" y="203"/>
                      <a:pt x="197" y="203"/>
                    </a:cubicBezTo>
                    <a:close/>
                    <a:moveTo>
                      <a:pt x="20" y="13"/>
                    </a:moveTo>
                    <a:cubicBezTo>
                      <a:pt x="16" y="13"/>
                      <a:pt x="13" y="16"/>
                      <a:pt x="13" y="20"/>
                    </a:cubicBezTo>
                    <a:cubicBezTo>
                      <a:pt x="13" y="182"/>
                      <a:pt x="13" y="182"/>
                      <a:pt x="13" y="182"/>
                    </a:cubicBezTo>
                    <a:cubicBezTo>
                      <a:pt x="13" y="186"/>
                      <a:pt x="16" y="189"/>
                      <a:pt x="20" y="189"/>
                    </a:cubicBezTo>
                    <a:cubicBezTo>
                      <a:pt x="197" y="189"/>
                      <a:pt x="197" y="189"/>
                      <a:pt x="197" y="189"/>
                    </a:cubicBezTo>
                    <a:cubicBezTo>
                      <a:pt x="201" y="189"/>
                      <a:pt x="204" y="186"/>
                      <a:pt x="204" y="182"/>
                    </a:cubicBezTo>
                    <a:cubicBezTo>
                      <a:pt x="204" y="20"/>
                      <a:pt x="204" y="20"/>
                      <a:pt x="204" y="20"/>
                    </a:cubicBezTo>
                    <a:cubicBezTo>
                      <a:pt x="204" y="16"/>
                      <a:pt x="201" y="13"/>
                      <a:pt x="197" y="13"/>
                    </a:cubicBezTo>
                    <a:lnTo>
                      <a:pt x="20" y="13"/>
                    </a:lnTo>
                    <a:close/>
                    <a:moveTo>
                      <a:pt x="20" y="13"/>
                    </a:moveTo>
                    <a:cubicBezTo>
                      <a:pt x="20" y="13"/>
                      <a:pt x="20" y="13"/>
                      <a:pt x="20" y="13"/>
                    </a:cubicBezTo>
                  </a:path>
                </a:pathLst>
              </a:custGeom>
              <a:grpFill/>
              <a:ln w="9525">
                <a:noFill/>
                <a:round/>
              </a:ln>
            </p:spPr>
            <p:txBody>
              <a:bodyPr vert="horz" wrap="square" lIns="68576" tIns="34288" rIns="68576" bIns="34288" numCol="1" anchor="t" anchorCtr="0" compatLnSpc="1"/>
              <a:lstStyle/>
              <a:p>
                <a:endParaRPr lang="en-US" sz="1500" dirty="0"/>
              </a:p>
            </p:txBody>
          </p:sp>
          <p:sp>
            <p:nvSpPr>
              <p:cNvPr id="49" name="Freeform 17"/>
              <p:cNvSpPr>
                <a:spLocks noEditPoints="1"/>
              </p:cNvSpPr>
              <p:nvPr/>
            </p:nvSpPr>
            <p:spPr bwMode="auto">
              <a:xfrm>
                <a:off x="3743325" y="4003675"/>
                <a:ext cx="96838" cy="93662"/>
              </a:xfrm>
              <a:custGeom>
                <a:avLst/>
                <a:gdLst/>
                <a:ahLst/>
                <a:cxnLst>
                  <a:cxn ang="0">
                    <a:pos x="58" y="29"/>
                  </a:cxn>
                  <a:cxn ang="0">
                    <a:pos x="29" y="57"/>
                  </a:cxn>
                  <a:cxn ang="0">
                    <a:pos x="0" y="29"/>
                  </a:cxn>
                  <a:cxn ang="0">
                    <a:pos x="29" y="0"/>
                  </a:cxn>
                  <a:cxn ang="0">
                    <a:pos x="58" y="29"/>
                  </a:cxn>
                  <a:cxn ang="0">
                    <a:pos x="58" y="29"/>
                  </a:cxn>
                  <a:cxn ang="0">
                    <a:pos x="58" y="29"/>
                  </a:cxn>
                </a:cxnLst>
                <a:rect l="0" t="0" r="r" b="b"/>
                <a:pathLst>
                  <a:path w="58" h="57">
                    <a:moveTo>
                      <a:pt x="58" y="29"/>
                    </a:moveTo>
                    <a:cubicBezTo>
                      <a:pt x="58" y="45"/>
                      <a:pt x="45" y="57"/>
                      <a:pt x="29" y="57"/>
                    </a:cubicBezTo>
                    <a:cubicBezTo>
                      <a:pt x="13" y="57"/>
                      <a:pt x="0" y="45"/>
                      <a:pt x="0" y="29"/>
                    </a:cubicBezTo>
                    <a:cubicBezTo>
                      <a:pt x="0" y="13"/>
                      <a:pt x="13" y="0"/>
                      <a:pt x="29" y="0"/>
                    </a:cubicBezTo>
                    <a:cubicBezTo>
                      <a:pt x="45" y="0"/>
                      <a:pt x="58" y="13"/>
                      <a:pt x="58" y="29"/>
                    </a:cubicBezTo>
                    <a:close/>
                    <a:moveTo>
                      <a:pt x="58" y="29"/>
                    </a:moveTo>
                    <a:cubicBezTo>
                      <a:pt x="58" y="29"/>
                      <a:pt x="58" y="29"/>
                      <a:pt x="58" y="29"/>
                    </a:cubicBezTo>
                  </a:path>
                </a:pathLst>
              </a:custGeom>
              <a:grpFill/>
              <a:ln w="9525">
                <a:noFill/>
                <a:round/>
              </a:ln>
            </p:spPr>
            <p:txBody>
              <a:bodyPr vert="horz" wrap="square" lIns="68576" tIns="34288" rIns="68576" bIns="34288" numCol="1" anchor="t" anchorCtr="0" compatLnSpc="1"/>
              <a:lstStyle/>
              <a:p>
                <a:endParaRPr lang="en-US" sz="1500" dirty="0"/>
              </a:p>
            </p:txBody>
          </p:sp>
          <p:sp>
            <p:nvSpPr>
              <p:cNvPr id="50" name="Freeform 18"/>
              <p:cNvSpPr>
                <a:spLocks noEditPoints="1"/>
              </p:cNvSpPr>
              <p:nvPr/>
            </p:nvSpPr>
            <p:spPr bwMode="auto">
              <a:xfrm>
                <a:off x="3695700" y="4100513"/>
                <a:ext cx="192088" cy="106362"/>
              </a:xfrm>
              <a:custGeom>
                <a:avLst/>
                <a:gdLst/>
                <a:ahLst/>
                <a:cxnLst>
                  <a:cxn ang="0">
                    <a:pos x="25" y="64"/>
                  </a:cxn>
                  <a:cxn ang="0">
                    <a:pos x="29" y="44"/>
                  </a:cxn>
                  <a:cxn ang="0">
                    <a:pos x="29" y="64"/>
                  </a:cxn>
                  <a:cxn ang="0">
                    <a:pos x="58" y="64"/>
                  </a:cxn>
                  <a:cxn ang="0">
                    <a:pos x="51" y="54"/>
                  </a:cxn>
                  <a:cxn ang="0">
                    <a:pos x="58" y="8"/>
                  </a:cxn>
                  <a:cxn ang="0">
                    <a:pos x="58" y="8"/>
                  </a:cxn>
                  <a:cxn ang="0">
                    <a:pos x="65" y="54"/>
                  </a:cxn>
                  <a:cxn ang="0">
                    <a:pos x="58" y="64"/>
                  </a:cxn>
                  <a:cxn ang="0">
                    <a:pos x="87" y="64"/>
                  </a:cxn>
                  <a:cxn ang="0">
                    <a:pos x="87" y="44"/>
                  </a:cxn>
                  <a:cxn ang="0">
                    <a:pos x="91" y="64"/>
                  </a:cxn>
                  <a:cxn ang="0">
                    <a:pos x="114" y="64"/>
                  </a:cxn>
                  <a:cxn ang="0">
                    <a:pos x="77" y="5"/>
                  </a:cxn>
                  <a:cxn ang="0">
                    <a:pos x="76" y="5"/>
                  </a:cxn>
                  <a:cxn ang="0">
                    <a:pos x="65" y="0"/>
                  </a:cxn>
                  <a:cxn ang="0">
                    <a:pos x="58" y="7"/>
                  </a:cxn>
                  <a:cxn ang="0">
                    <a:pos x="51" y="0"/>
                  </a:cxn>
                  <a:cxn ang="0">
                    <a:pos x="51" y="0"/>
                  </a:cxn>
                  <a:cxn ang="0">
                    <a:pos x="40" y="5"/>
                  </a:cxn>
                  <a:cxn ang="0">
                    <a:pos x="39" y="5"/>
                  </a:cxn>
                  <a:cxn ang="0">
                    <a:pos x="2" y="64"/>
                  </a:cxn>
                  <a:cxn ang="0">
                    <a:pos x="25" y="64"/>
                  </a:cxn>
                  <a:cxn ang="0">
                    <a:pos x="25" y="64"/>
                  </a:cxn>
                  <a:cxn ang="0">
                    <a:pos x="25" y="64"/>
                  </a:cxn>
                </a:cxnLst>
                <a:rect l="0" t="0" r="r" b="b"/>
                <a:pathLst>
                  <a:path w="116" h="64">
                    <a:moveTo>
                      <a:pt x="25" y="64"/>
                    </a:moveTo>
                    <a:cubicBezTo>
                      <a:pt x="24" y="56"/>
                      <a:pt x="26" y="49"/>
                      <a:pt x="29" y="44"/>
                    </a:cubicBezTo>
                    <a:cubicBezTo>
                      <a:pt x="29" y="64"/>
                      <a:pt x="29" y="64"/>
                      <a:pt x="29" y="64"/>
                    </a:cubicBezTo>
                    <a:cubicBezTo>
                      <a:pt x="58" y="64"/>
                      <a:pt x="58" y="64"/>
                      <a:pt x="58" y="64"/>
                    </a:cubicBezTo>
                    <a:cubicBezTo>
                      <a:pt x="51" y="54"/>
                      <a:pt x="51" y="54"/>
                      <a:pt x="51" y="54"/>
                    </a:cubicBezTo>
                    <a:cubicBezTo>
                      <a:pt x="58" y="8"/>
                      <a:pt x="58" y="8"/>
                      <a:pt x="58" y="8"/>
                    </a:cubicBezTo>
                    <a:cubicBezTo>
                      <a:pt x="58" y="8"/>
                      <a:pt x="58" y="8"/>
                      <a:pt x="58" y="8"/>
                    </a:cubicBezTo>
                    <a:cubicBezTo>
                      <a:pt x="65" y="54"/>
                      <a:pt x="65" y="54"/>
                      <a:pt x="65" y="54"/>
                    </a:cubicBezTo>
                    <a:cubicBezTo>
                      <a:pt x="58" y="64"/>
                      <a:pt x="58" y="64"/>
                      <a:pt x="58" y="64"/>
                    </a:cubicBezTo>
                    <a:cubicBezTo>
                      <a:pt x="87" y="64"/>
                      <a:pt x="87" y="64"/>
                      <a:pt x="87" y="64"/>
                    </a:cubicBezTo>
                    <a:cubicBezTo>
                      <a:pt x="87" y="44"/>
                      <a:pt x="87" y="44"/>
                      <a:pt x="87" y="44"/>
                    </a:cubicBezTo>
                    <a:cubicBezTo>
                      <a:pt x="90" y="49"/>
                      <a:pt x="92" y="56"/>
                      <a:pt x="91" y="64"/>
                    </a:cubicBezTo>
                    <a:cubicBezTo>
                      <a:pt x="114" y="64"/>
                      <a:pt x="114" y="64"/>
                      <a:pt x="114" y="64"/>
                    </a:cubicBezTo>
                    <a:cubicBezTo>
                      <a:pt x="116" y="29"/>
                      <a:pt x="88" y="12"/>
                      <a:pt x="77" y="5"/>
                    </a:cubicBezTo>
                    <a:cubicBezTo>
                      <a:pt x="77" y="5"/>
                      <a:pt x="76" y="5"/>
                      <a:pt x="76" y="5"/>
                    </a:cubicBezTo>
                    <a:cubicBezTo>
                      <a:pt x="72" y="2"/>
                      <a:pt x="69" y="1"/>
                      <a:pt x="65" y="0"/>
                    </a:cubicBezTo>
                    <a:cubicBezTo>
                      <a:pt x="58" y="7"/>
                      <a:pt x="58" y="7"/>
                      <a:pt x="58" y="7"/>
                    </a:cubicBezTo>
                    <a:cubicBezTo>
                      <a:pt x="51" y="0"/>
                      <a:pt x="51" y="0"/>
                      <a:pt x="51" y="0"/>
                    </a:cubicBezTo>
                    <a:cubicBezTo>
                      <a:pt x="51" y="0"/>
                      <a:pt x="51" y="0"/>
                      <a:pt x="51" y="0"/>
                    </a:cubicBezTo>
                    <a:cubicBezTo>
                      <a:pt x="47" y="1"/>
                      <a:pt x="44" y="2"/>
                      <a:pt x="40" y="5"/>
                    </a:cubicBezTo>
                    <a:cubicBezTo>
                      <a:pt x="40" y="5"/>
                      <a:pt x="39" y="5"/>
                      <a:pt x="39" y="5"/>
                    </a:cubicBezTo>
                    <a:cubicBezTo>
                      <a:pt x="28" y="12"/>
                      <a:pt x="0" y="29"/>
                      <a:pt x="2" y="64"/>
                    </a:cubicBezTo>
                    <a:lnTo>
                      <a:pt x="25" y="64"/>
                    </a:lnTo>
                    <a:close/>
                    <a:moveTo>
                      <a:pt x="25" y="64"/>
                    </a:moveTo>
                    <a:cubicBezTo>
                      <a:pt x="25" y="64"/>
                      <a:pt x="25" y="64"/>
                      <a:pt x="25" y="64"/>
                    </a:cubicBezTo>
                  </a:path>
                </a:pathLst>
              </a:custGeom>
              <a:grpFill/>
              <a:ln w="9525">
                <a:noFill/>
                <a:round/>
              </a:ln>
            </p:spPr>
            <p:txBody>
              <a:bodyPr vert="horz" wrap="square" lIns="68576" tIns="34288" rIns="68576" bIns="34288" numCol="1" anchor="t" anchorCtr="0" compatLnSpc="1"/>
              <a:lstStyle/>
              <a:p>
                <a:endParaRPr lang="en-US" sz="1500" dirty="0"/>
              </a:p>
            </p:txBody>
          </p:sp>
          <p:sp>
            <p:nvSpPr>
              <p:cNvPr id="51" name="Freeform 19"/>
              <p:cNvSpPr>
                <a:spLocks noEditPoints="1"/>
              </p:cNvSpPr>
              <p:nvPr/>
            </p:nvSpPr>
            <p:spPr bwMode="auto">
              <a:xfrm>
                <a:off x="3929063" y="4003675"/>
                <a:ext cx="93663" cy="93662"/>
              </a:xfrm>
              <a:custGeom>
                <a:avLst/>
                <a:gdLst/>
                <a:ahLst/>
                <a:cxnLst>
                  <a:cxn ang="0">
                    <a:pos x="57" y="29"/>
                  </a:cxn>
                  <a:cxn ang="0">
                    <a:pos x="28" y="57"/>
                  </a:cxn>
                  <a:cxn ang="0">
                    <a:pos x="0" y="29"/>
                  </a:cxn>
                  <a:cxn ang="0">
                    <a:pos x="28" y="0"/>
                  </a:cxn>
                  <a:cxn ang="0">
                    <a:pos x="57" y="29"/>
                  </a:cxn>
                  <a:cxn ang="0">
                    <a:pos x="57" y="29"/>
                  </a:cxn>
                  <a:cxn ang="0">
                    <a:pos x="57" y="29"/>
                  </a:cxn>
                </a:cxnLst>
                <a:rect l="0" t="0" r="r" b="b"/>
                <a:pathLst>
                  <a:path w="57" h="57">
                    <a:moveTo>
                      <a:pt x="57" y="29"/>
                    </a:moveTo>
                    <a:cubicBezTo>
                      <a:pt x="57" y="45"/>
                      <a:pt x="44" y="57"/>
                      <a:pt x="28" y="57"/>
                    </a:cubicBezTo>
                    <a:cubicBezTo>
                      <a:pt x="13" y="57"/>
                      <a:pt x="0" y="45"/>
                      <a:pt x="0" y="29"/>
                    </a:cubicBezTo>
                    <a:cubicBezTo>
                      <a:pt x="0" y="13"/>
                      <a:pt x="13" y="0"/>
                      <a:pt x="28" y="0"/>
                    </a:cubicBezTo>
                    <a:cubicBezTo>
                      <a:pt x="44" y="0"/>
                      <a:pt x="57" y="13"/>
                      <a:pt x="57" y="29"/>
                    </a:cubicBezTo>
                    <a:close/>
                    <a:moveTo>
                      <a:pt x="57" y="29"/>
                    </a:moveTo>
                    <a:cubicBezTo>
                      <a:pt x="57" y="29"/>
                      <a:pt x="57" y="29"/>
                      <a:pt x="57" y="29"/>
                    </a:cubicBezTo>
                  </a:path>
                </a:pathLst>
              </a:custGeom>
              <a:grpFill/>
              <a:ln w="9525">
                <a:noFill/>
                <a:round/>
              </a:ln>
            </p:spPr>
            <p:txBody>
              <a:bodyPr vert="horz" wrap="square" lIns="68576" tIns="34288" rIns="68576" bIns="34288" numCol="1" anchor="t" anchorCtr="0" compatLnSpc="1"/>
              <a:lstStyle/>
              <a:p>
                <a:endParaRPr lang="en-US" sz="1500" dirty="0"/>
              </a:p>
            </p:txBody>
          </p:sp>
          <p:sp>
            <p:nvSpPr>
              <p:cNvPr id="52" name="Freeform 20"/>
              <p:cNvSpPr>
                <a:spLocks noEditPoints="1"/>
              </p:cNvSpPr>
              <p:nvPr/>
            </p:nvSpPr>
            <p:spPr bwMode="auto">
              <a:xfrm>
                <a:off x="3879850" y="4100513"/>
                <a:ext cx="192088" cy="106362"/>
              </a:xfrm>
              <a:custGeom>
                <a:avLst/>
                <a:gdLst/>
                <a:ahLst/>
                <a:cxnLst>
                  <a:cxn ang="0">
                    <a:pos x="25" y="64"/>
                  </a:cxn>
                  <a:cxn ang="0">
                    <a:pos x="29" y="44"/>
                  </a:cxn>
                  <a:cxn ang="0">
                    <a:pos x="29" y="64"/>
                  </a:cxn>
                  <a:cxn ang="0">
                    <a:pos x="58" y="64"/>
                  </a:cxn>
                  <a:cxn ang="0">
                    <a:pos x="51" y="54"/>
                  </a:cxn>
                  <a:cxn ang="0">
                    <a:pos x="58" y="8"/>
                  </a:cxn>
                  <a:cxn ang="0">
                    <a:pos x="58" y="8"/>
                  </a:cxn>
                  <a:cxn ang="0">
                    <a:pos x="65" y="54"/>
                  </a:cxn>
                  <a:cxn ang="0">
                    <a:pos x="59" y="64"/>
                  </a:cxn>
                  <a:cxn ang="0">
                    <a:pos x="88" y="64"/>
                  </a:cxn>
                  <a:cxn ang="0">
                    <a:pos x="88" y="44"/>
                  </a:cxn>
                  <a:cxn ang="0">
                    <a:pos x="92" y="64"/>
                  </a:cxn>
                  <a:cxn ang="0">
                    <a:pos x="114" y="64"/>
                  </a:cxn>
                  <a:cxn ang="0">
                    <a:pos x="77" y="5"/>
                  </a:cxn>
                  <a:cxn ang="0">
                    <a:pos x="76" y="5"/>
                  </a:cxn>
                  <a:cxn ang="0">
                    <a:pos x="66" y="0"/>
                  </a:cxn>
                  <a:cxn ang="0">
                    <a:pos x="58" y="7"/>
                  </a:cxn>
                  <a:cxn ang="0">
                    <a:pos x="52" y="0"/>
                  </a:cxn>
                  <a:cxn ang="0">
                    <a:pos x="51" y="0"/>
                  </a:cxn>
                  <a:cxn ang="0">
                    <a:pos x="41" y="5"/>
                  </a:cxn>
                  <a:cxn ang="0">
                    <a:pos x="39" y="5"/>
                  </a:cxn>
                  <a:cxn ang="0">
                    <a:pos x="3" y="64"/>
                  </a:cxn>
                  <a:cxn ang="0">
                    <a:pos x="25" y="64"/>
                  </a:cxn>
                  <a:cxn ang="0">
                    <a:pos x="25" y="64"/>
                  </a:cxn>
                  <a:cxn ang="0">
                    <a:pos x="25" y="64"/>
                  </a:cxn>
                </a:cxnLst>
                <a:rect l="0" t="0" r="r" b="b"/>
                <a:pathLst>
                  <a:path w="116" h="64">
                    <a:moveTo>
                      <a:pt x="25" y="64"/>
                    </a:moveTo>
                    <a:cubicBezTo>
                      <a:pt x="24" y="56"/>
                      <a:pt x="26" y="49"/>
                      <a:pt x="29" y="44"/>
                    </a:cubicBezTo>
                    <a:cubicBezTo>
                      <a:pt x="29" y="64"/>
                      <a:pt x="29" y="64"/>
                      <a:pt x="29" y="64"/>
                    </a:cubicBezTo>
                    <a:cubicBezTo>
                      <a:pt x="58" y="64"/>
                      <a:pt x="58" y="64"/>
                      <a:pt x="58" y="64"/>
                    </a:cubicBezTo>
                    <a:cubicBezTo>
                      <a:pt x="51" y="54"/>
                      <a:pt x="51" y="54"/>
                      <a:pt x="51" y="54"/>
                    </a:cubicBezTo>
                    <a:cubicBezTo>
                      <a:pt x="58" y="8"/>
                      <a:pt x="58" y="8"/>
                      <a:pt x="58" y="8"/>
                    </a:cubicBezTo>
                    <a:cubicBezTo>
                      <a:pt x="58" y="8"/>
                      <a:pt x="58" y="8"/>
                      <a:pt x="58" y="8"/>
                    </a:cubicBezTo>
                    <a:cubicBezTo>
                      <a:pt x="65" y="54"/>
                      <a:pt x="65" y="54"/>
                      <a:pt x="65" y="54"/>
                    </a:cubicBezTo>
                    <a:cubicBezTo>
                      <a:pt x="59" y="64"/>
                      <a:pt x="59" y="64"/>
                      <a:pt x="59" y="64"/>
                    </a:cubicBezTo>
                    <a:cubicBezTo>
                      <a:pt x="88" y="64"/>
                      <a:pt x="88" y="64"/>
                      <a:pt x="88" y="64"/>
                    </a:cubicBezTo>
                    <a:cubicBezTo>
                      <a:pt x="88" y="44"/>
                      <a:pt x="88" y="44"/>
                      <a:pt x="88" y="44"/>
                    </a:cubicBezTo>
                    <a:cubicBezTo>
                      <a:pt x="91" y="49"/>
                      <a:pt x="92" y="56"/>
                      <a:pt x="92" y="64"/>
                    </a:cubicBezTo>
                    <a:cubicBezTo>
                      <a:pt x="114" y="64"/>
                      <a:pt x="114" y="64"/>
                      <a:pt x="114" y="64"/>
                    </a:cubicBezTo>
                    <a:cubicBezTo>
                      <a:pt x="116" y="29"/>
                      <a:pt x="88" y="12"/>
                      <a:pt x="77" y="5"/>
                    </a:cubicBezTo>
                    <a:cubicBezTo>
                      <a:pt x="77" y="5"/>
                      <a:pt x="76" y="5"/>
                      <a:pt x="76" y="5"/>
                    </a:cubicBezTo>
                    <a:cubicBezTo>
                      <a:pt x="73" y="2"/>
                      <a:pt x="69" y="1"/>
                      <a:pt x="66" y="0"/>
                    </a:cubicBezTo>
                    <a:cubicBezTo>
                      <a:pt x="58" y="7"/>
                      <a:pt x="58" y="7"/>
                      <a:pt x="58" y="7"/>
                    </a:cubicBezTo>
                    <a:cubicBezTo>
                      <a:pt x="52" y="0"/>
                      <a:pt x="52" y="0"/>
                      <a:pt x="52" y="0"/>
                    </a:cubicBezTo>
                    <a:cubicBezTo>
                      <a:pt x="51" y="0"/>
                      <a:pt x="51" y="0"/>
                      <a:pt x="51" y="0"/>
                    </a:cubicBezTo>
                    <a:cubicBezTo>
                      <a:pt x="48" y="1"/>
                      <a:pt x="44" y="2"/>
                      <a:pt x="41" y="5"/>
                    </a:cubicBezTo>
                    <a:cubicBezTo>
                      <a:pt x="40" y="5"/>
                      <a:pt x="40" y="5"/>
                      <a:pt x="39" y="5"/>
                    </a:cubicBezTo>
                    <a:cubicBezTo>
                      <a:pt x="28" y="12"/>
                      <a:pt x="0" y="29"/>
                      <a:pt x="3" y="64"/>
                    </a:cubicBezTo>
                    <a:lnTo>
                      <a:pt x="25" y="64"/>
                    </a:lnTo>
                    <a:close/>
                    <a:moveTo>
                      <a:pt x="25" y="64"/>
                    </a:moveTo>
                    <a:cubicBezTo>
                      <a:pt x="25" y="64"/>
                      <a:pt x="25" y="64"/>
                      <a:pt x="25" y="64"/>
                    </a:cubicBezTo>
                  </a:path>
                </a:pathLst>
              </a:custGeom>
              <a:grpFill/>
              <a:ln w="9525">
                <a:noFill/>
                <a:round/>
              </a:ln>
            </p:spPr>
            <p:txBody>
              <a:bodyPr vert="horz" wrap="square" lIns="68576" tIns="34288" rIns="68576" bIns="34288" numCol="1" anchor="t" anchorCtr="0" compatLnSpc="1"/>
              <a:lstStyle/>
              <a:p>
                <a:endParaRPr lang="en-US" sz="1500" dirty="0"/>
              </a:p>
            </p:txBody>
          </p:sp>
          <p:sp>
            <p:nvSpPr>
              <p:cNvPr id="53" name="Rectangle 21"/>
              <p:cNvSpPr>
                <a:spLocks noChangeArrowheads="1"/>
              </p:cNvSpPr>
              <p:nvPr/>
            </p:nvSpPr>
            <p:spPr bwMode="auto">
              <a:xfrm>
                <a:off x="3681413" y="4222750"/>
                <a:ext cx="542925" cy="66675"/>
              </a:xfrm>
              <a:prstGeom prst="rect">
                <a:avLst/>
              </a:prstGeom>
              <a:grpFill/>
              <a:ln w="9525">
                <a:noFill/>
                <a:miter lim="800000"/>
              </a:ln>
            </p:spPr>
            <p:txBody>
              <a:bodyPr vert="horz" wrap="square" lIns="68576" tIns="34288" rIns="68576" bIns="34288" numCol="1" anchor="t" anchorCtr="0" compatLnSpc="1"/>
              <a:lstStyle/>
              <a:p>
                <a:endParaRPr lang="en-US" sz="1500" dirty="0"/>
              </a:p>
            </p:txBody>
          </p:sp>
          <p:sp>
            <p:nvSpPr>
              <p:cNvPr id="54" name="Freeform 22"/>
              <p:cNvSpPr>
                <a:spLocks noEditPoints="1"/>
              </p:cNvSpPr>
              <p:nvPr/>
            </p:nvSpPr>
            <p:spPr bwMode="auto">
              <a:xfrm>
                <a:off x="3795713" y="3709988"/>
                <a:ext cx="177800" cy="179387"/>
              </a:xfrm>
              <a:custGeom>
                <a:avLst/>
                <a:gdLst/>
                <a:ahLst/>
                <a:cxnLst>
                  <a:cxn ang="0">
                    <a:pos x="103" y="61"/>
                  </a:cxn>
                  <a:cxn ang="0">
                    <a:pos x="97" y="59"/>
                  </a:cxn>
                  <a:cxn ang="0">
                    <a:pos x="97" y="46"/>
                  </a:cxn>
                  <a:cxn ang="0">
                    <a:pos x="102" y="44"/>
                  </a:cxn>
                  <a:cxn ang="0">
                    <a:pos x="105" y="35"/>
                  </a:cxn>
                  <a:cxn ang="0">
                    <a:pos x="102" y="28"/>
                  </a:cxn>
                  <a:cxn ang="0">
                    <a:pos x="93" y="24"/>
                  </a:cxn>
                  <a:cxn ang="0">
                    <a:pos x="88" y="27"/>
                  </a:cxn>
                  <a:cxn ang="0">
                    <a:pos x="78" y="18"/>
                  </a:cxn>
                  <a:cxn ang="0">
                    <a:pos x="81" y="13"/>
                  </a:cxn>
                  <a:cxn ang="0">
                    <a:pos x="76" y="4"/>
                  </a:cxn>
                  <a:cxn ang="0">
                    <a:pos x="69" y="1"/>
                  </a:cxn>
                  <a:cxn ang="0">
                    <a:pos x="60" y="5"/>
                  </a:cxn>
                  <a:cxn ang="0">
                    <a:pos x="58" y="11"/>
                  </a:cxn>
                  <a:cxn ang="0">
                    <a:pos x="46" y="11"/>
                  </a:cxn>
                  <a:cxn ang="0">
                    <a:pos x="43" y="6"/>
                  </a:cxn>
                  <a:cxn ang="0">
                    <a:pos x="34" y="3"/>
                  </a:cxn>
                  <a:cxn ang="0">
                    <a:pos x="27" y="6"/>
                  </a:cxn>
                  <a:cxn ang="0">
                    <a:pos x="24" y="15"/>
                  </a:cxn>
                  <a:cxn ang="0">
                    <a:pos x="26" y="20"/>
                  </a:cxn>
                  <a:cxn ang="0">
                    <a:pos x="18" y="30"/>
                  </a:cxn>
                  <a:cxn ang="0">
                    <a:pos x="12" y="28"/>
                  </a:cxn>
                  <a:cxn ang="0">
                    <a:pos x="3" y="32"/>
                  </a:cxn>
                  <a:cxn ang="0">
                    <a:pos x="1" y="39"/>
                  </a:cxn>
                  <a:cxn ang="0">
                    <a:pos x="1" y="44"/>
                  </a:cxn>
                  <a:cxn ang="0">
                    <a:pos x="5" y="48"/>
                  </a:cxn>
                  <a:cxn ang="0">
                    <a:pos x="10" y="50"/>
                  </a:cxn>
                  <a:cxn ang="0">
                    <a:pos x="11" y="62"/>
                  </a:cxn>
                  <a:cxn ang="0">
                    <a:pos x="5" y="65"/>
                  </a:cxn>
                  <a:cxn ang="0">
                    <a:pos x="2" y="74"/>
                  </a:cxn>
                  <a:cxn ang="0">
                    <a:pos x="5" y="81"/>
                  </a:cxn>
                  <a:cxn ang="0">
                    <a:pos x="14" y="84"/>
                  </a:cxn>
                  <a:cxn ang="0">
                    <a:pos x="20" y="82"/>
                  </a:cxn>
                  <a:cxn ang="0">
                    <a:pos x="29" y="90"/>
                  </a:cxn>
                  <a:cxn ang="0">
                    <a:pos x="27" y="96"/>
                  </a:cxn>
                  <a:cxn ang="0">
                    <a:pos x="27" y="101"/>
                  </a:cxn>
                  <a:cxn ang="0">
                    <a:pos x="31" y="105"/>
                  </a:cxn>
                  <a:cxn ang="0">
                    <a:pos x="38" y="107"/>
                  </a:cxn>
                  <a:cxn ang="0">
                    <a:pos x="43" y="107"/>
                  </a:cxn>
                  <a:cxn ang="0">
                    <a:pos x="47" y="103"/>
                  </a:cxn>
                  <a:cxn ang="0">
                    <a:pos x="49" y="98"/>
                  </a:cxn>
                  <a:cxn ang="0">
                    <a:pos x="62" y="97"/>
                  </a:cxn>
                  <a:cxn ang="0">
                    <a:pos x="64" y="103"/>
                  </a:cxn>
                  <a:cxn ang="0">
                    <a:pos x="73" y="106"/>
                  </a:cxn>
                  <a:cxn ang="0">
                    <a:pos x="80" y="103"/>
                  </a:cxn>
                  <a:cxn ang="0">
                    <a:pos x="84" y="94"/>
                  </a:cxn>
                  <a:cxn ang="0">
                    <a:pos x="81" y="88"/>
                  </a:cxn>
                  <a:cxn ang="0">
                    <a:pos x="90" y="79"/>
                  </a:cxn>
                  <a:cxn ang="0">
                    <a:pos x="95" y="81"/>
                  </a:cxn>
                  <a:cxn ang="0">
                    <a:pos x="101" y="81"/>
                  </a:cxn>
                  <a:cxn ang="0">
                    <a:pos x="104" y="77"/>
                  </a:cxn>
                  <a:cxn ang="0">
                    <a:pos x="107" y="70"/>
                  </a:cxn>
                  <a:cxn ang="0">
                    <a:pos x="103" y="61"/>
                  </a:cxn>
                  <a:cxn ang="0">
                    <a:pos x="65" y="79"/>
                  </a:cxn>
                  <a:cxn ang="0">
                    <a:pos x="54" y="81"/>
                  </a:cxn>
                  <a:cxn ang="0">
                    <a:pos x="29" y="66"/>
                  </a:cxn>
                  <a:cxn ang="0">
                    <a:pos x="42" y="30"/>
                  </a:cxn>
                  <a:cxn ang="0">
                    <a:pos x="54" y="27"/>
                  </a:cxn>
                  <a:cxn ang="0">
                    <a:pos x="78" y="43"/>
                  </a:cxn>
                  <a:cxn ang="0">
                    <a:pos x="65" y="79"/>
                  </a:cxn>
                  <a:cxn ang="0">
                    <a:pos x="65" y="79"/>
                  </a:cxn>
                  <a:cxn ang="0">
                    <a:pos x="65" y="79"/>
                  </a:cxn>
                </a:cxnLst>
                <a:rect l="0" t="0" r="r" b="b"/>
                <a:pathLst>
                  <a:path w="108" h="108">
                    <a:moveTo>
                      <a:pt x="103" y="61"/>
                    </a:moveTo>
                    <a:cubicBezTo>
                      <a:pt x="97" y="59"/>
                      <a:pt x="97" y="59"/>
                      <a:pt x="97" y="59"/>
                    </a:cubicBezTo>
                    <a:cubicBezTo>
                      <a:pt x="98" y="55"/>
                      <a:pt x="97" y="51"/>
                      <a:pt x="97" y="46"/>
                    </a:cubicBezTo>
                    <a:cubicBezTo>
                      <a:pt x="102" y="44"/>
                      <a:pt x="102" y="44"/>
                      <a:pt x="102" y="44"/>
                    </a:cubicBezTo>
                    <a:cubicBezTo>
                      <a:pt x="106" y="42"/>
                      <a:pt x="107" y="38"/>
                      <a:pt x="105" y="35"/>
                    </a:cubicBezTo>
                    <a:cubicBezTo>
                      <a:pt x="102" y="28"/>
                      <a:pt x="102" y="28"/>
                      <a:pt x="102" y="28"/>
                    </a:cubicBezTo>
                    <a:cubicBezTo>
                      <a:pt x="101" y="24"/>
                      <a:pt x="97" y="23"/>
                      <a:pt x="93" y="24"/>
                    </a:cubicBezTo>
                    <a:cubicBezTo>
                      <a:pt x="88" y="27"/>
                      <a:pt x="88" y="27"/>
                      <a:pt x="88" y="27"/>
                    </a:cubicBezTo>
                    <a:cubicBezTo>
                      <a:pt x="85" y="24"/>
                      <a:pt x="82" y="21"/>
                      <a:pt x="78" y="18"/>
                    </a:cubicBezTo>
                    <a:cubicBezTo>
                      <a:pt x="81" y="13"/>
                      <a:pt x="81" y="13"/>
                      <a:pt x="81" y="13"/>
                    </a:cubicBezTo>
                    <a:cubicBezTo>
                      <a:pt x="82" y="9"/>
                      <a:pt x="80" y="5"/>
                      <a:pt x="76" y="4"/>
                    </a:cubicBezTo>
                    <a:cubicBezTo>
                      <a:pt x="69" y="1"/>
                      <a:pt x="69" y="1"/>
                      <a:pt x="69" y="1"/>
                    </a:cubicBezTo>
                    <a:cubicBezTo>
                      <a:pt x="66" y="0"/>
                      <a:pt x="62" y="2"/>
                      <a:pt x="60" y="5"/>
                    </a:cubicBezTo>
                    <a:cubicBezTo>
                      <a:pt x="58" y="11"/>
                      <a:pt x="58" y="11"/>
                      <a:pt x="58" y="11"/>
                    </a:cubicBezTo>
                    <a:cubicBezTo>
                      <a:pt x="54" y="10"/>
                      <a:pt x="50" y="11"/>
                      <a:pt x="46" y="11"/>
                    </a:cubicBezTo>
                    <a:cubicBezTo>
                      <a:pt x="43" y="6"/>
                      <a:pt x="43" y="6"/>
                      <a:pt x="43" y="6"/>
                    </a:cubicBezTo>
                    <a:cubicBezTo>
                      <a:pt x="42" y="2"/>
                      <a:pt x="38" y="1"/>
                      <a:pt x="34" y="3"/>
                    </a:cubicBezTo>
                    <a:cubicBezTo>
                      <a:pt x="27" y="6"/>
                      <a:pt x="27" y="6"/>
                      <a:pt x="27" y="6"/>
                    </a:cubicBezTo>
                    <a:cubicBezTo>
                      <a:pt x="24" y="7"/>
                      <a:pt x="22" y="11"/>
                      <a:pt x="24" y="15"/>
                    </a:cubicBezTo>
                    <a:cubicBezTo>
                      <a:pt x="26" y="20"/>
                      <a:pt x="26" y="20"/>
                      <a:pt x="26" y="20"/>
                    </a:cubicBezTo>
                    <a:cubicBezTo>
                      <a:pt x="23" y="23"/>
                      <a:pt x="20" y="26"/>
                      <a:pt x="18" y="30"/>
                    </a:cubicBezTo>
                    <a:cubicBezTo>
                      <a:pt x="12" y="28"/>
                      <a:pt x="12" y="28"/>
                      <a:pt x="12" y="28"/>
                    </a:cubicBezTo>
                    <a:cubicBezTo>
                      <a:pt x="9" y="26"/>
                      <a:pt x="4" y="28"/>
                      <a:pt x="3" y="32"/>
                    </a:cubicBezTo>
                    <a:cubicBezTo>
                      <a:pt x="1" y="39"/>
                      <a:pt x="1" y="39"/>
                      <a:pt x="1" y="39"/>
                    </a:cubicBezTo>
                    <a:cubicBezTo>
                      <a:pt x="0" y="41"/>
                      <a:pt x="0" y="42"/>
                      <a:pt x="1" y="44"/>
                    </a:cubicBezTo>
                    <a:cubicBezTo>
                      <a:pt x="2" y="46"/>
                      <a:pt x="3" y="47"/>
                      <a:pt x="5" y="48"/>
                    </a:cubicBezTo>
                    <a:cubicBezTo>
                      <a:pt x="10" y="50"/>
                      <a:pt x="10" y="50"/>
                      <a:pt x="10" y="50"/>
                    </a:cubicBezTo>
                    <a:cubicBezTo>
                      <a:pt x="10" y="54"/>
                      <a:pt x="10" y="58"/>
                      <a:pt x="11" y="62"/>
                    </a:cubicBezTo>
                    <a:cubicBezTo>
                      <a:pt x="5" y="65"/>
                      <a:pt x="5" y="65"/>
                      <a:pt x="5" y="65"/>
                    </a:cubicBezTo>
                    <a:cubicBezTo>
                      <a:pt x="2" y="66"/>
                      <a:pt x="0" y="71"/>
                      <a:pt x="2" y="74"/>
                    </a:cubicBezTo>
                    <a:cubicBezTo>
                      <a:pt x="5" y="81"/>
                      <a:pt x="5" y="81"/>
                      <a:pt x="5" y="81"/>
                    </a:cubicBezTo>
                    <a:cubicBezTo>
                      <a:pt x="7" y="84"/>
                      <a:pt x="11" y="86"/>
                      <a:pt x="14" y="84"/>
                    </a:cubicBezTo>
                    <a:cubicBezTo>
                      <a:pt x="20" y="82"/>
                      <a:pt x="20" y="82"/>
                      <a:pt x="20" y="82"/>
                    </a:cubicBezTo>
                    <a:cubicBezTo>
                      <a:pt x="22" y="85"/>
                      <a:pt x="26" y="88"/>
                      <a:pt x="29" y="90"/>
                    </a:cubicBezTo>
                    <a:cubicBezTo>
                      <a:pt x="27" y="96"/>
                      <a:pt x="27" y="96"/>
                      <a:pt x="27" y="96"/>
                    </a:cubicBezTo>
                    <a:cubicBezTo>
                      <a:pt x="26" y="98"/>
                      <a:pt x="26" y="100"/>
                      <a:pt x="27" y="101"/>
                    </a:cubicBezTo>
                    <a:cubicBezTo>
                      <a:pt x="28" y="103"/>
                      <a:pt x="29" y="104"/>
                      <a:pt x="31" y="105"/>
                    </a:cubicBezTo>
                    <a:cubicBezTo>
                      <a:pt x="38" y="107"/>
                      <a:pt x="38" y="107"/>
                      <a:pt x="38" y="107"/>
                    </a:cubicBezTo>
                    <a:cubicBezTo>
                      <a:pt x="40" y="108"/>
                      <a:pt x="42" y="108"/>
                      <a:pt x="43" y="107"/>
                    </a:cubicBezTo>
                    <a:cubicBezTo>
                      <a:pt x="45" y="107"/>
                      <a:pt x="46" y="105"/>
                      <a:pt x="47" y="103"/>
                    </a:cubicBezTo>
                    <a:cubicBezTo>
                      <a:pt x="49" y="98"/>
                      <a:pt x="49" y="98"/>
                      <a:pt x="49" y="98"/>
                    </a:cubicBezTo>
                    <a:cubicBezTo>
                      <a:pt x="53" y="98"/>
                      <a:pt x="57" y="98"/>
                      <a:pt x="62" y="97"/>
                    </a:cubicBezTo>
                    <a:cubicBezTo>
                      <a:pt x="64" y="103"/>
                      <a:pt x="64" y="103"/>
                      <a:pt x="64" y="103"/>
                    </a:cubicBezTo>
                    <a:cubicBezTo>
                      <a:pt x="66" y="106"/>
                      <a:pt x="70" y="108"/>
                      <a:pt x="73" y="106"/>
                    </a:cubicBezTo>
                    <a:cubicBezTo>
                      <a:pt x="80" y="103"/>
                      <a:pt x="80" y="103"/>
                      <a:pt x="80" y="103"/>
                    </a:cubicBezTo>
                    <a:cubicBezTo>
                      <a:pt x="84" y="101"/>
                      <a:pt x="85" y="97"/>
                      <a:pt x="84" y="94"/>
                    </a:cubicBezTo>
                    <a:cubicBezTo>
                      <a:pt x="81" y="88"/>
                      <a:pt x="81" y="88"/>
                      <a:pt x="81" y="88"/>
                    </a:cubicBezTo>
                    <a:cubicBezTo>
                      <a:pt x="84" y="86"/>
                      <a:pt x="87" y="82"/>
                      <a:pt x="90" y="79"/>
                    </a:cubicBezTo>
                    <a:cubicBezTo>
                      <a:pt x="95" y="81"/>
                      <a:pt x="95" y="81"/>
                      <a:pt x="95" y="81"/>
                    </a:cubicBezTo>
                    <a:cubicBezTo>
                      <a:pt x="97" y="82"/>
                      <a:pt x="99" y="82"/>
                      <a:pt x="101" y="81"/>
                    </a:cubicBezTo>
                    <a:cubicBezTo>
                      <a:pt x="102" y="80"/>
                      <a:pt x="104" y="79"/>
                      <a:pt x="104" y="77"/>
                    </a:cubicBezTo>
                    <a:cubicBezTo>
                      <a:pt x="107" y="70"/>
                      <a:pt x="107" y="70"/>
                      <a:pt x="107" y="70"/>
                    </a:cubicBezTo>
                    <a:cubicBezTo>
                      <a:pt x="108" y="66"/>
                      <a:pt x="106" y="62"/>
                      <a:pt x="103" y="61"/>
                    </a:cubicBezTo>
                    <a:close/>
                    <a:moveTo>
                      <a:pt x="65" y="79"/>
                    </a:moveTo>
                    <a:cubicBezTo>
                      <a:pt x="61" y="81"/>
                      <a:pt x="58" y="81"/>
                      <a:pt x="54" y="81"/>
                    </a:cubicBezTo>
                    <a:cubicBezTo>
                      <a:pt x="43" y="81"/>
                      <a:pt x="33" y="75"/>
                      <a:pt x="29" y="66"/>
                    </a:cubicBezTo>
                    <a:cubicBezTo>
                      <a:pt x="23" y="52"/>
                      <a:pt x="29" y="36"/>
                      <a:pt x="42" y="30"/>
                    </a:cubicBezTo>
                    <a:cubicBezTo>
                      <a:pt x="46" y="28"/>
                      <a:pt x="50" y="27"/>
                      <a:pt x="54" y="27"/>
                    </a:cubicBezTo>
                    <a:cubicBezTo>
                      <a:pt x="64" y="27"/>
                      <a:pt x="74" y="33"/>
                      <a:pt x="78" y="43"/>
                    </a:cubicBezTo>
                    <a:cubicBezTo>
                      <a:pt x="85" y="57"/>
                      <a:pt x="79" y="73"/>
                      <a:pt x="65" y="79"/>
                    </a:cubicBezTo>
                    <a:close/>
                    <a:moveTo>
                      <a:pt x="65" y="79"/>
                    </a:moveTo>
                    <a:cubicBezTo>
                      <a:pt x="65" y="79"/>
                      <a:pt x="65" y="79"/>
                      <a:pt x="65" y="79"/>
                    </a:cubicBezTo>
                  </a:path>
                </a:pathLst>
              </a:custGeom>
              <a:grpFill/>
              <a:ln w="9525">
                <a:noFill/>
                <a:round/>
              </a:ln>
            </p:spPr>
            <p:txBody>
              <a:bodyPr vert="horz" wrap="square" lIns="68576" tIns="34288" rIns="68576" bIns="34288" numCol="1" anchor="t" anchorCtr="0" compatLnSpc="1"/>
              <a:lstStyle/>
              <a:p>
                <a:endParaRPr lang="en-US" sz="1500" dirty="0"/>
              </a:p>
            </p:txBody>
          </p:sp>
        </p:grpSp>
      </p:grpSp>
      <p:pic>
        <p:nvPicPr>
          <p:cNvPr id="55" name="Picture 2" descr="C:\Users\123\Desktop\矩形-6@3x.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939" y="254708"/>
            <a:ext cx="2185863" cy="683682"/>
          </a:xfrm>
          <a:prstGeom prst="rect">
            <a:avLst/>
          </a:prstGeom>
          <a:noFill/>
        </p:spPr>
      </p:pic>
      <p:sp>
        <p:nvSpPr>
          <p:cNvPr id="56" name="文本框 14"/>
          <p:cNvSpPr txBox="1"/>
          <p:nvPr/>
        </p:nvSpPr>
        <p:spPr>
          <a:xfrm>
            <a:off x="-163777" y="352260"/>
            <a:ext cx="2328302"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项目培训方案</a:t>
            </a:r>
          </a:p>
        </p:txBody>
      </p:sp>
      <p:sp>
        <p:nvSpPr>
          <p:cNvPr id="59" name="Rectangle 50"/>
          <p:cNvSpPr/>
          <p:nvPr/>
        </p:nvSpPr>
        <p:spPr>
          <a:xfrm>
            <a:off x="1973383" y="5777745"/>
            <a:ext cx="4323875" cy="1347710"/>
          </a:xfrm>
          <a:prstGeom prst="rect">
            <a:avLst/>
          </a:prstGeom>
        </p:spPr>
        <p:txBody>
          <a:bodyPr wrap="square" lIns="100237" tIns="50118" rIns="100237" bIns="50118">
            <a:spAutoFit/>
          </a:bodyPr>
          <a:lstStyle/>
          <a:p>
            <a:pPr>
              <a:lnSpc>
                <a:spcPct val="150000"/>
              </a:lnSpc>
            </a:pPr>
            <a:r>
              <a:rPr lang="zh-CN" altLang="zh-CN" sz="1800" b="1" dirty="0" smtClean="0">
                <a:solidFill>
                  <a:schemeClr val="accent5"/>
                </a:solidFill>
                <a:latin typeface="微软雅黑" panose="020B0503020204020204" charset="-122"/>
                <a:ea typeface="微软雅黑" panose="020B0503020204020204" charset="-122"/>
              </a:rPr>
              <a:t>人员安排</a:t>
            </a:r>
            <a:r>
              <a:rPr lang="zh-CN" altLang="zh-CN" sz="1800" dirty="0" smtClean="0">
                <a:latin typeface="微软雅黑" panose="020B0503020204020204" charset="-122"/>
                <a:ea typeface="微软雅黑" panose="020B0503020204020204" charset="-122"/>
              </a:rPr>
              <a:t>：项目架构师、项目经理、研发经理、测试经理；</a:t>
            </a:r>
          </a:p>
          <a:p>
            <a:pPr lvl="0">
              <a:lnSpc>
                <a:spcPct val="150000"/>
              </a:lnSpc>
            </a:pPr>
            <a:endParaRPr lang="en-US" altLang="zh-CN" sz="1800" dirty="0">
              <a:solidFill>
                <a:schemeClr val="bg1">
                  <a:lumMod val="65000"/>
                </a:schemeClr>
              </a:solidFill>
              <a:latin typeface="微软雅黑" panose="020B0503020204020204" charset="-122"/>
              <a:ea typeface="微软雅黑" panose="020B0503020204020204" charset="-122"/>
            </a:endParaRPr>
          </a:p>
        </p:txBody>
      </p:sp>
      <p:sp>
        <p:nvSpPr>
          <p:cNvPr id="60" name="Rectangle 50"/>
          <p:cNvSpPr/>
          <p:nvPr/>
        </p:nvSpPr>
        <p:spPr>
          <a:xfrm>
            <a:off x="1948115" y="6748317"/>
            <a:ext cx="4572101" cy="1070711"/>
          </a:xfrm>
          <a:prstGeom prst="rect">
            <a:avLst/>
          </a:prstGeom>
        </p:spPr>
        <p:txBody>
          <a:bodyPr wrap="square" lIns="100237" tIns="50118" rIns="100237" bIns="50118">
            <a:spAutoFit/>
          </a:bodyPr>
          <a:lstStyle/>
          <a:p>
            <a:r>
              <a:rPr lang="zh-CN" altLang="zh-CN" sz="1800" b="1" dirty="0" smtClean="0">
                <a:solidFill>
                  <a:schemeClr val="accent5"/>
                </a:solidFill>
                <a:latin typeface="微软雅黑" panose="020B0503020204020204" charset="-122"/>
                <a:ea typeface="微软雅黑" panose="020B0503020204020204" charset="-122"/>
              </a:rPr>
              <a:t>培训时间</a:t>
            </a:r>
            <a:r>
              <a:rPr lang="zh-CN" altLang="zh-CN" sz="1800" dirty="0" smtClean="0">
                <a:latin typeface="微软雅黑" panose="020B0503020204020204" charset="-122"/>
                <a:ea typeface="微软雅黑" panose="020B0503020204020204" charset="-122"/>
              </a:rPr>
              <a:t>：项目验收后一周</a:t>
            </a:r>
            <a:r>
              <a:rPr lang="zh-CN" altLang="en-US" sz="1800" dirty="0" smtClean="0">
                <a:latin typeface="微软雅黑" panose="020B0503020204020204" charset="-122"/>
                <a:ea typeface="微软雅黑" panose="020B0503020204020204" charset="-122"/>
              </a:rPr>
              <a:t>，培训时间</a:t>
            </a:r>
            <a:r>
              <a:rPr lang="en-US" altLang="zh-CN" sz="1800" dirty="0" smtClean="0">
                <a:latin typeface="微软雅黑" panose="020B0503020204020204" charset="-122"/>
                <a:ea typeface="微软雅黑" panose="020B0503020204020204" charset="-122"/>
              </a:rPr>
              <a:t>3-4</a:t>
            </a:r>
            <a:r>
              <a:rPr lang="zh-CN" altLang="en-US" sz="1800" dirty="0" smtClean="0">
                <a:latin typeface="微软雅黑" panose="020B0503020204020204" charset="-122"/>
                <a:ea typeface="微软雅黑" panose="020B0503020204020204" charset="-122"/>
              </a:rPr>
              <a:t>天</a:t>
            </a:r>
            <a:endParaRPr lang="zh-CN" altLang="zh-CN" sz="1800" dirty="0" smtClean="0">
              <a:latin typeface="微软雅黑" panose="020B0503020204020204" charset="-122"/>
              <a:ea typeface="微软雅黑" panose="020B0503020204020204" charset="-122"/>
            </a:endParaRPr>
          </a:p>
          <a:p>
            <a:pPr lvl="0">
              <a:lnSpc>
                <a:spcPct val="150000"/>
              </a:lnSpc>
            </a:pPr>
            <a:endParaRPr lang="en-US" altLang="zh-CN" sz="1800" dirty="0">
              <a:solidFill>
                <a:schemeClr val="bg1">
                  <a:lumMod val="65000"/>
                </a:schemeClr>
              </a:solidFill>
              <a:latin typeface="微软雅黑" panose="020B0503020204020204" charset="-122"/>
              <a:ea typeface="微软雅黑" panose="020B0503020204020204" charset="-122"/>
            </a:endParaRPr>
          </a:p>
        </p:txBody>
      </p:sp>
      <p:pic>
        <p:nvPicPr>
          <p:cNvPr id="61" name="图片 60"/>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1268549" y="5764258"/>
            <a:ext cx="565483" cy="614386"/>
          </a:xfrm>
          <a:prstGeom prst="rect">
            <a:avLst/>
          </a:prstGeom>
        </p:spPr>
      </p:pic>
      <p:pic>
        <p:nvPicPr>
          <p:cNvPr id="62" name="图片 61"/>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327975" y="6649602"/>
            <a:ext cx="551594" cy="599296"/>
          </a:xfrm>
          <a:prstGeom prst="rect">
            <a:avLst/>
          </a:prstGeom>
        </p:spPr>
      </p:pic>
      <p:pic>
        <p:nvPicPr>
          <p:cNvPr id="63" name="Picture 2" descr="C:\Users\123\Desktop\组-78.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116" y="478310"/>
            <a:ext cx="12970873" cy="7918279"/>
          </a:xfrm>
          <a:prstGeom prst="rect">
            <a:avLst/>
          </a:prstGeom>
          <a:noFill/>
        </p:spPr>
      </p:pic>
      <p:sp>
        <p:nvSpPr>
          <p:cNvPr id="65" name="矩形 9"/>
          <p:cNvSpPr/>
          <p:nvPr/>
        </p:nvSpPr>
        <p:spPr>
          <a:xfrm>
            <a:off x="939" y="4050760"/>
            <a:ext cx="12961263" cy="281573"/>
          </a:xfrm>
          <a:custGeom>
            <a:avLst/>
            <a:gdLst/>
            <a:ahLst/>
            <a:cxnLst/>
            <a:rect l="l" t="t" r="r" b="b"/>
            <a:pathLst>
              <a:path w="144016" h="869444">
                <a:moveTo>
                  <a:pt x="0" y="0"/>
                </a:moveTo>
                <a:lnTo>
                  <a:pt x="144016" y="0"/>
                </a:lnTo>
                <a:lnTo>
                  <a:pt x="144016" y="869444"/>
                </a:lnTo>
                <a:lnTo>
                  <a:pt x="0" y="869444"/>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33620" tIns="66808" rIns="133620" bIns="66808" rtlCol="0" anchor="ctr"/>
          <a:lstStyle/>
          <a:p>
            <a:pPr algn="ctr"/>
            <a:endParaRPr lang="zh-CN" altLang="en-US" sz="2600" dirty="0">
              <a:latin typeface="+mn-ea"/>
            </a:endParaRPr>
          </a:p>
        </p:txBody>
      </p:sp>
      <p:grpSp>
        <p:nvGrpSpPr>
          <p:cNvPr id="66" name="组合 65"/>
          <p:cNvGrpSpPr/>
          <p:nvPr/>
        </p:nvGrpSpPr>
        <p:grpSpPr>
          <a:xfrm>
            <a:off x="820544" y="1797990"/>
            <a:ext cx="5511701" cy="1999709"/>
            <a:chOff x="549712" y="914400"/>
            <a:chExt cx="3888432" cy="1298476"/>
          </a:xfrm>
        </p:grpSpPr>
        <p:sp>
          <p:nvSpPr>
            <p:cNvPr id="67" name="圆角矩形 66"/>
            <p:cNvSpPr/>
            <p:nvPr/>
          </p:nvSpPr>
          <p:spPr>
            <a:xfrm>
              <a:off x="549712" y="914400"/>
              <a:ext cx="3888432" cy="1298476"/>
            </a:xfrm>
            <a:prstGeom prst="roundRect">
              <a:avLst>
                <a:gd name="adj" fmla="val 8330"/>
              </a:avLst>
            </a:prstGeom>
            <a:no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latin typeface="+mn-ea"/>
              </a:endParaRPr>
            </a:p>
          </p:txBody>
        </p:sp>
        <p:cxnSp>
          <p:nvCxnSpPr>
            <p:cNvPr id="68" name="直接连接符 67"/>
            <p:cNvCxnSpPr/>
            <p:nvPr/>
          </p:nvCxnSpPr>
          <p:spPr>
            <a:xfrm>
              <a:off x="1727684" y="1087388"/>
              <a:ext cx="0" cy="952500"/>
            </a:xfrm>
            <a:prstGeom prst="line">
              <a:avLst/>
            </a:prstGeom>
            <a:ln w="63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9" name="Rectangle 13" descr="FD1DDF730CE4456e89755B07FE1653D0# #Rectangle 13"/>
            <p:cNvSpPr>
              <a:spLocks noChangeArrowheads="1"/>
            </p:cNvSpPr>
            <p:nvPr/>
          </p:nvSpPr>
          <p:spPr bwMode="auto">
            <a:xfrm>
              <a:off x="1876107" y="1157527"/>
              <a:ext cx="1984850" cy="2797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2200" b="1" dirty="0" smtClean="0">
                  <a:solidFill>
                    <a:schemeClr val="accent5"/>
                  </a:solidFill>
                  <a:latin typeface="微软雅黑" panose="020B0503020204020204" charset="-122"/>
                  <a:ea typeface="微软雅黑" panose="020B0503020204020204" charset="-122"/>
                </a:rPr>
                <a:t>质量和工期保障</a:t>
              </a:r>
              <a:endParaRPr lang="en-US" altLang="zh-CN" sz="2000" b="1" dirty="0">
                <a:solidFill>
                  <a:schemeClr val="accent5"/>
                </a:solidFill>
                <a:latin typeface="+mn-ea"/>
                <a:ea typeface="+mn-ea"/>
              </a:endParaRPr>
            </a:p>
          </p:txBody>
        </p:sp>
        <p:sp>
          <p:nvSpPr>
            <p:cNvPr id="70" name="Rectangle 13" descr="FD1DDF730CE4456e89755B07FE1653D0# #Rectangle 13"/>
            <p:cNvSpPr>
              <a:spLocks noChangeArrowheads="1"/>
            </p:cNvSpPr>
            <p:nvPr/>
          </p:nvSpPr>
          <p:spPr bwMode="auto">
            <a:xfrm>
              <a:off x="1867533" y="1562399"/>
              <a:ext cx="2391677" cy="449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300" dirty="0" smtClean="0">
                  <a:latin typeface="微软雅黑" panose="020B0503020204020204" charset="-122"/>
                  <a:ea typeface="微软雅黑" panose="020B0503020204020204" charset="-122"/>
                </a:rPr>
                <a:t>行业内首次唯一一家推荐技术开发延期</a:t>
              </a:r>
              <a:r>
                <a:rPr lang="en-US" altLang="zh-CN" sz="1300" dirty="0" smtClean="0">
                  <a:latin typeface="微软雅黑" panose="020B0503020204020204" charset="-122"/>
                  <a:ea typeface="微软雅黑" panose="020B0503020204020204" charset="-122"/>
                </a:rPr>
                <a:t>30</a:t>
              </a:r>
              <a:r>
                <a:rPr lang="zh-CN" altLang="en-US" sz="1300" dirty="0" smtClean="0">
                  <a:latin typeface="微软雅黑" panose="020B0503020204020204" charset="-122"/>
                  <a:ea typeface="微软雅黑" panose="020B0503020204020204" charset="-122"/>
                </a:rPr>
                <a:t>日，技术开发费用</a:t>
              </a:r>
              <a:r>
                <a:rPr lang="zh-CN" altLang="en-US" sz="1300" dirty="0" smtClean="0">
                  <a:solidFill>
                    <a:srgbClr val="FF0000"/>
                  </a:solidFill>
                  <a:latin typeface="微软雅黑" panose="020B0503020204020204" charset="-122"/>
                  <a:ea typeface="微软雅黑" panose="020B0503020204020204" charset="-122"/>
                </a:rPr>
                <a:t>全额退款</a:t>
              </a:r>
              <a:r>
                <a:rPr lang="zh-CN" altLang="en-US" sz="1300" dirty="0" smtClean="0">
                  <a:latin typeface="微软雅黑" panose="020B0503020204020204" charset="-122"/>
                  <a:ea typeface="微软雅黑" panose="020B0503020204020204" charset="-122"/>
                </a:rPr>
                <a:t>的公司</a:t>
              </a:r>
              <a:r>
                <a:rPr lang="zh-CN" altLang="en-US" sz="1300" dirty="0">
                  <a:latin typeface="微软雅黑" panose="020B0503020204020204" charset="-122"/>
                  <a:ea typeface="微软雅黑" panose="020B0503020204020204" charset="-122"/>
                </a:rPr>
                <a:t>，</a:t>
              </a:r>
              <a:r>
                <a:rPr lang="zh-CN" altLang="en-US" sz="1300" dirty="0" smtClean="0">
                  <a:latin typeface="微软雅黑" panose="020B0503020204020204" charset="-122"/>
                  <a:ea typeface="微软雅黑" panose="020B0503020204020204" charset="-122"/>
                </a:rPr>
                <a:t>终身免费</a:t>
              </a:r>
              <a:r>
                <a:rPr lang="en-US" altLang="zh-CN" sz="1300" dirty="0" smtClean="0">
                  <a:latin typeface="微软雅黑" panose="020B0503020204020204" charset="-122"/>
                  <a:ea typeface="微软雅黑" panose="020B0503020204020204" charset="-122"/>
                </a:rPr>
                <a:t>BUG</a:t>
              </a:r>
              <a:r>
                <a:rPr lang="zh-CN" altLang="en-US" sz="1300" dirty="0" smtClean="0">
                  <a:latin typeface="微软雅黑" panose="020B0503020204020204" charset="-122"/>
                  <a:ea typeface="微软雅黑" panose="020B0503020204020204" charset="-122"/>
                </a:rPr>
                <a:t>维护。</a:t>
              </a:r>
              <a:endParaRPr lang="en-US" altLang="zh-CN" sz="1300" dirty="0">
                <a:latin typeface="+mn-ea"/>
                <a:ea typeface="+mn-ea"/>
              </a:endParaRPr>
            </a:p>
          </p:txBody>
        </p:sp>
        <p:sp>
          <p:nvSpPr>
            <p:cNvPr id="71" name="椭圆 70"/>
            <p:cNvSpPr/>
            <p:nvPr/>
          </p:nvSpPr>
          <p:spPr>
            <a:xfrm>
              <a:off x="683568" y="1128228"/>
              <a:ext cx="870820" cy="8708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latin typeface="+mn-ea"/>
              </a:endParaRPr>
            </a:p>
          </p:txBody>
        </p:sp>
        <p:sp>
          <p:nvSpPr>
            <p:cNvPr id="72" name="Freeform 24"/>
            <p:cNvSpPr>
              <a:spLocks noEditPoints="1"/>
            </p:cNvSpPr>
            <p:nvPr/>
          </p:nvSpPr>
          <p:spPr bwMode="auto">
            <a:xfrm flipH="1">
              <a:off x="908390" y="1296472"/>
              <a:ext cx="489792" cy="521632"/>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w="9525">
              <a:noFill/>
              <a:round/>
            </a:ln>
            <a:effectLst/>
          </p:spPr>
          <p:txBody>
            <a:bodyPr vert="horz" wrap="square" lIns="162551" tIns="81275" rIns="162551" bIns="81275" numCol="1" anchor="t" anchorCtr="0" compatLnSpc="1"/>
            <a:lstStyle/>
            <a:p>
              <a:endParaRPr lang="zh-CN" altLang="en-US" sz="3500" dirty="0">
                <a:latin typeface="+mn-ea"/>
              </a:endParaRPr>
            </a:p>
          </p:txBody>
        </p:sp>
      </p:grpSp>
      <p:grpSp>
        <p:nvGrpSpPr>
          <p:cNvPr id="73" name="组合 72"/>
          <p:cNvGrpSpPr/>
          <p:nvPr/>
        </p:nvGrpSpPr>
        <p:grpSpPr>
          <a:xfrm>
            <a:off x="6634674" y="1797990"/>
            <a:ext cx="5511701" cy="1999709"/>
            <a:chOff x="4651504" y="914400"/>
            <a:chExt cx="3888432" cy="1298476"/>
          </a:xfrm>
        </p:grpSpPr>
        <p:sp>
          <p:nvSpPr>
            <p:cNvPr id="74" name="圆角矩形 73"/>
            <p:cNvSpPr/>
            <p:nvPr/>
          </p:nvSpPr>
          <p:spPr>
            <a:xfrm>
              <a:off x="4651504" y="914400"/>
              <a:ext cx="3888432" cy="1298476"/>
            </a:xfrm>
            <a:prstGeom prst="roundRect">
              <a:avLst>
                <a:gd name="adj" fmla="val 8330"/>
              </a:avLst>
            </a:prstGeom>
            <a:no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latin typeface="+mn-ea"/>
              </a:endParaRPr>
            </a:p>
          </p:txBody>
        </p:sp>
        <p:cxnSp>
          <p:nvCxnSpPr>
            <p:cNvPr id="75" name="直接连接符 74"/>
            <p:cNvCxnSpPr/>
            <p:nvPr/>
          </p:nvCxnSpPr>
          <p:spPr>
            <a:xfrm>
              <a:off x="5829476" y="1087388"/>
              <a:ext cx="0" cy="952500"/>
            </a:xfrm>
            <a:prstGeom prst="line">
              <a:avLst/>
            </a:prstGeom>
            <a:ln w="63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6" name="Rectangle 13" descr="FD1DDF730CE4456e89755B07FE1653D0# #Rectangle 13"/>
            <p:cNvSpPr>
              <a:spLocks noChangeArrowheads="1"/>
            </p:cNvSpPr>
            <p:nvPr/>
          </p:nvSpPr>
          <p:spPr bwMode="auto">
            <a:xfrm>
              <a:off x="5977860" y="1157764"/>
              <a:ext cx="2490788" cy="2797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2200" b="1" dirty="0" smtClean="0">
                  <a:solidFill>
                    <a:schemeClr val="accent5"/>
                  </a:solidFill>
                  <a:latin typeface="微软雅黑" panose="020B0503020204020204" charset="-122"/>
                  <a:ea typeface="微软雅黑" panose="020B0503020204020204" charset="-122"/>
                </a:rPr>
                <a:t>技术团队和项目经验</a:t>
              </a:r>
              <a:endParaRPr lang="en-US" altLang="zh-CN" sz="2000" b="1" dirty="0">
                <a:solidFill>
                  <a:schemeClr val="accent5"/>
                </a:solidFill>
                <a:latin typeface="+mn-ea"/>
                <a:ea typeface="+mn-ea"/>
              </a:endParaRPr>
            </a:p>
          </p:txBody>
        </p:sp>
        <p:sp>
          <p:nvSpPr>
            <p:cNvPr id="77" name="Rectangle 13" descr="FD1DDF730CE4456e89755B07FE1653D0# #Rectangle 13"/>
            <p:cNvSpPr>
              <a:spLocks noChangeArrowheads="1"/>
            </p:cNvSpPr>
            <p:nvPr/>
          </p:nvSpPr>
          <p:spPr bwMode="auto">
            <a:xfrm>
              <a:off x="5977897" y="1550017"/>
              <a:ext cx="2391677" cy="319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en-US" altLang="zh-CN" sz="1300" dirty="0">
                  <a:latin typeface="微软雅黑" panose="020B0503020204020204" charset="-122"/>
                  <a:ea typeface="微软雅黑" panose="020B0503020204020204" charset="-122"/>
                  <a:sym typeface="+mn-ea"/>
                </a:rPr>
                <a:t>100%</a:t>
              </a:r>
              <a:r>
                <a:rPr lang="zh-CN" altLang="en-US" sz="1300" dirty="0">
                  <a:latin typeface="微软雅黑" panose="020B0503020204020204" charset="-122"/>
                  <a:ea typeface="微软雅黑" panose="020B0503020204020204" charset="-122"/>
                  <a:sym typeface="+mn-ea"/>
                </a:rPr>
                <a:t>绝无实习生，</a:t>
              </a:r>
              <a:r>
                <a:rPr lang="en-US" altLang="zh-CN" sz="1300" dirty="0">
                  <a:latin typeface="微软雅黑" panose="020B0503020204020204" charset="-122"/>
                  <a:ea typeface="微软雅黑" panose="020B0503020204020204" charset="-122"/>
                  <a:sym typeface="+mn-ea"/>
                </a:rPr>
                <a:t>2</a:t>
              </a:r>
              <a:r>
                <a:rPr lang="zh-CN" altLang="en-US" sz="1300" dirty="0">
                  <a:latin typeface="微软雅黑" panose="020B0503020204020204" charset="-122"/>
                  <a:ea typeface="微软雅黑" panose="020B0503020204020204" charset="-122"/>
                  <a:sym typeface="+mn-ea"/>
                </a:rPr>
                <a:t>年以上项目开发经验</a:t>
              </a:r>
              <a:endParaRPr lang="en-US" altLang="zh-CN" sz="1300" dirty="0">
                <a:latin typeface="+mn-ea"/>
                <a:ea typeface="+mn-ea"/>
              </a:endParaRPr>
            </a:p>
            <a:p>
              <a:pPr algn="just" eaLnBrk="1" hangingPunct="1">
                <a:spcBef>
                  <a:spcPct val="0"/>
                </a:spcBef>
                <a:buNone/>
                <a:defRPr/>
              </a:pPr>
              <a:r>
                <a:rPr lang="en-US" altLang="zh-CN" sz="1300" dirty="0">
                  <a:latin typeface="微软雅黑" panose="020B0503020204020204" charset="-122"/>
                  <a:ea typeface="微软雅黑" panose="020B0503020204020204" charset="-122"/>
                  <a:sym typeface="+mn-ea"/>
                </a:rPr>
                <a:t>400+</a:t>
              </a:r>
              <a:r>
                <a:rPr lang="zh-CN" altLang="en-US" sz="1300" dirty="0">
                  <a:latin typeface="微软雅黑" panose="020B0503020204020204" charset="-122"/>
                  <a:ea typeface="微软雅黑" panose="020B0503020204020204" charset="-122"/>
                  <a:sym typeface="+mn-ea"/>
                </a:rPr>
                <a:t>的项目开发管理</a:t>
              </a:r>
              <a:r>
                <a:rPr lang="zh-CN" altLang="en-US" sz="1300" dirty="0" smtClean="0">
                  <a:latin typeface="微软雅黑" panose="020B0503020204020204" charset="-122"/>
                  <a:ea typeface="微软雅黑" panose="020B0503020204020204" charset="-122"/>
                  <a:sym typeface="+mn-ea"/>
                </a:rPr>
                <a:t>经验</a:t>
              </a:r>
              <a:r>
                <a:rPr lang="zh-CN" altLang="en-US" sz="1300" dirty="0">
                  <a:latin typeface="微软雅黑" panose="020B0503020204020204" charset="-122"/>
                  <a:ea typeface="微软雅黑" panose="020B0503020204020204" charset="-122"/>
                  <a:sym typeface="+mn-ea"/>
                </a:rPr>
                <a:t>。</a:t>
              </a:r>
            </a:p>
          </p:txBody>
        </p:sp>
        <p:sp>
          <p:nvSpPr>
            <p:cNvPr id="78" name="椭圆 77"/>
            <p:cNvSpPr/>
            <p:nvPr/>
          </p:nvSpPr>
          <p:spPr>
            <a:xfrm>
              <a:off x="4785360" y="1128228"/>
              <a:ext cx="870820" cy="8708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latin typeface="+mn-ea"/>
              </a:endParaRPr>
            </a:p>
          </p:txBody>
        </p:sp>
        <p:sp>
          <p:nvSpPr>
            <p:cNvPr id="79" name="Freeform 25"/>
            <p:cNvSpPr>
              <a:spLocks noEditPoints="1"/>
            </p:cNvSpPr>
            <p:nvPr/>
          </p:nvSpPr>
          <p:spPr bwMode="auto">
            <a:xfrm flipH="1">
              <a:off x="4961760" y="1319214"/>
              <a:ext cx="518020" cy="488850"/>
            </a:xfrm>
            <a:custGeom>
              <a:avLst/>
              <a:gdLst>
                <a:gd name="T0" fmla="*/ 90 w 376"/>
                <a:gd name="T1" fmla="*/ 52 h 355"/>
                <a:gd name="T2" fmla="*/ 37 w 376"/>
                <a:gd name="T3" fmla="*/ 264 h 355"/>
                <a:gd name="T4" fmla="*/ 118 w 376"/>
                <a:gd name="T5" fmla="*/ 310 h 355"/>
                <a:gd name="T6" fmla="*/ 134 w 376"/>
                <a:gd name="T7" fmla="*/ 310 h 355"/>
                <a:gd name="T8" fmla="*/ 215 w 376"/>
                <a:gd name="T9" fmla="*/ 264 h 355"/>
                <a:gd name="T10" fmla="*/ 241 w 376"/>
                <a:gd name="T11" fmla="*/ 310 h 355"/>
                <a:gd name="T12" fmla="*/ 255 w 376"/>
                <a:gd name="T13" fmla="*/ 287 h 355"/>
                <a:gd name="T14" fmla="*/ 358 w 376"/>
                <a:gd name="T15" fmla="*/ 287 h 355"/>
                <a:gd name="T16" fmla="*/ 371 w 376"/>
                <a:gd name="T17" fmla="*/ 310 h 355"/>
                <a:gd name="T18" fmla="*/ 371 w 376"/>
                <a:gd name="T19" fmla="*/ 323 h 355"/>
                <a:gd name="T20" fmla="*/ 358 w 376"/>
                <a:gd name="T21" fmla="*/ 355 h 355"/>
                <a:gd name="T22" fmla="*/ 250 w 376"/>
                <a:gd name="T23" fmla="*/ 323 h 355"/>
                <a:gd name="T24" fmla="*/ 237 w 376"/>
                <a:gd name="T25" fmla="*/ 355 h 355"/>
                <a:gd name="T26" fmla="*/ 131 w 376"/>
                <a:gd name="T27" fmla="*/ 323 h 355"/>
                <a:gd name="T28" fmla="*/ 118 w 376"/>
                <a:gd name="T29" fmla="*/ 355 h 355"/>
                <a:gd name="T30" fmla="*/ 0 w 376"/>
                <a:gd name="T31" fmla="*/ 323 h 355"/>
                <a:gd name="T32" fmla="*/ 14 w 376"/>
                <a:gd name="T33" fmla="*/ 287 h 355"/>
                <a:gd name="T34" fmla="*/ 336 w 376"/>
                <a:gd name="T35" fmla="*/ 248 h 355"/>
                <a:gd name="T36" fmla="*/ 279 w 376"/>
                <a:gd name="T37" fmla="*/ 248 h 355"/>
                <a:gd name="T38" fmla="*/ 215 w 376"/>
                <a:gd name="T39" fmla="*/ 248 h 355"/>
                <a:gd name="T40" fmla="*/ 158 w 376"/>
                <a:gd name="T41" fmla="*/ 248 h 355"/>
                <a:gd name="T42" fmla="*/ 95 w 376"/>
                <a:gd name="T43" fmla="*/ 248 h 355"/>
                <a:gd name="T44" fmla="*/ 38 w 376"/>
                <a:gd name="T45" fmla="*/ 248 h 355"/>
                <a:gd name="T46" fmla="*/ 307 w 376"/>
                <a:gd name="T47" fmla="*/ 147 h 355"/>
                <a:gd name="T48" fmla="*/ 289 w 376"/>
                <a:gd name="T49" fmla="*/ 201 h 355"/>
                <a:gd name="T50" fmla="*/ 201 w 376"/>
                <a:gd name="T51" fmla="*/ 201 h 355"/>
                <a:gd name="T52" fmla="*/ 181 w 376"/>
                <a:gd name="T53" fmla="*/ 147 h 355"/>
                <a:gd name="T54" fmla="*/ 180 w 376"/>
                <a:gd name="T55" fmla="*/ 16 h 355"/>
                <a:gd name="T56" fmla="*/ 161 w 376"/>
                <a:gd name="T57" fmla="*/ 35 h 355"/>
                <a:gd name="T58" fmla="*/ 155 w 376"/>
                <a:gd name="T59" fmla="*/ 67 h 355"/>
                <a:gd name="T60" fmla="*/ 66 w 376"/>
                <a:gd name="T61" fmla="*/ 55 h 355"/>
                <a:gd name="T62" fmla="*/ 66 w 376"/>
                <a:gd name="T63" fmla="*/ 122 h 355"/>
                <a:gd name="T64" fmla="*/ 69 w 376"/>
                <a:gd name="T65" fmla="*/ 122 h 355"/>
                <a:gd name="T66" fmla="*/ 87 w 376"/>
                <a:gd name="T67" fmla="*/ 199 h 355"/>
                <a:gd name="T68" fmla="*/ 91 w 376"/>
                <a:gd name="T69" fmla="*/ 199 h 355"/>
                <a:gd name="T70" fmla="*/ 109 w 376"/>
                <a:gd name="T71" fmla="*/ 132 h 355"/>
                <a:gd name="T72" fmla="*/ 109 w 376"/>
                <a:gd name="T73" fmla="*/ 75 h 355"/>
                <a:gd name="T74" fmla="*/ 155 w 376"/>
                <a:gd name="T75" fmla="*/ 80 h 355"/>
                <a:gd name="T76" fmla="*/ 166 w 376"/>
                <a:gd name="T77" fmla="*/ 120 h 355"/>
                <a:gd name="T78" fmla="*/ 180 w 376"/>
                <a:gd name="T79" fmla="*/ 126 h 355"/>
                <a:gd name="T80" fmla="*/ 317 w 376"/>
                <a:gd name="T81" fmla="*/ 120 h 355"/>
                <a:gd name="T82" fmla="*/ 317 w 376"/>
                <a:gd name="T83" fmla="*/ 21 h 355"/>
                <a:gd name="T84" fmla="*/ 304 w 376"/>
                <a:gd name="T85" fmla="*/ 31 h 355"/>
                <a:gd name="T86" fmla="*/ 308 w 376"/>
                <a:gd name="T87" fmla="*/ 107 h 355"/>
                <a:gd name="T88" fmla="*/ 304 w 376"/>
                <a:gd name="T89" fmla="*/ 111 h 355"/>
                <a:gd name="T90" fmla="*/ 177 w 376"/>
                <a:gd name="T91" fmla="*/ 109 h 355"/>
                <a:gd name="T92" fmla="*/ 238 w 376"/>
                <a:gd name="T93" fmla="*/ 63 h 355"/>
                <a:gd name="T94" fmla="*/ 176 w 376"/>
                <a:gd name="T95" fmla="*/ 35 h 355"/>
                <a:gd name="T96" fmla="*/ 180 w 376"/>
                <a:gd name="T97" fmla="*/ 3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6" h="355">
                  <a:moveTo>
                    <a:pt x="90" y="0"/>
                  </a:moveTo>
                  <a:cubicBezTo>
                    <a:pt x="104" y="0"/>
                    <a:pt x="115" y="12"/>
                    <a:pt x="115" y="26"/>
                  </a:cubicBezTo>
                  <a:cubicBezTo>
                    <a:pt x="115" y="40"/>
                    <a:pt x="104" y="52"/>
                    <a:pt x="90" y="52"/>
                  </a:cubicBezTo>
                  <a:cubicBezTo>
                    <a:pt x="75" y="52"/>
                    <a:pt x="64" y="40"/>
                    <a:pt x="64" y="26"/>
                  </a:cubicBezTo>
                  <a:cubicBezTo>
                    <a:pt x="64" y="12"/>
                    <a:pt x="75" y="0"/>
                    <a:pt x="90" y="0"/>
                  </a:cubicBezTo>
                  <a:close/>
                  <a:moveTo>
                    <a:pt x="37" y="264"/>
                  </a:moveTo>
                  <a:cubicBezTo>
                    <a:pt x="95" y="264"/>
                    <a:pt x="95" y="264"/>
                    <a:pt x="95" y="264"/>
                  </a:cubicBezTo>
                  <a:cubicBezTo>
                    <a:pt x="108" y="264"/>
                    <a:pt x="118" y="274"/>
                    <a:pt x="118" y="287"/>
                  </a:cubicBezTo>
                  <a:cubicBezTo>
                    <a:pt x="118" y="310"/>
                    <a:pt x="118" y="310"/>
                    <a:pt x="118" y="310"/>
                  </a:cubicBezTo>
                  <a:cubicBezTo>
                    <a:pt x="120" y="310"/>
                    <a:pt x="120" y="310"/>
                    <a:pt x="120" y="310"/>
                  </a:cubicBezTo>
                  <a:cubicBezTo>
                    <a:pt x="131" y="310"/>
                    <a:pt x="131" y="310"/>
                    <a:pt x="131" y="310"/>
                  </a:cubicBezTo>
                  <a:cubicBezTo>
                    <a:pt x="134" y="310"/>
                    <a:pt x="134" y="310"/>
                    <a:pt x="134" y="310"/>
                  </a:cubicBezTo>
                  <a:cubicBezTo>
                    <a:pt x="134" y="287"/>
                    <a:pt x="134" y="287"/>
                    <a:pt x="134" y="287"/>
                  </a:cubicBezTo>
                  <a:cubicBezTo>
                    <a:pt x="134" y="274"/>
                    <a:pt x="144" y="264"/>
                    <a:pt x="156" y="264"/>
                  </a:cubicBezTo>
                  <a:cubicBezTo>
                    <a:pt x="215" y="264"/>
                    <a:pt x="215" y="264"/>
                    <a:pt x="215" y="264"/>
                  </a:cubicBezTo>
                  <a:cubicBezTo>
                    <a:pt x="227" y="264"/>
                    <a:pt x="237" y="274"/>
                    <a:pt x="237" y="287"/>
                  </a:cubicBezTo>
                  <a:cubicBezTo>
                    <a:pt x="237" y="310"/>
                    <a:pt x="237" y="310"/>
                    <a:pt x="237" y="310"/>
                  </a:cubicBezTo>
                  <a:cubicBezTo>
                    <a:pt x="241" y="310"/>
                    <a:pt x="241" y="310"/>
                    <a:pt x="241" y="310"/>
                  </a:cubicBezTo>
                  <a:cubicBezTo>
                    <a:pt x="250" y="310"/>
                    <a:pt x="250" y="310"/>
                    <a:pt x="250" y="310"/>
                  </a:cubicBezTo>
                  <a:cubicBezTo>
                    <a:pt x="255" y="310"/>
                    <a:pt x="255" y="310"/>
                    <a:pt x="255" y="310"/>
                  </a:cubicBezTo>
                  <a:cubicBezTo>
                    <a:pt x="255" y="287"/>
                    <a:pt x="255" y="287"/>
                    <a:pt x="255" y="287"/>
                  </a:cubicBezTo>
                  <a:cubicBezTo>
                    <a:pt x="255" y="274"/>
                    <a:pt x="265" y="264"/>
                    <a:pt x="278" y="264"/>
                  </a:cubicBezTo>
                  <a:cubicBezTo>
                    <a:pt x="336" y="264"/>
                    <a:pt x="336" y="264"/>
                    <a:pt x="336" y="264"/>
                  </a:cubicBezTo>
                  <a:cubicBezTo>
                    <a:pt x="348" y="264"/>
                    <a:pt x="358" y="274"/>
                    <a:pt x="358" y="287"/>
                  </a:cubicBezTo>
                  <a:cubicBezTo>
                    <a:pt x="358" y="310"/>
                    <a:pt x="358" y="310"/>
                    <a:pt x="358" y="310"/>
                  </a:cubicBezTo>
                  <a:cubicBezTo>
                    <a:pt x="362" y="310"/>
                    <a:pt x="362" y="310"/>
                    <a:pt x="362" y="310"/>
                  </a:cubicBezTo>
                  <a:cubicBezTo>
                    <a:pt x="371" y="310"/>
                    <a:pt x="371" y="310"/>
                    <a:pt x="371" y="310"/>
                  </a:cubicBezTo>
                  <a:cubicBezTo>
                    <a:pt x="376" y="310"/>
                    <a:pt x="376" y="310"/>
                    <a:pt x="376" y="310"/>
                  </a:cubicBezTo>
                  <a:cubicBezTo>
                    <a:pt x="376" y="323"/>
                    <a:pt x="376" y="323"/>
                    <a:pt x="376" y="323"/>
                  </a:cubicBezTo>
                  <a:cubicBezTo>
                    <a:pt x="371" y="323"/>
                    <a:pt x="371" y="323"/>
                    <a:pt x="371" y="323"/>
                  </a:cubicBezTo>
                  <a:cubicBezTo>
                    <a:pt x="362" y="323"/>
                    <a:pt x="362" y="323"/>
                    <a:pt x="362" y="323"/>
                  </a:cubicBezTo>
                  <a:cubicBezTo>
                    <a:pt x="358" y="323"/>
                    <a:pt x="358" y="323"/>
                    <a:pt x="358" y="323"/>
                  </a:cubicBezTo>
                  <a:cubicBezTo>
                    <a:pt x="358" y="355"/>
                    <a:pt x="358" y="355"/>
                    <a:pt x="358" y="355"/>
                  </a:cubicBezTo>
                  <a:cubicBezTo>
                    <a:pt x="255" y="355"/>
                    <a:pt x="255" y="355"/>
                    <a:pt x="255" y="355"/>
                  </a:cubicBezTo>
                  <a:cubicBezTo>
                    <a:pt x="255" y="323"/>
                    <a:pt x="255" y="323"/>
                    <a:pt x="255" y="323"/>
                  </a:cubicBezTo>
                  <a:cubicBezTo>
                    <a:pt x="250" y="323"/>
                    <a:pt x="250" y="323"/>
                    <a:pt x="250" y="323"/>
                  </a:cubicBezTo>
                  <a:cubicBezTo>
                    <a:pt x="241" y="323"/>
                    <a:pt x="241" y="323"/>
                    <a:pt x="241" y="323"/>
                  </a:cubicBezTo>
                  <a:cubicBezTo>
                    <a:pt x="237" y="323"/>
                    <a:pt x="237" y="323"/>
                    <a:pt x="237" y="323"/>
                  </a:cubicBezTo>
                  <a:cubicBezTo>
                    <a:pt x="237" y="355"/>
                    <a:pt x="237" y="355"/>
                    <a:pt x="237" y="355"/>
                  </a:cubicBezTo>
                  <a:cubicBezTo>
                    <a:pt x="134" y="355"/>
                    <a:pt x="134" y="355"/>
                    <a:pt x="134" y="355"/>
                  </a:cubicBezTo>
                  <a:cubicBezTo>
                    <a:pt x="134" y="323"/>
                    <a:pt x="134" y="323"/>
                    <a:pt x="134" y="323"/>
                  </a:cubicBezTo>
                  <a:cubicBezTo>
                    <a:pt x="131" y="323"/>
                    <a:pt x="131" y="323"/>
                    <a:pt x="131" y="323"/>
                  </a:cubicBezTo>
                  <a:cubicBezTo>
                    <a:pt x="120" y="323"/>
                    <a:pt x="120" y="323"/>
                    <a:pt x="120" y="323"/>
                  </a:cubicBezTo>
                  <a:cubicBezTo>
                    <a:pt x="118" y="323"/>
                    <a:pt x="118" y="323"/>
                    <a:pt x="118" y="323"/>
                  </a:cubicBezTo>
                  <a:cubicBezTo>
                    <a:pt x="118" y="355"/>
                    <a:pt x="118" y="355"/>
                    <a:pt x="118" y="355"/>
                  </a:cubicBezTo>
                  <a:cubicBezTo>
                    <a:pt x="14" y="355"/>
                    <a:pt x="14" y="355"/>
                    <a:pt x="14" y="355"/>
                  </a:cubicBezTo>
                  <a:cubicBezTo>
                    <a:pt x="14" y="323"/>
                    <a:pt x="14" y="323"/>
                    <a:pt x="14" y="323"/>
                  </a:cubicBezTo>
                  <a:cubicBezTo>
                    <a:pt x="0" y="323"/>
                    <a:pt x="0" y="323"/>
                    <a:pt x="0" y="323"/>
                  </a:cubicBezTo>
                  <a:cubicBezTo>
                    <a:pt x="0" y="310"/>
                    <a:pt x="0" y="310"/>
                    <a:pt x="0" y="310"/>
                  </a:cubicBezTo>
                  <a:cubicBezTo>
                    <a:pt x="14" y="310"/>
                    <a:pt x="14" y="310"/>
                    <a:pt x="14" y="310"/>
                  </a:cubicBezTo>
                  <a:cubicBezTo>
                    <a:pt x="14" y="287"/>
                    <a:pt x="14" y="287"/>
                    <a:pt x="14" y="287"/>
                  </a:cubicBezTo>
                  <a:cubicBezTo>
                    <a:pt x="14" y="274"/>
                    <a:pt x="24" y="264"/>
                    <a:pt x="37" y="264"/>
                  </a:cubicBezTo>
                  <a:close/>
                  <a:moveTo>
                    <a:pt x="307" y="220"/>
                  </a:moveTo>
                  <a:cubicBezTo>
                    <a:pt x="323" y="220"/>
                    <a:pt x="336" y="232"/>
                    <a:pt x="336" y="248"/>
                  </a:cubicBezTo>
                  <a:cubicBezTo>
                    <a:pt x="336" y="251"/>
                    <a:pt x="335" y="255"/>
                    <a:pt x="334" y="258"/>
                  </a:cubicBezTo>
                  <a:cubicBezTo>
                    <a:pt x="281" y="258"/>
                    <a:pt x="281" y="258"/>
                    <a:pt x="281" y="258"/>
                  </a:cubicBezTo>
                  <a:cubicBezTo>
                    <a:pt x="280" y="255"/>
                    <a:pt x="279" y="251"/>
                    <a:pt x="279" y="248"/>
                  </a:cubicBezTo>
                  <a:cubicBezTo>
                    <a:pt x="279" y="232"/>
                    <a:pt x="292" y="220"/>
                    <a:pt x="307" y="220"/>
                  </a:cubicBezTo>
                  <a:close/>
                  <a:moveTo>
                    <a:pt x="186" y="220"/>
                  </a:moveTo>
                  <a:cubicBezTo>
                    <a:pt x="202" y="220"/>
                    <a:pt x="215" y="232"/>
                    <a:pt x="215" y="248"/>
                  </a:cubicBezTo>
                  <a:cubicBezTo>
                    <a:pt x="215" y="251"/>
                    <a:pt x="214" y="255"/>
                    <a:pt x="213" y="258"/>
                  </a:cubicBezTo>
                  <a:cubicBezTo>
                    <a:pt x="160" y="258"/>
                    <a:pt x="160" y="258"/>
                    <a:pt x="160" y="258"/>
                  </a:cubicBezTo>
                  <a:cubicBezTo>
                    <a:pt x="159" y="255"/>
                    <a:pt x="158" y="251"/>
                    <a:pt x="158" y="248"/>
                  </a:cubicBezTo>
                  <a:cubicBezTo>
                    <a:pt x="158" y="232"/>
                    <a:pt x="171" y="220"/>
                    <a:pt x="186" y="220"/>
                  </a:cubicBezTo>
                  <a:close/>
                  <a:moveTo>
                    <a:pt x="67" y="220"/>
                  </a:moveTo>
                  <a:cubicBezTo>
                    <a:pt x="82" y="220"/>
                    <a:pt x="95" y="232"/>
                    <a:pt x="95" y="248"/>
                  </a:cubicBezTo>
                  <a:cubicBezTo>
                    <a:pt x="95" y="251"/>
                    <a:pt x="94" y="255"/>
                    <a:pt x="93" y="258"/>
                  </a:cubicBezTo>
                  <a:cubicBezTo>
                    <a:pt x="40" y="258"/>
                    <a:pt x="40" y="258"/>
                    <a:pt x="40" y="258"/>
                  </a:cubicBezTo>
                  <a:cubicBezTo>
                    <a:pt x="39" y="255"/>
                    <a:pt x="38" y="251"/>
                    <a:pt x="38" y="248"/>
                  </a:cubicBezTo>
                  <a:cubicBezTo>
                    <a:pt x="38" y="232"/>
                    <a:pt x="51" y="220"/>
                    <a:pt x="67" y="220"/>
                  </a:cubicBezTo>
                  <a:close/>
                  <a:moveTo>
                    <a:pt x="307" y="130"/>
                  </a:moveTo>
                  <a:cubicBezTo>
                    <a:pt x="307" y="147"/>
                    <a:pt x="307" y="147"/>
                    <a:pt x="307" y="147"/>
                  </a:cubicBezTo>
                  <a:cubicBezTo>
                    <a:pt x="293" y="147"/>
                    <a:pt x="293" y="147"/>
                    <a:pt x="293" y="147"/>
                  </a:cubicBezTo>
                  <a:cubicBezTo>
                    <a:pt x="308" y="201"/>
                    <a:pt x="308" y="201"/>
                    <a:pt x="308" y="201"/>
                  </a:cubicBezTo>
                  <a:cubicBezTo>
                    <a:pt x="289" y="201"/>
                    <a:pt x="289" y="201"/>
                    <a:pt x="289" y="201"/>
                  </a:cubicBezTo>
                  <a:cubicBezTo>
                    <a:pt x="273" y="147"/>
                    <a:pt x="273" y="147"/>
                    <a:pt x="273" y="147"/>
                  </a:cubicBezTo>
                  <a:cubicBezTo>
                    <a:pt x="216" y="147"/>
                    <a:pt x="216" y="147"/>
                    <a:pt x="216" y="147"/>
                  </a:cubicBezTo>
                  <a:cubicBezTo>
                    <a:pt x="201" y="201"/>
                    <a:pt x="201" y="201"/>
                    <a:pt x="201" y="201"/>
                  </a:cubicBezTo>
                  <a:cubicBezTo>
                    <a:pt x="181" y="201"/>
                    <a:pt x="181" y="201"/>
                    <a:pt x="181" y="201"/>
                  </a:cubicBezTo>
                  <a:cubicBezTo>
                    <a:pt x="197" y="147"/>
                    <a:pt x="197" y="147"/>
                    <a:pt x="197" y="147"/>
                  </a:cubicBezTo>
                  <a:cubicBezTo>
                    <a:pt x="181" y="147"/>
                    <a:pt x="181" y="147"/>
                    <a:pt x="181" y="147"/>
                  </a:cubicBezTo>
                  <a:cubicBezTo>
                    <a:pt x="181" y="130"/>
                    <a:pt x="181" y="130"/>
                    <a:pt x="181" y="130"/>
                  </a:cubicBezTo>
                  <a:cubicBezTo>
                    <a:pt x="307" y="130"/>
                    <a:pt x="307" y="130"/>
                    <a:pt x="307" y="130"/>
                  </a:cubicBezTo>
                  <a:close/>
                  <a:moveTo>
                    <a:pt x="180" y="16"/>
                  </a:moveTo>
                  <a:cubicBezTo>
                    <a:pt x="175" y="16"/>
                    <a:pt x="170" y="18"/>
                    <a:pt x="166" y="21"/>
                  </a:cubicBezTo>
                  <a:cubicBezTo>
                    <a:pt x="166" y="21"/>
                    <a:pt x="166" y="21"/>
                    <a:pt x="166" y="21"/>
                  </a:cubicBezTo>
                  <a:cubicBezTo>
                    <a:pt x="163" y="25"/>
                    <a:pt x="161" y="30"/>
                    <a:pt x="161" y="35"/>
                  </a:cubicBezTo>
                  <a:cubicBezTo>
                    <a:pt x="161" y="72"/>
                    <a:pt x="161" y="72"/>
                    <a:pt x="161" y="72"/>
                  </a:cubicBezTo>
                  <a:cubicBezTo>
                    <a:pt x="155" y="73"/>
                    <a:pt x="155" y="73"/>
                    <a:pt x="155" y="73"/>
                  </a:cubicBezTo>
                  <a:cubicBezTo>
                    <a:pt x="155" y="67"/>
                    <a:pt x="155" y="67"/>
                    <a:pt x="155" y="67"/>
                  </a:cubicBezTo>
                  <a:cubicBezTo>
                    <a:pt x="128" y="67"/>
                    <a:pt x="128" y="67"/>
                    <a:pt x="128" y="67"/>
                  </a:cubicBezTo>
                  <a:cubicBezTo>
                    <a:pt x="109" y="55"/>
                    <a:pt x="109" y="55"/>
                    <a:pt x="109" y="55"/>
                  </a:cubicBezTo>
                  <a:cubicBezTo>
                    <a:pt x="63" y="55"/>
                    <a:pt x="117" y="55"/>
                    <a:pt x="66" y="55"/>
                  </a:cubicBezTo>
                  <a:cubicBezTo>
                    <a:pt x="57" y="55"/>
                    <a:pt x="50" y="63"/>
                    <a:pt x="50" y="71"/>
                  </a:cubicBezTo>
                  <a:cubicBezTo>
                    <a:pt x="50" y="122"/>
                    <a:pt x="50" y="122"/>
                    <a:pt x="50" y="122"/>
                  </a:cubicBezTo>
                  <a:cubicBezTo>
                    <a:pt x="66" y="122"/>
                    <a:pt x="66" y="122"/>
                    <a:pt x="66" y="122"/>
                  </a:cubicBezTo>
                  <a:cubicBezTo>
                    <a:pt x="66" y="85"/>
                    <a:pt x="66" y="85"/>
                    <a:pt x="66" y="85"/>
                  </a:cubicBezTo>
                  <a:cubicBezTo>
                    <a:pt x="69" y="85"/>
                    <a:pt x="69" y="85"/>
                    <a:pt x="69" y="85"/>
                  </a:cubicBezTo>
                  <a:cubicBezTo>
                    <a:pt x="69" y="122"/>
                    <a:pt x="69" y="122"/>
                    <a:pt x="69" y="122"/>
                  </a:cubicBezTo>
                  <a:cubicBezTo>
                    <a:pt x="69" y="132"/>
                    <a:pt x="69" y="132"/>
                    <a:pt x="69" y="132"/>
                  </a:cubicBezTo>
                  <a:cubicBezTo>
                    <a:pt x="69" y="199"/>
                    <a:pt x="69" y="199"/>
                    <a:pt x="69" y="199"/>
                  </a:cubicBezTo>
                  <a:cubicBezTo>
                    <a:pt x="87" y="199"/>
                    <a:pt x="87" y="199"/>
                    <a:pt x="87" y="199"/>
                  </a:cubicBezTo>
                  <a:cubicBezTo>
                    <a:pt x="87" y="143"/>
                    <a:pt x="87" y="143"/>
                    <a:pt x="87" y="143"/>
                  </a:cubicBezTo>
                  <a:cubicBezTo>
                    <a:pt x="91" y="143"/>
                    <a:pt x="91" y="143"/>
                    <a:pt x="91" y="143"/>
                  </a:cubicBezTo>
                  <a:cubicBezTo>
                    <a:pt x="91" y="199"/>
                    <a:pt x="91" y="199"/>
                    <a:pt x="91" y="199"/>
                  </a:cubicBezTo>
                  <a:cubicBezTo>
                    <a:pt x="109" y="199"/>
                    <a:pt x="109" y="199"/>
                    <a:pt x="109" y="199"/>
                  </a:cubicBezTo>
                  <a:cubicBezTo>
                    <a:pt x="109" y="189"/>
                    <a:pt x="109" y="189"/>
                    <a:pt x="109" y="189"/>
                  </a:cubicBezTo>
                  <a:cubicBezTo>
                    <a:pt x="109" y="132"/>
                    <a:pt x="109" y="132"/>
                    <a:pt x="109" y="132"/>
                  </a:cubicBezTo>
                  <a:cubicBezTo>
                    <a:pt x="109" y="122"/>
                    <a:pt x="109" y="122"/>
                    <a:pt x="109" y="122"/>
                  </a:cubicBezTo>
                  <a:cubicBezTo>
                    <a:pt x="109" y="85"/>
                    <a:pt x="109" y="85"/>
                    <a:pt x="109" y="85"/>
                  </a:cubicBezTo>
                  <a:cubicBezTo>
                    <a:pt x="109" y="75"/>
                    <a:pt x="109" y="75"/>
                    <a:pt x="109" y="75"/>
                  </a:cubicBezTo>
                  <a:cubicBezTo>
                    <a:pt x="128" y="85"/>
                    <a:pt x="128" y="85"/>
                    <a:pt x="128" y="85"/>
                  </a:cubicBezTo>
                  <a:cubicBezTo>
                    <a:pt x="155" y="85"/>
                    <a:pt x="155" y="85"/>
                    <a:pt x="155" y="85"/>
                  </a:cubicBezTo>
                  <a:cubicBezTo>
                    <a:pt x="155" y="80"/>
                    <a:pt x="155" y="80"/>
                    <a:pt x="155" y="80"/>
                  </a:cubicBezTo>
                  <a:cubicBezTo>
                    <a:pt x="161" y="79"/>
                    <a:pt x="161" y="79"/>
                    <a:pt x="161" y="79"/>
                  </a:cubicBezTo>
                  <a:cubicBezTo>
                    <a:pt x="161" y="107"/>
                    <a:pt x="161" y="107"/>
                    <a:pt x="161" y="107"/>
                  </a:cubicBezTo>
                  <a:cubicBezTo>
                    <a:pt x="161" y="112"/>
                    <a:pt x="163" y="117"/>
                    <a:pt x="166" y="120"/>
                  </a:cubicBezTo>
                  <a:cubicBezTo>
                    <a:pt x="166" y="120"/>
                    <a:pt x="166" y="120"/>
                    <a:pt x="166" y="120"/>
                  </a:cubicBezTo>
                  <a:cubicBezTo>
                    <a:pt x="166" y="120"/>
                    <a:pt x="166" y="120"/>
                    <a:pt x="166" y="120"/>
                  </a:cubicBezTo>
                  <a:cubicBezTo>
                    <a:pt x="170" y="124"/>
                    <a:pt x="175" y="126"/>
                    <a:pt x="180" y="126"/>
                  </a:cubicBezTo>
                  <a:cubicBezTo>
                    <a:pt x="304" y="126"/>
                    <a:pt x="304" y="126"/>
                    <a:pt x="304" y="126"/>
                  </a:cubicBezTo>
                  <a:cubicBezTo>
                    <a:pt x="309" y="126"/>
                    <a:pt x="314" y="124"/>
                    <a:pt x="317" y="120"/>
                  </a:cubicBezTo>
                  <a:cubicBezTo>
                    <a:pt x="317" y="120"/>
                    <a:pt x="317" y="120"/>
                    <a:pt x="317" y="120"/>
                  </a:cubicBezTo>
                  <a:cubicBezTo>
                    <a:pt x="321" y="117"/>
                    <a:pt x="323" y="112"/>
                    <a:pt x="323" y="107"/>
                  </a:cubicBezTo>
                  <a:cubicBezTo>
                    <a:pt x="323" y="35"/>
                    <a:pt x="323" y="35"/>
                    <a:pt x="323" y="35"/>
                  </a:cubicBezTo>
                  <a:cubicBezTo>
                    <a:pt x="323" y="30"/>
                    <a:pt x="321" y="25"/>
                    <a:pt x="317" y="21"/>
                  </a:cubicBezTo>
                  <a:cubicBezTo>
                    <a:pt x="314" y="18"/>
                    <a:pt x="309" y="16"/>
                    <a:pt x="304" y="16"/>
                  </a:cubicBezTo>
                  <a:cubicBezTo>
                    <a:pt x="180" y="16"/>
                    <a:pt x="180" y="16"/>
                    <a:pt x="180" y="16"/>
                  </a:cubicBezTo>
                  <a:close/>
                  <a:moveTo>
                    <a:pt x="304" y="31"/>
                  </a:moveTo>
                  <a:cubicBezTo>
                    <a:pt x="305" y="31"/>
                    <a:pt x="306" y="31"/>
                    <a:pt x="307" y="32"/>
                  </a:cubicBezTo>
                  <a:cubicBezTo>
                    <a:pt x="307" y="33"/>
                    <a:pt x="308" y="34"/>
                    <a:pt x="308" y="35"/>
                  </a:cubicBezTo>
                  <a:cubicBezTo>
                    <a:pt x="308" y="107"/>
                    <a:pt x="308" y="107"/>
                    <a:pt x="308" y="107"/>
                  </a:cubicBezTo>
                  <a:cubicBezTo>
                    <a:pt x="308" y="108"/>
                    <a:pt x="307" y="109"/>
                    <a:pt x="307" y="109"/>
                  </a:cubicBezTo>
                  <a:cubicBezTo>
                    <a:pt x="307" y="110"/>
                    <a:pt x="307" y="110"/>
                    <a:pt x="307" y="110"/>
                  </a:cubicBezTo>
                  <a:cubicBezTo>
                    <a:pt x="306" y="110"/>
                    <a:pt x="305" y="111"/>
                    <a:pt x="304" y="111"/>
                  </a:cubicBezTo>
                  <a:cubicBezTo>
                    <a:pt x="180" y="111"/>
                    <a:pt x="180" y="111"/>
                    <a:pt x="180" y="111"/>
                  </a:cubicBezTo>
                  <a:cubicBezTo>
                    <a:pt x="179" y="111"/>
                    <a:pt x="178" y="110"/>
                    <a:pt x="177" y="110"/>
                  </a:cubicBezTo>
                  <a:cubicBezTo>
                    <a:pt x="177" y="109"/>
                    <a:pt x="177" y="109"/>
                    <a:pt x="177" y="109"/>
                  </a:cubicBezTo>
                  <a:cubicBezTo>
                    <a:pt x="176" y="109"/>
                    <a:pt x="176" y="108"/>
                    <a:pt x="176" y="107"/>
                  </a:cubicBezTo>
                  <a:cubicBezTo>
                    <a:pt x="176" y="76"/>
                    <a:pt x="176" y="76"/>
                    <a:pt x="176" y="76"/>
                  </a:cubicBezTo>
                  <a:cubicBezTo>
                    <a:pt x="238" y="63"/>
                    <a:pt x="238" y="63"/>
                    <a:pt x="238" y="63"/>
                  </a:cubicBezTo>
                  <a:cubicBezTo>
                    <a:pt x="237" y="62"/>
                    <a:pt x="237" y="62"/>
                    <a:pt x="237" y="62"/>
                  </a:cubicBezTo>
                  <a:cubicBezTo>
                    <a:pt x="176" y="70"/>
                    <a:pt x="176" y="70"/>
                    <a:pt x="176" y="70"/>
                  </a:cubicBezTo>
                  <a:cubicBezTo>
                    <a:pt x="176" y="35"/>
                    <a:pt x="176" y="35"/>
                    <a:pt x="176" y="35"/>
                  </a:cubicBezTo>
                  <a:cubicBezTo>
                    <a:pt x="176" y="34"/>
                    <a:pt x="176" y="33"/>
                    <a:pt x="177" y="32"/>
                  </a:cubicBezTo>
                  <a:cubicBezTo>
                    <a:pt x="177" y="32"/>
                    <a:pt x="177" y="32"/>
                    <a:pt x="177" y="32"/>
                  </a:cubicBezTo>
                  <a:cubicBezTo>
                    <a:pt x="178" y="31"/>
                    <a:pt x="179" y="31"/>
                    <a:pt x="180" y="31"/>
                  </a:cubicBezTo>
                  <a:lnTo>
                    <a:pt x="304" y="31"/>
                  </a:lnTo>
                  <a:close/>
                </a:path>
              </a:pathLst>
            </a:custGeom>
            <a:solidFill>
              <a:schemeClr val="bg1"/>
            </a:solidFill>
            <a:ln w="9525">
              <a:noFill/>
              <a:round/>
            </a:ln>
            <a:effectLst/>
          </p:spPr>
          <p:txBody>
            <a:bodyPr vert="horz" wrap="square" lIns="162551" tIns="81275" rIns="162551" bIns="81275" numCol="1" anchor="t" anchorCtr="0" compatLnSpc="1"/>
            <a:lstStyle/>
            <a:p>
              <a:endParaRPr lang="zh-CN" altLang="en-US" sz="3500" dirty="0">
                <a:latin typeface="+mn-ea"/>
              </a:endParaRPr>
            </a:p>
          </p:txBody>
        </p:sp>
      </p:grpSp>
      <p:grpSp>
        <p:nvGrpSpPr>
          <p:cNvPr id="80" name="组合 79"/>
          <p:cNvGrpSpPr/>
          <p:nvPr/>
        </p:nvGrpSpPr>
        <p:grpSpPr>
          <a:xfrm>
            <a:off x="6634674" y="4603861"/>
            <a:ext cx="5511701" cy="1999709"/>
            <a:chOff x="4651504" y="3063637"/>
            <a:chExt cx="3888432" cy="1298476"/>
          </a:xfrm>
        </p:grpSpPr>
        <p:sp>
          <p:nvSpPr>
            <p:cNvPr id="81" name="圆角矩形 80"/>
            <p:cNvSpPr/>
            <p:nvPr/>
          </p:nvSpPr>
          <p:spPr>
            <a:xfrm>
              <a:off x="4651504" y="3063637"/>
              <a:ext cx="3888432" cy="1298476"/>
            </a:xfrm>
            <a:prstGeom prst="roundRect">
              <a:avLst>
                <a:gd name="adj" fmla="val 8330"/>
              </a:avLst>
            </a:prstGeom>
            <a:no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latin typeface="+mn-ea"/>
              </a:endParaRPr>
            </a:p>
          </p:txBody>
        </p:sp>
        <p:cxnSp>
          <p:nvCxnSpPr>
            <p:cNvPr id="82" name="直接连接符 81"/>
            <p:cNvCxnSpPr/>
            <p:nvPr/>
          </p:nvCxnSpPr>
          <p:spPr>
            <a:xfrm>
              <a:off x="5829476" y="3236625"/>
              <a:ext cx="0" cy="952500"/>
            </a:xfrm>
            <a:prstGeom prst="line">
              <a:avLst/>
            </a:prstGeom>
            <a:ln w="63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Rectangle 13" descr="FD1DDF730CE4456e89755B07FE1653D0# #Rectangle 13"/>
            <p:cNvSpPr>
              <a:spLocks noChangeArrowheads="1"/>
            </p:cNvSpPr>
            <p:nvPr/>
          </p:nvSpPr>
          <p:spPr bwMode="auto">
            <a:xfrm>
              <a:off x="5974442" y="3124308"/>
              <a:ext cx="2404601" cy="2598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2000" b="1" dirty="0" smtClean="0">
                  <a:solidFill>
                    <a:schemeClr val="accent5"/>
                  </a:solidFill>
                  <a:latin typeface="+mn-ea"/>
                  <a:ea typeface="+mn-ea"/>
                </a:rPr>
                <a:t>技术成果共享</a:t>
              </a:r>
              <a:endParaRPr lang="en-US" altLang="zh-CN" sz="2000" b="1" dirty="0">
                <a:solidFill>
                  <a:schemeClr val="accent5"/>
                </a:solidFill>
                <a:latin typeface="+mn-ea"/>
                <a:ea typeface="+mn-ea"/>
              </a:endParaRPr>
            </a:p>
          </p:txBody>
        </p:sp>
        <p:sp>
          <p:nvSpPr>
            <p:cNvPr id="84" name="Rectangle 13" descr="FD1DDF730CE4456e89755B07FE1653D0# #Rectangle 13"/>
            <p:cNvSpPr>
              <a:spLocks noChangeArrowheads="1"/>
            </p:cNvSpPr>
            <p:nvPr/>
          </p:nvSpPr>
          <p:spPr bwMode="auto">
            <a:xfrm>
              <a:off x="5949513" y="3523025"/>
              <a:ext cx="2429530" cy="605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zh-CN" sz="1300" dirty="0" smtClean="0">
                  <a:latin typeface="Microsoft YaHei" charset="0"/>
                  <a:ea typeface="Microsoft YaHei" charset="0"/>
                  <a:cs typeface="Microsoft YaHei" charset="0"/>
                </a:rPr>
                <a:t>行业</a:t>
              </a:r>
              <a:r>
                <a:rPr lang="zh-CN" altLang="zh-CN" sz="1300" dirty="0">
                  <a:latin typeface="Microsoft YaHei" charset="0"/>
                  <a:ea typeface="Microsoft YaHei" charset="0"/>
                  <a:cs typeface="Microsoft YaHei" charset="0"/>
                </a:rPr>
                <a:t>最新的技术成果和最新资讯及时</a:t>
              </a:r>
              <a:r>
                <a:rPr lang="zh-CN" altLang="zh-CN" sz="1300" dirty="0" smtClean="0">
                  <a:latin typeface="Microsoft YaHei" charset="0"/>
                  <a:ea typeface="Microsoft YaHei" charset="0"/>
                  <a:cs typeface="Microsoft YaHei" charset="0"/>
                </a:rPr>
                <a:t>和</a:t>
              </a:r>
              <a:r>
                <a:rPr lang="zh-CN" altLang="en-US" sz="1300" dirty="0" smtClean="0">
                  <a:latin typeface="Microsoft YaHei" charset="0"/>
                  <a:ea typeface="Microsoft YaHei" charset="0"/>
                  <a:cs typeface="Microsoft YaHei" charset="0"/>
                </a:rPr>
                <a:t>海汇空间</a:t>
              </a:r>
              <a:r>
                <a:rPr lang="zh-CN" altLang="zh-CN" sz="1300" dirty="0" smtClean="0">
                  <a:latin typeface="Microsoft YaHei" charset="0"/>
                  <a:ea typeface="Microsoft YaHei" charset="0"/>
                  <a:cs typeface="Microsoft YaHei" charset="0"/>
                </a:rPr>
                <a:t>共享</a:t>
              </a:r>
              <a:r>
                <a:rPr lang="zh-CN" altLang="zh-CN" sz="1300" dirty="0">
                  <a:latin typeface="Microsoft YaHei" charset="0"/>
                  <a:ea typeface="Microsoft YaHei" charset="0"/>
                  <a:cs typeface="Microsoft YaHei" charset="0"/>
                </a:rPr>
                <a:t>，</a:t>
              </a:r>
              <a:r>
                <a:rPr lang="zh-CN" altLang="zh-CN" sz="1300" dirty="0" smtClean="0">
                  <a:latin typeface="Microsoft YaHei" charset="0"/>
                  <a:ea typeface="Microsoft YaHei" charset="0"/>
                  <a:cs typeface="Microsoft YaHei" charset="0"/>
                </a:rPr>
                <a:t>为</a:t>
              </a:r>
              <a:r>
                <a:rPr lang="zh-CN" altLang="en-US" sz="1300" dirty="0" smtClean="0">
                  <a:latin typeface="Microsoft YaHei" charset="0"/>
                  <a:ea typeface="Microsoft YaHei" charset="0"/>
                  <a:cs typeface="Microsoft YaHei" charset="0"/>
                </a:rPr>
                <a:t>海汇空间平台</a:t>
              </a:r>
              <a:r>
                <a:rPr lang="zh-CN" altLang="zh-CN" sz="1300" dirty="0" smtClean="0">
                  <a:latin typeface="Microsoft YaHei" charset="0"/>
                  <a:ea typeface="Microsoft YaHei" charset="0"/>
                  <a:cs typeface="Microsoft YaHei" charset="0"/>
                </a:rPr>
                <a:t>的</a:t>
              </a:r>
              <a:r>
                <a:rPr lang="zh-CN" altLang="zh-CN" sz="1300" dirty="0">
                  <a:latin typeface="Microsoft YaHei" charset="0"/>
                  <a:ea typeface="Microsoft YaHei" charset="0"/>
                  <a:cs typeface="Microsoft YaHei" charset="0"/>
                </a:rPr>
                <a:t>产品提供更强有力的竞争优势而努力。</a:t>
              </a:r>
            </a:p>
            <a:p>
              <a:pPr>
                <a:buNone/>
              </a:pPr>
              <a:endParaRPr lang="en-US" altLang="zh-CN" sz="1300" dirty="0">
                <a:latin typeface="Microsoft YaHei" charset="0"/>
                <a:ea typeface="Microsoft YaHei" charset="0"/>
                <a:cs typeface="Microsoft YaHei" charset="0"/>
              </a:endParaRPr>
            </a:p>
          </p:txBody>
        </p:sp>
        <p:grpSp>
          <p:nvGrpSpPr>
            <p:cNvPr id="85" name="组合 167"/>
            <p:cNvGrpSpPr/>
            <p:nvPr/>
          </p:nvGrpSpPr>
          <p:grpSpPr>
            <a:xfrm>
              <a:off x="4785360" y="3277465"/>
              <a:ext cx="870820" cy="870820"/>
              <a:chOff x="4785360" y="3277465"/>
              <a:chExt cx="870820" cy="870820"/>
            </a:xfrm>
          </p:grpSpPr>
          <p:sp>
            <p:nvSpPr>
              <p:cNvPr id="86" name="椭圆 85"/>
              <p:cNvSpPr/>
              <p:nvPr/>
            </p:nvSpPr>
            <p:spPr>
              <a:xfrm>
                <a:off x="4785360" y="3277465"/>
                <a:ext cx="870820" cy="8708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latin typeface="+mn-ea"/>
                </a:endParaRPr>
              </a:p>
            </p:txBody>
          </p:sp>
          <p:pic>
            <p:nvPicPr>
              <p:cNvPr id="87" name="Picture 39"/>
              <p:cNvPicPr>
                <a:picLocks noChangeAspect="1"/>
              </p:cNvPicPr>
              <p:nvPr/>
            </p:nvPicPr>
            <p:blipFill>
              <a:blip r:embed="rId8" cstate="print"/>
              <a:stretch>
                <a:fillRect/>
              </a:stretch>
            </p:blipFill>
            <p:spPr>
              <a:xfrm>
                <a:off x="4996685" y="3438522"/>
                <a:ext cx="448170" cy="529655"/>
              </a:xfrm>
              <a:prstGeom prst="rect">
                <a:avLst/>
              </a:prstGeom>
            </p:spPr>
          </p:pic>
        </p:grpSp>
      </p:grpSp>
      <p:grpSp>
        <p:nvGrpSpPr>
          <p:cNvPr id="88" name="组合 87"/>
          <p:cNvGrpSpPr/>
          <p:nvPr/>
        </p:nvGrpSpPr>
        <p:grpSpPr>
          <a:xfrm>
            <a:off x="820544" y="4622595"/>
            <a:ext cx="5511701" cy="1999709"/>
            <a:chOff x="549712" y="3075801"/>
            <a:chExt cx="3888432" cy="1298476"/>
          </a:xfrm>
        </p:grpSpPr>
        <p:sp>
          <p:nvSpPr>
            <p:cNvPr id="89" name="圆角矩形 88"/>
            <p:cNvSpPr/>
            <p:nvPr/>
          </p:nvSpPr>
          <p:spPr>
            <a:xfrm>
              <a:off x="549712" y="3075801"/>
              <a:ext cx="3888432" cy="1298476"/>
            </a:xfrm>
            <a:prstGeom prst="roundRect">
              <a:avLst>
                <a:gd name="adj" fmla="val 8330"/>
              </a:avLst>
            </a:prstGeom>
            <a:no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latin typeface="+mn-ea"/>
              </a:endParaRPr>
            </a:p>
          </p:txBody>
        </p:sp>
        <p:cxnSp>
          <p:nvCxnSpPr>
            <p:cNvPr id="90" name="直接连接符 89"/>
            <p:cNvCxnSpPr/>
            <p:nvPr/>
          </p:nvCxnSpPr>
          <p:spPr>
            <a:xfrm>
              <a:off x="1727684" y="3248789"/>
              <a:ext cx="0" cy="952500"/>
            </a:xfrm>
            <a:prstGeom prst="line">
              <a:avLst/>
            </a:prstGeom>
            <a:ln w="63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91" name="Rectangle 13" descr="FD1DDF730CE4456e89755B07FE1653D0# #Rectangle 13"/>
            <p:cNvSpPr>
              <a:spLocks noChangeArrowheads="1"/>
            </p:cNvSpPr>
            <p:nvPr/>
          </p:nvSpPr>
          <p:spPr bwMode="auto">
            <a:xfrm>
              <a:off x="1876107" y="3318928"/>
              <a:ext cx="1819190" cy="2797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2200" b="1" dirty="0" smtClean="0">
                  <a:solidFill>
                    <a:schemeClr val="accent5"/>
                  </a:solidFill>
                  <a:latin typeface="Microsoft YaHei" charset="0"/>
                  <a:ea typeface="Microsoft YaHei" charset="0"/>
                  <a:cs typeface="Microsoft YaHei" charset="0"/>
                </a:rPr>
                <a:t>专注移动端开发</a:t>
              </a:r>
              <a:endParaRPr lang="en-US" altLang="zh-CN" sz="2200" b="1" dirty="0">
                <a:solidFill>
                  <a:schemeClr val="accent5"/>
                </a:solidFill>
                <a:latin typeface="Microsoft YaHei" charset="0"/>
                <a:ea typeface="Microsoft YaHei" charset="0"/>
                <a:cs typeface="Microsoft YaHei" charset="0"/>
              </a:endParaRPr>
            </a:p>
          </p:txBody>
        </p:sp>
        <p:sp>
          <p:nvSpPr>
            <p:cNvPr id="92" name="Rectangle 13" descr="FD1DDF730CE4456e89755B07FE1653D0# #Rectangle 13"/>
            <p:cNvSpPr>
              <a:spLocks noChangeArrowheads="1"/>
            </p:cNvSpPr>
            <p:nvPr/>
          </p:nvSpPr>
          <p:spPr bwMode="auto">
            <a:xfrm>
              <a:off x="1876105" y="3619025"/>
              <a:ext cx="2391677" cy="579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300" dirty="0" smtClean="0">
                  <a:latin typeface="Microsoft YaHei" charset="0"/>
                  <a:ea typeface="Microsoft YaHei" charset="0"/>
                  <a:cs typeface="Microsoft YaHei" charset="0"/>
                </a:rPr>
                <a:t>极联开发定位于移动端的开发专家，多年来一直深耕移动端开发技术，在移动端积累了丰富的开发管理经验，获得了移动开发领域众多奖项。</a:t>
              </a:r>
              <a:endParaRPr lang="en-US" altLang="zh-CN" sz="1300" dirty="0">
                <a:latin typeface="Microsoft YaHei" charset="0"/>
                <a:ea typeface="Microsoft YaHei" charset="0"/>
                <a:cs typeface="Microsoft YaHei" charset="0"/>
              </a:endParaRPr>
            </a:p>
          </p:txBody>
        </p:sp>
        <p:grpSp>
          <p:nvGrpSpPr>
            <p:cNvPr id="93" name="组合 175"/>
            <p:cNvGrpSpPr/>
            <p:nvPr/>
          </p:nvGrpSpPr>
          <p:grpSpPr>
            <a:xfrm>
              <a:off x="683568" y="3289629"/>
              <a:ext cx="870820" cy="870820"/>
              <a:chOff x="683568" y="3289629"/>
              <a:chExt cx="870820" cy="870820"/>
            </a:xfrm>
          </p:grpSpPr>
          <p:sp>
            <p:nvSpPr>
              <p:cNvPr id="94" name="椭圆 93"/>
              <p:cNvSpPr/>
              <p:nvPr/>
            </p:nvSpPr>
            <p:spPr>
              <a:xfrm>
                <a:off x="683568" y="3289629"/>
                <a:ext cx="870820" cy="8708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latin typeface="+mn-ea"/>
                </a:endParaRPr>
              </a:p>
            </p:txBody>
          </p:sp>
          <p:pic>
            <p:nvPicPr>
              <p:cNvPr id="95" name="Picture 43"/>
              <p:cNvPicPr>
                <a:picLocks noChangeAspect="1"/>
              </p:cNvPicPr>
              <p:nvPr/>
            </p:nvPicPr>
            <p:blipFill>
              <a:blip r:embed="rId9" cstate="print"/>
              <a:stretch>
                <a:fillRect/>
              </a:stretch>
            </p:blipFill>
            <p:spPr>
              <a:xfrm>
                <a:off x="927983" y="3463349"/>
                <a:ext cx="381990" cy="499050"/>
              </a:xfrm>
              <a:prstGeom prst="rect">
                <a:avLst/>
              </a:prstGeom>
            </p:spPr>
          </p:pic>
        </p:grpSp>
      </p:grpSp>
      <p:pic>
        <p:nvPicPr>
          <p:cNvPr id="98" name="Picture 2" descr="C:\Users\123\Desktop\矩形-6@3x.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6835" y="385471"/>
            <a:ext cx="2185863" cy="683682"/>
          </a:xfrm>
          <a:prstGeom prst="rect">
            <a:avLst/>
          </a:prstGeom>
          <a:noFill/>
        </p:spPr>
      </p:pic>
      <p:sp>
        <p:nvSpPr>
          <p:cNvPr id="99" name="文本框 14"/>
          <p:cNvSpPr txBox="1"/>
          <p:nvPr/>
        </p:nvSpPr>
        <p:spPr>
          <a:xfrm>
            <a:off x="939" y="467935"/>
            <a:ext cx="2328302"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我们的优势</a:t>
            </a:r>
          </a:p>
        </p:txBody>
      </p:sp>
    </p:spTree>
    <p:extLst>
      <p:ext uri="{BB962C8B-B14F-4D97-AF65-F5344CB8AC3E}">
        <p14:creationId xmlns:p14="http://schemas.microsoft.com/office/powerpoint/2010/main" xmlns="" val="7754217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123\Desktop\组-78.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726" y="1803"/>
            <a:ext cx="12971548" cy="7918691"/>
          </a:xfrm>
          <a:prstGeom prst="rect">
            <a:avLst/>
          </a:prstGeom>
          <a:noFill/>
        </p:spPr>
      </p:pic>
      <p:sp>
        <p:nvSpPr>
          <p:cNvPr id="12" name="椭圆 11"/>
          <p:cNvSpPr/>
          <p:nvPr/>
        </p:nvSpPr>
        <p:spPr>
          <a:xfrm>
            <a:off x="3928412" y="1045948"/>
            <a:ext cx="5091611" cy="5531935"/>
          </a:xfrm>
          <a:prstGeom prst="ellipse">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just"/>
            <a:endParaRPr lang="zh-CN" altLang="en-US"/>
          </a:p>
        </p:txBody>
      </p:sp>
      <p:sp>
        <p:nvSpPr>
          <p:cNvPr id="8" name="矩形 7"/>
          <p:cNvSpPr/>
          <p:nvPr/>
        </p:nvSpPr>
        <p:spPr>
          <a:xfrm>
            <a:off x="2438465" y="4694296"/>
            <a:ext cx="8070832" cy="2551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sp>
        <p:nvSpPr>
          <p:cNvPr id="9" name="文本框 8"/>
          <p:cNvSpPr txBox="1"/>
          <p:nvPr/>
        </p:nvSpPr>
        <p:spPr>
          <a:xfrm>
            <a:off x="4696678" y="4816789"/>
            <a:ext cx="3565208" cy="701379"/>
          </a:xfrm>
          <a:prstGeom prst="rect">
            <a:avLst/>
          </a:prstGeom>
          <a:noFill/>
        </p:spPr>
        <p:txBody>
          <a:bodyPr wrap="square" lIns="100237" tIns="50118" rIns="100237" bIns="50118" rtlCol="0">
            <a:spAutoFit/>
          </a:bodyPr>
          <a:lstStyle/>
          <a:p>
            <a:pPr algn="ctr"/>
            <a:r>
              <a:rPr lang="zh-CN" altLang="en-US" sz="3900" b="1" dirty="0" smtClean="0">
                <a:solidFill>
                  <a:schemeClr val="bg2">
                    <a:lumMod val="25000"/>
                  </a:schemeClr>
                </a:solidFill>
                <a:latin typeface="微软雅黑" panose="020B0503020204020204" charset="-122"/>
                <a:ea typeface="微软雅黑" panose="020B0503020204020204" charset="-122"/>
              </a:rPr>
              <a:t>五、工期报价</a:t>
            </a:r>
            <a:endParaRPr lang="zh-CN" altLang="en-US" sz="3900" b="1" dirty="0">
              <a:solidFill>
                <a:schemeClr val="bg2">
                  <a:lumMod val="25000"/>
                </a:schemeClr>
              </a:solidFill>
              <a:latin typeface="微软雅黑" panose="020B0503020204020204" charset="-122"/>
              <a:ea typeface="微软雅黑" panose="020B0503020204020204" charset="-122"/>
            </a:endParaRPr>
          </a:p>
        </p:txBody>
      </p:sp>
      <p:pic>
        <p:nvPicPr>
          <p:cNvPr id="11" name="图片 10" descr="案例1 (1)"/>
          <p:cNvPicPr>
            <a:picLocks noChangeAspect="1"/>
          </p:cNvPicPr>
          <p:nvPr/>
        </p:nvPicPr>
        <p:blipFill>
          <a:blip r:embed="rId4" cstate="print"/>
          <a:stretch>
            <a:fillRect/>
          </a:stretch>
        </p:blipFill>
        <p:spPr>
          <a:xfrm>
            <a:off x="5225957" y="1887987"/>
            <a:ext cx="2510025" cy="2727093"/>
          </a:xfrm>
          <a:prstGeom prst="rect">
            <a:avLst/>
          </a:prstGeom>
        </p:spPr>
      </p:pic>
      <p:sp>
        <p:nvSpPr>
          <p:cNvPr id="27" name="文本框 26"/>
          <p:cNvSpPr txBox="1"/>
          <p:nvPr/>
        </p:nvSpPr>
        <p:spPr>
          <a:xfrm>
            <a:off x="4957941" y="5604514"/>
            <a:ext cx="3596938" cy="439769"/>
          </a:xfrm>
          <a:prstGeom prst="rect">
            <a:avLst/>
          </a:prstGeom>
          <a:noFill/>
        </p:spPr>
        <p:txBody>
          <a:bodyPr wrap="square" lIns="100237" tIns="50118" rIns="100237" bIns="50118" rtlCol="0">
            <a:spAutoFit/>
          </a:bodyPr>
          <a:lstStyle/>
          <a:p>
            <a:r>
              <a:rPr lang="en-US" altLang="zh-CN" sz="2200" dirty="0">
                <a:latin typeface="微软雅黑" panose="020B0503020204020204" charset="-122"/>
                <a:ea typeface="微软雅黑" panose="020B0503020204020204" charset="-122"/>
              </a:rPr>
              <a:t>	</a:t>
            </a:r>
            <a:r>
              <a:rPr lang="en-US" altLang="zh-CN" sz="2200" dirty="0" smtClean="0">
                <a:latin typeface="微软雅黑" panose="020B0503020204020204" charset="-122"/>
                <a:ea typeface="微软雅黑" panose="020B0503020204020204" charset="-122"/>
              </a:rPr>
              <a:t>TIME  PRICE</a:t>
            </a:r>
            <a:endParaRPr lang="en-US" altLang="zh-CN" sz="2200" dirty="0">
              <a:latin typeface="微软雅黑" panose="020B0503020204020204" charset="-122"/>
              <a:ea typeface="微软雅黑" panose="020B0503020204020204" charset="-122"/>
            </a:endParaRPr>
          </a:p>
        </p:txBody>
      </p:sp>
      <p:sp>
        <p:nvSpPr>
          <p:cNvPr id="29" name="椭圆 28"/>
          <p:cNvSpPr/>
          <p:nvPr/>
        </p:nvSpPr>
        <p:spPr>
          <a:xfrm>
            <a:off x="5590511" y="2093364"/>
            <a:ext cx="1916612" cy="2082360"/>
          </a:xfrm>
          <a:prstGeom prst="ellipse">
            <a:avLst/>
          </a:prstGeom>
          <a:solidFill>
            <a:srgbClr val="3AACE6"/>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pic>
        <p:nvPicPr>
          <p:cNvPr id="30" name="图片 29" descr="项目"/>
          <p:cNvPicPr>
            <a:picLocks noChangeAspect="1"/>
          </p:cNvPicPr>
          <p:nvPr/>
        </p:nvPicPr>
        <p:blipFill>
          <a:blip r:embed="rId5" cstate="print"/>
          <a:stretch>
            <a:fillRect/>
          </a:stretch>
        </p:blipFill>
        <p:spPr>
          <a:xfrm>
            <a:off x="9606011" y="1409756"/>
            <a:ext cx="1123368" cy="1220517"/>
          </a:xfrm>
          <a:prstGeom prst="rect">
            <a:avLst/>
          </a:prstGeom>
        </p:spPr>
      </p:pic>
      <p:pic>
        <p:nvPicPr>
          <p:cNvPr id="32" name="图片 31" descr="项目管理"/>
          <p:cNvPicPr>
            <a:picLocks noChangeAspect="1"/>
          </p:cNvPicPr>
          <p:nvPr/>
        </p:nvPicPr>
        <p:blipFill>
          <a:blip r:embed="rId6" cstate="print"/>
          <a:stretch>
            <a:fillRect/>
          </a:stretch>
        </p:blipFill>
        <p:spPr>
          <a:xfrm>
            <a:off x="10215627" y="3232463"/>
            <a:ext cx="1458218" cy="1584325"/>
          </a:xfrm>
          <a:prstGeom prst="rect">
            <a:avLst/>
          </a:prstGeom>
        </p:spPr>
      </p:pic>
      <p:sp>
        <p:nvSpPr>
          <p:cNvPr id="33" name="椭圆 32"/>
          <p:cNvSpPr/>
          <p:nvPr/>
        </p:nvSpPr>
        <p:spPr>
          <a:xfrm>
            <a:off x="5308994" y="1972338"/>
            <a:ext cx="2356102" cy="2559858"/>
          </a:xfrm>
          <a:prstGeom prst="ellipse">
            <a:avLst/>
          </a:prstGeom>
          <a:solidFill>
            <a:srgbClr val="0093DD"/>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pic>
        <p:nvPicPr>
          <p:cNvPr id="13" name="图片 12"/>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6069989" y="2817873"/>
            <a:ext cx="906039" cy="984393"/>
          </a:xfrm>
          <a:prstGeom prst="rect">
            <a:avLst/>
          </a:prstGeom>
        </p:spPr>
      </p:pic>
    </p:spTree>
    <p:extLst>
      <p:ext uri="{BB962C8B-B14F-4D97-AF65-F5344CB8AC3E}">
        <p14:creationId xmlns:p14="http://schemas.microsoft.com/office/powerpoint/2010/main" xmlns="" val="1717007454"/>
      </p:ext>
    </p:extLst>
  </p:cSld>
  <p:clrMapOvr>
    <a:masterClrMapping/>
  </p:clrMapOvr>
  <mc:AlternateContent xmlns:mc="http://schemas.openxmlformats.org/markup-compatibility/2006">
    <mc:Choice xmlns:p14="http://schemas.microsoft.com/office/powerpoint/2010/main" xmlns="" Requires="p14">
      <p:transition p14:dur="0" advClick="0"/>
    </mc:Choice>
    <mc:Fallback>
      <p:transition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32995" y="22216"/>
            <a:ext cx="3270864" cy="1034212"/>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solidFill>
                <a:schemeClr val="tx1">
                  <a:lumMod val="50000"/>
                  <a:lumOff val="50000"/>
                </a:schemeClr>
              </a:solidFill>
            </a:endParaRPr>
          </a:p>
        </p:txBody>
      </p:sp>
      <p:pic>
        <p:nvPicPr>
          <p:cNvPr id="14" name="Picture 2" descr="C:\Users\123\Desktop\矩形-6@3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182" y="239426"/>
            <a:ext cx="2185977" cy="683718"/>
          </a:xfrm>
          <a:prstGeom prst="rect">
            <a:avLst/>
          </a:prstGeom>
          <a:noFill/>
        </p:spPr>
      </p:pic>
      <p:sp>
        <p:nvSpPr>
          <p:cNvPr id="15" name="文本框 14"/>
          <p:cNvSpPr txBox="1"/>
          <p:nvPr/>
        </p:nvSpPr>
        <p:spPr>
          <a:xfrm>
            <a:off x="255864" y="353539"/>
            <a:ext cx="1822097"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报价说明</a:t>
            </a:r>
            <a:endParaRPr lang="zh-CN" altLang="zh-CN" sz="2200" dirty="0">
              <a:solidFill>
                <a:schemeClr val="bg1"/>
              </a:solidFill>
              <a:latin typeface="方正兰亭黑简体" panose="02000000000000000000" charset="-122"/>
              <a:ea typeface="方正兰亭黑简体" panose="02000000000000000000" charset="-122"/>
            </a:endParaRPr>
          </a:p>
        </p:txBody>
      </p:sp>
      <p:graphicFrame>
        <p:nvGraphicFramePr>
          <p:cNvPr id="6" name="表格 5"/>
          <p:cNvGraphicFramePr>
            <a:graphicFrameLocks noGrp="1"/>
          </p:cNvGraphicFramePr>
          <p:nvPr>
            <p:extLst>
              <p:ext uri="{D42A27DB-BD31-4B8C-83A1-F6EECF244321}">
                <p14:modId xmlns="" xmlns:p14="http://schemas.microsoft.com/office/powerpoint/2010/main" val="2811623563"/>
              </p:ext>
            </p:extLst>
          </p:nvPr>
        </p:nvGraphicFramePr>
        <p:xfrm>
          <a:off x="1623867" y="5274034"/>
          <a:ext cx="9112468" cy="989584"/>
        </p:xfrm>
        <a:graphic>
          <a:graphicData uri="http://schemas.openxmlformats.org/drawingml/2006/table">
            <a:tbl>
              <a:tblPr firstRow="1" bandRow="1">
                <a:tableStyleId>{5C22544A-7EE6-4342-B048-85BDC9FD1C3A}</a:tableStyleId>
              </a:tblPr>
              <a:tblGrid>
                <a:gridCol w="9112468"/>
              </a:tblGrid>
              <a:tr h="370840">
                <a:tc>
                  <a:txBody>
                    <a:bodyPr/>
                    <a:lstStyle/>
                    <a:p>
                      <a:pPr>
                        <a:lnSpc>
                          <a:spcPct val="150000"/>
                        </a:lnSpc>
                      </a:pPr>
                      <a:r>
                        <a:rPr lang="en-US" altLang="zh-CN" b="0" dirty="0" smtClean="0">
                          <a:solidFill>
                            <a:schemeClr val="tx1"/>
                          </a:solidFill>
                          <a:latin typeface="Microsoft YaHei" charset="0"/>
                          <a:ea typeface="Microsoft YaHei" charset="0"/>
                          <a:cs typeface="Microsoft YaHei" charset="0"/>
                        </a:rPr>
                        <a:t>UE/UI</a:t>
                      </a:r>
                      <a:r>
                        <a:rPr lang="zh-CN" altLang="en-US" b="0" dirty="0" smtClean="0">
                          <a:solidFill>
                            <a:schemeClr val="tx1"/>
                          </a:solidFill>
                          <a:latin typeface="Microsoft YaHei" charset="0"/>
                          <a:ea typeface="Microsoft YaHei" charset="0"/>
                          <a:cs typeface="Microsoft YaHei" charset="0"/>
                        </a:rPr>
                        <a:t> </a:t>
                      </a:r>
                      <a:r>
                        <a:rPr lang="zh-CN" altLang="en-US" b="0" dirty="0" smtClean="0">
                          <a:solidFill>
                            <a:schemeClr val="tx1"/>
                          </a:solidFill>
                          <a:latin typeface="Microsoft YaHei" charset="0"/>
                          <a:ea typeface="Microsoft YaHei" charset="0"/>
                          <a:cs typeface="Microsoft YaHei" charset="0"/>
                        </a:rPr>
                        <a:t>设计预计</a:t>
                      </a:r>
                      <a:r>
                        <a:rPr lang="en-US" altLang="zh-CN" b="0" dirty="0" smtClean="0">
                          <a:solidFill>
                            <a:srgbClr val="FF0000"/>
                          </a:solidFill>
                          <a:latin typeface="Microsoft YaHei" charset="0"/>
                          <a:ea typeface="Microsoft YaHei" charset="0"/>
                          <a:cs typeface="Microsoft YaHei" charset="0"/>
                        </a:rPr>
                        <a:t>10</a:t>
                      </a:r>
                      <a:r>
                        <a:rPr lang="zh-CN" altLang="en-US" b="0" dirty="0" smtClean="0">
                          <a:solidFill>
                            <a:schemeClr val="tx1"/>
                          </a:solidFill>
                          <a:latin typeface="Microsoft YaHei" charset="0"/>
                          <a:ea typeface="Microsoft YaHei" charset="0"/>
                          <a:cs typeface="Microsoft YaHei" charset="0"/>
                        </a:rPr>
                        <a:t>个工作日，技术开发工期</a:t>
                      </a:r>
                      <a:r>
                        <a:rPr lang="en-US" altLang="zh-CN" b="0" dirty="0" smtClean="0">
                          <a:solidFill>
                            <a:srgbClr val="FF0000"/>
                          </a:solidFill>
                          <a:latin typeface="Microsoft YaHei" charset="0"/>
                          <a:ea typeface="Microsoft YaHei" charset="0"/>
                          <a:cs typeface="Microsoft YaHei" charset="0"/>
                        </a:rPr>
                        <a:t> </a:t>
                      </a:r>
                      <a:r>
                        <a:rPr lang="en-US" altLang="zh-CN" b="0" dirty="0" smtClean="0">
                          <a:solidFill>
                            <a:srgbClr val="FF0000"/>
                          </a:solidFill>
                          <a:latin typeface="Microsoft YaHei" charset="0"/>
                          <a:ea typeface="Microsoft YaHei" charset="0"/>
                          <a:cs typeface="Microsoft YaHei" charset="0"/>
                        </a:rPr>
                        <a:t>44</a:t>
                      </a:r>
                      <a:r>
                        <a:rPr lang="zh-CN" altLang="en-US" b="0" dirty="0" smtClean="0">
                          <a:solidFill>
                            <a:schemeClr val="tx1"/>
                          </a:solidFill>
                          <a:latin typeface="Microsoft YaHei" charset="0"/>
                          <a:ea typeface="Microsoft YaHei" charset="0"/>
                          <a:cs typeface="Microsoft YaHei" charset="0"/>
                        </a:rPr>
                        <a:t>个</a:t>
                      </a:r>
                      <a:r>
                        <a:rPr lang="zh-CN" altLang="en-US" b="0" dirty="0" smtClean="0">
                          <a:solidFill>
                            <a:schemeClr val="tx1"/>
                          </a:solidFill>
                          <a:latin typeface="Microsoft YaHei" charset="0"/>
                          <a:ea typeface="Microsoft YaHei" charset="0"/>
                          <a:cs typeface="Microsoft YaHei" charset="0"/>
                        </a:rPr>
                        <a:t>工作日（包含编码及测试）</a:t>
                      </a:r>
                      <a:endParaRPr lang="zh-CN" altLang="en-US" b="0" dirty="0">
                        <a:solidFill>
                          <a:schemeClr val="tx1"/>
                        </a:solidFill>
                        <a:latin typeface="Microsoft YaHei" charset="0"/>
                        <a:ea typeface="Microsoft YaHei" charset="0"/>
                        <a:cs typeface="Microsoft YaHei" charset="0"/>
                      </a:endParaRPr>
                    </a:p>
                  </a:txBody>
                  <a:tcPr/>
                </a:tc>
              </a:tr>
              <a:tr h="370840">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dirty="0" smtClean="0">
                          <a:latin typeface="Microsoft YaHei" charset="0"/>
                          <a:ea typeface="Microsoft YaHei" charset="0"/>
                          <a:cs typeface="Microsoft YaHei" charset="0"/>
                        </a:rPr>
                        <a:t> </a:t>
                      </a:r>
                      <a:r>
                        <a:rPr lang="zh-CN" altLang="en-US" dirty="0" smtClean="0">
                          <a:latin typeface="Microsoft YaHei" charset="0"/>
                          <a:ea typeface="Microsoft YaHei" charset="0"/>
                          <a:cs typeface="Microsoft YaHei" charset="0"/>
                        </a:rPr>
                        <a:t>技术开发</a:t>
                      </a:r>
                      <a:r>
                        <a:rPr lang="en-US" altLang="zh-CN" sz="2000" dirty="0" smtClean="0">
                          <a:solidFill>
                            <a:srgbClr val="FF0000"/>
                          </a:solidFill>
                          <a:latin typeface="Microsoft YaHei" charset="0"/>
                          <a:ea typeface="Microsoft YaHei" charset="0"/>
                          <a:cs typeface="Microsoft YaHei" charset="0"/>
                        </a:rPr>
                        <a:t> </a:t>
                      </a:r>
                      <a:r>
                        <a:rPr lang="en-US" altLang="zh-CN" sz="2000" dirty="0" smtClean="0">
                          <a:solidFill>
                            <a:srgbClr val="FF0000"/>
                          </a:solidFill>
                          <a:latin typeface="Microsoft YaHei" charset="0"/>
                          <a:ea typeface="Microsoft YaHei" charset="0"/>
                          <a:cs typeface="Microsoft YaHei" charset="0"/>
                        </a:rPr>
                        <a:t>44 </a:t>
                      </a:r>
                      <a:r>
                        <a:rPr lang="zh-CN" altLang="en-US" dirty="0" smtClean="0">
                          <a:latin typeface="Microsoft YaHei" charset="0"/>
                          <a:ea typeface="Microsoft YaHei" charset="0"/>
                          <a:cs typeface="Microsoft YaHei" charset="0"/>
                        </a:rPr>
                        <a:t>个工作日纳入合同考核，延期</a:t>
                      </a:r>
                      <a:r>
                        <a:rPr lang="en-US" altLang="zh-CN" dirty="0" smtClean="0">
                          <a:latin typeface="Microsoft YaHei" charset="0"/>
                          <a:ea typeface="Microsoft YaHei" charset="0"/>
                          <a:cs typeface="Microsoft YaHei" charset="0"/>
                        </a:rPr>
                        <a:t>30</a:t>
                      </a:r>
                      <a:r>
                        <a:rPr lang="zh-CN" altLang="en-US" dirty="0" smtClean="0">
                          <a:latin typeface="Microsoft YaHei" charset="0"/>
                          <a:ea typeface="Microsoft YaHei" charset="0"/>
                          <a:cs typeface="Microsoft YaHei" charset="0"/>
                        </a:rPr>
                        <a:t>日技术开发费用全额退还</a:t>
                      </a:r>
                    </a:p>
                  </a:txBody>
                  <a:tcPr/>
                </a:tc>
              </a:tr>
            </a:tbl>
          </a:graphicData>
        </a:graphic>
      </p:graphicFrame>
      <p:sp>
        <p:nvSpPr>
          <p:cNvPr id="7" name="TextBox 6"/>
          <p:cNvSpPr txBox="1"/>
          <p:nvPr/>
        </p:nvSpPr>
        <p:spPr>
          <a:xfrm>
            <a:off x="1576565" y="1429813"/>
            <a:ext cx="9348951" cy="369332"/>
          </a:xfrm>
          <a:prstGeom prst="rect">
            <a:avLst/>
          </a:prstGeom>
          <a:noFill/>
        </p:spPr>
        <p:txBody>
          <a:bodyPr wrap="square" rtlCol="0">
            <a:spAutoFit/>
          </a:bodyPr>
          <a:lstStyle/>
          <a:p>
            <a:r>
              <a:rPr lang="zh-CN" altLang="en-US" sz="1800" b="1" dirty="0" smtClean="0">
                <a:solidFill>
                  <a:srgbClr val="FF0000"/>
                </a:solidFill>
                <a:latin typeface="微软雅黑" panose="020B0503020204020204" pitchFamily="34" charset="-122"/>
                <a:ea typeface="微软雅黑" panose="020B0503020204020204" pitchFamily="34" charset="-122"/>
              </a:rPr>
              <a:t>注：该报价为需求尚不十分明确的初步报价，最终报价以可附合同的项目需求文档为准。</a:t>
            </a:r>
            <a:endParaRPr lang="zh-CN" altLang="en-US" sz="1800" b="1" dirty="0">
              <a:solidFill>
                <a:srgbClr val="FF0000"/>
              </a:solidFill>
              <a:latin typeface="微软雅黑" panose="020B0503020204020204" pitchFamily="34" charset="-122"/>
              <a:ea typeface="微软雅黑" panose="020B0503020204020204" pitchFamily="34" charset="-122"/>
            </a:endParaRPr>
          </a:p>
        </p:txBody>
      </p:sp>
      <p:graphicFrame>
        <p:nvGraphicFramePr>
          <p:cNvPr id="8" name="表格 7"/>
          <p:cNvGraphicFramePr>
            <a:graphicFrameLocks noGrp="1"/>
          </p:cNvGraphicFramePr>
          <p:nvPr>
            <p:extLst>
              <p:ext uri="{D42A27DB-BD31-4B8C-83A1-F6EECF244321}">
                <p14:modId xmlns="" xmlns:p14="http://schemas.microsoft.com/office/powerpoint/2010/main" val="1640934404"/>
              </p:ext>
            </p:extLst>
          </p:nvPr>
        </p:nvGraphicFramePr>
        <p:xfrm>
          <a:off x="1608098" y="1970691"/>
          <a:ext cx="9129748" cy="3231930"/>
        </p:xfrm>
        <a:graphic>
          <a:graphicData uri="http://schemas.openxmlformats.org/drawingml/2006/table">
            <a:tbl>
              <a:tblPr firstRow="1" bandRow="1">
                <a:tableStyleId>{5C22544A-7EE6-4342-B048-85BDC9FD1C3A}</a:tableStyleId>
              </a:tblPr>
              <a:tblGrid>
                <a:gridCol w="4564874"/>
                <a:gridCol w="4564874"/>
              </a:tblGrid>
              <a:tr h="535427">
                <a:tc>
                  <a:txBody>
                    <a:bodyPr/>
                    <a:lstStyle/>
                    <a:p>
                      <a:pPr algn="ctr">
                        <a:lnSpc>
                          <a:spcPct val="150000"/>
                        </a:lnSpc>
                        <a:buNone/>
                      </a:pPr>
                      <a:r>
                        <a:rPr lang="zh-CN" altLang="en-US" sz="2000" dirty="0" smtClean="0">
                          <a:latin typeface="微软雅黑" pitchFamily="34" charset="-122"/>
                          <a:ea typeface="微软雅黑" pitchFamily="34" charset="-122"/>
                          <a:cs typeface="Microsoft YaHei" charset="0"/>
                        </a:rPr>
                        <a:t>内容</a:t>
                      </a:r>
                      <a:endParaRPr lang="zh-CN" altLang="en-US" sz="2000" dirty="0">
                        <a:latin typeface="微软雅黑" pitchFamily="34" charset="-122"/>
                        <a:ea typeface="微软雅黑" pitchFamily="34" charset="-122"/>
                        <a:cs typeface="Microsoft YaHei" charset="0"/>
                      </a:endParaRPr>
                    </a:p>
                  </a:txBody>
                  <a:tcPr/>
                </a:tc>
                <a:tc>
                  <a:txBody>
                    <a:bodyPr/>
                    <a:lstStyle/>
                    <a:p>
                      <a:pPr marL="0" algn="ctr" defTabSz="914400" rtl="0" eaLnBrk="1" latinLnBrk="0" hangingPunct="1">
                        <a:lnSpc>
                          <a:spcPct val="150000"/>
                        </a:lnSpc>
                        <a:buNone/>
                      </a:pPr>
                      <a:r>
                        <a:rPr lang="zh-CN" altLang="en-US" sz="2000" b="1" kern="1200" dirty="0" smtClean="0">
                          <a:solidFill>
                            <a:schemeClr val="lt1"/>
                          </a:solidFill>
                          <a:latin typeface="微软雅黑" pitchFamily="34" charset="-122"/>
                          <a:ea typeface="微软雅黑" pitchFamily="34" charset="-122"/>
                          <a:cs typeface="Microsoft YaHei" charset="0"/>
                        </a:rPr>
                        <a:t>价格（</a:t>
                      </a:r>
                      <a:r>
                        <a:rPr lang="en-US" altLang="zh-CN" sz="2000" b="1" kern="1200" dirty="0" smtClean="0">
                          <a:solidFill>
                            <a:schemeClr val="lt1"/>
                          </a:solidFill>
                          <a:latin typeface="微软雅黑" pitchFamily="34" charset="-122"/>
                          <a:ea typeface="微软雅黑" pitchFamily="34" charset="-122"/>
                          <a:cs typeface="Microsoft YaHei" charset="0"/>
                        </a:rPr>
                        <a:t>RMB</a:t>
                      </a:r>
                      <a:r>
                        <a:rPr lang="zh-CN" altLang="en-US" sz="2000" b="1" kern="1200" dirty="0" smtClean="0">
                          <a:solidFill>
                            <a:schemeClr val="lt1"/>
                          </a:solidFill>
                          <a:latin typeface="微软雅黑" pitchFamily="34" charset="-122"/>
                          <a:ea typeface="微软雅黑" pitchFamily="34" charset="-122"/>
                          <a:cs typeface="Microsoft YaHei" charset="0"/>
                        </a:rPr>
                        <a:t>）</a:t>
                      </a:r>
                      <a:endParaRPr lang="zh-CN" altLang="en-US" sz="2000" b="1" kern="1200" dirty="0">
                        <a:solidFill>
                          <a:schemeClr val="lt1"/>
                        </a:solidFill>
                        <a:latin typeface="微软雅黑" pitchFamily="34" charset="-122"/>
                        <a:ea typeface="微软雅黑" pitchFamily="34" charset="-122"/>
                        <a:cs typeface="Microsoft YaHei" charset="0"/>
                      </a:endParaRPr>
                    </a:p>
                  </a:txBody>
                  <a:tcPr/>
                </a:tc>
              </a:tr>
              <a:tr h="535427">
                <a:tc>
                  <a:txBody>
                    <a:bodyPr/>
                    <a:lstStyle/>
                    <a:p>
                      <a:pPr algn="ctr">
                        <a:lnSpc>
                          <a:spcPct val="150000"/>
                        </a:lnSpc>
                        <a:buNone/>
                      </a:pPr>
                      <a:r>
                        <a:rPr lang="en-US" altLang="zh-CN" sz="2000" dirty="0" smtClean="0">
                          <a:latin typeface="微软雅黑" pitchFamily="34" charset="-122"/>
                          <a:ea typeface="微软雅黑" pitchFamily="34" charset="-122"/>
                          <a:cs typeface="Microsoft YaHei" charset="0"/>
                        </a:rPr>
                        <a:t>UE</a:t>
                      </a:r>
                      <a:r>
                        <a:rPr lang="zh-CN" altLang="en-US" sz="2000" dirty="0" smtClean="0">
                          <a:latin typeface="微软雅黑" pitchFamily="34" charset="-122"/>
                          <a:ea typeface="微软雅黑" pitchFamily="34" charset="-122"/>
                          <a:cs typeface="Microsoft YaHei" charset="0"/>
                        </a:rPr>
                        <a:t>设计</a:t>
                      </a:r>
                      <a:endParaRPr lang="zh-CN" altLang="en-US" sz="2000" dirty="0">
                        <a:latin typeface="微软雅黑" pitchFamily="34" charset="-122"/>
                        <a:ea typeface="微软雅黑" pitchFamily="34" charset="-122"/>
                        <a:cs typeface="Microsoft YaHei" charset="0"/>
                      </a:endParaRPr>
                    </a:p>
                  </a:txBody>
                  <a:tcPr/>
                </a:tc>
                <a:tc rowSpan="2">
                  <a:txBody>
                    <a:bodyPr/>
                    <a:lstStyle/>
                    <a:p>
                      <a:pPr algn="ctr">
                        <a:lnSpc>
                          <a:spcPct val="150000"/>
                        </a:lnSpc>
                        <a:buNone/>
                      </a:pPr>
                      <a:r>
                        <a:rPr lang="en-US" altLang="zh-CN" sz="2000" dirty="0" smtClean="0">
                          <a:solidFill>
                            <a:srgbClr val="FF0000"/>
                          </a:solidFill>
                          <a:latin typeface="微软雅黑" pitchFamily="34" charset="-122"/>
                          <a:ea typeface="微软雅黑" pitchFamily="34" charset="-122"/>
                          <a:cs typeface="Microsoft YaHei" charset="0"/>
                        </a:rPr>
                        <a:t>22000</a:t>
                      </a:r>
                      <a:endParaRPr lang="zh-CN" altLang="en-US" sz="2000" dirty="0">
                        <a:solidFill>
                          <a:srgbClr val="FF0000"/>
                        </a:solidFill>
                        <a:latin typeface="微软雅黑" pitchFamily="34" charset="-122"/>
                        <a:ea typeface="微软雅黑" pitchFamily="34" charset="-122"/>
                        <a:cs typeface="Microsoft YaHei" charset="0"/>
                      </a:endParaRPr>
                    </a:p>
                  </a:txBody>
                  <a:tcPr anchor="ctr"/>
                </a:tc>
              </a:tr>
              <a:tr h="535427">
                <a:tc>
                  <a:txBody>
                    <a:bodyPr/>
                    <a:lstStyle/>
                    <a:p>
                      <a:pPr algn="ctr">
                        <a:lnSpc>
                          <a:spcPct val="150000"/>
                        </a:lnSpc>
                        <a:buNone/>
                      </a:pPr>
                      <a:r>
                        <a:rPr lang="en-US" altLang="zh-CN" sz="2000" dirty="0" smtClean="0">
                          <a:latin typeface="微软雅黑" pitchFamily="34" charset="-122"/>
                          <a:ea typeface="微软雅黑" pitchFamily="34" charset="-122"/>
                          <a:cs typeface="Microsoft YaHei" charset="0"/>
                        </a:rPr>
                        <a:t>UE</a:t>
                      </a:r>
                      <a:r>
                        <a:rPr lang="zh-CN" altLang="en-US" sz="2000" dirty="0" smtClean="0">
                          <a:latin typeface="微软雅黑" pitchFamily="34" charset="-122"/>
                          <a:ea typeface="微软雅黑" pitchFamily="34" charset="-122"/>
                          <a:cs typeface="Microsoft YaHei" charset="0"/>
                        </a:rPr>
                        <a:t>设计</a:t>
                      </a:r>
                      <a:endParaRPr lang="zh-CN" altLang="en-US" sz="2000" dirty="0">
                        <a:latin typeface="微软雅黑" pitchFamily="34" charset="-122"/>
                        <a:ea typeface="微软雅黑" pitchFamily="34" charset="-122"/>
                        <a:cs typeface="Microsoft YaHei" charset="0"/>
                      </a:endParaRPr>
                    </a:p>
                  </a:txBody>
                  <a:tcPr/>
                </a:tc>
                <a:tc vMerge="1">
                  <a:txBody>
                    <a:bodyPr/>
                    <a:lstStyle/>
                    <a:p>
                      <a:pPr algn="ctr">
                        <a:lnSpc>
                          <a:spcPct val="150000"/>
                        </a:lnSpc>
                        <a:buNone/>
                      </a:pPr>
                      <a:endParaRPr lang="zh-CN" altLang="en-US" sz="1600" dirty="0">
                        <a:solidFill>
                          <a:srgbClr val="FF0000"/>
                        </a:solidFill>
                        <a:latin typeface="Microsoft YaHei" charset="0"/>
                        <a:ea typeface="Microsoft YaHei" charset="0"/>
                        <a:cs typeface="Microsoft YaHei" charset="0"/>
                      </a:endParaRPr>
                    </a:p>
                  </a:txBody>
                  <a:tcPr/>
                </a:tc>
              </a:tr>
              <a:tr h="535427">
                <a:tc>
                  <a:txBody>
                    <a:bodyPr/>
                    <a:lstStyle/>
                    <a:p>
                      <a:pPr algn="ctr">
                        <a:lnSpc>
                          <a:spcPct val="150000"/>
                        </a:lnSpc>
                        <a:buNone/>
                      </a:pPr>
                      <a:r>
                        <a:rPr lang="en-US" altLang="zh-CN" sz="2000" dirty="0" smtClean="0">
                          <a:latin typeface="微软雅黑" pitchFamily="34" charset="-122"/>
                          <a:ea typeface="微软雅黑" pitchFamily="34" charset="-122"/>
                          <a:cs typeface="Microsoft YaHei" charset="0"/>
                        </a:rPr>
                        <a:t>web</a:t>
                      </a:r>
                      <a:r>
                        <a:rPr lang="zh-CN" altLang="en-US" sz="2000" dirty="0" smtClean="0">
                          <a:latin typeface="微软雅黑" pitchFamily="34" charset="-122"/>
                          <a:ea typeface="微软雅黑" pitchFamily="34" charset="-122"/>
                          <a:cs typeface="Microsoft YaHei" charset="0"/>
                        </a:rPr>
                        <a:t>端</a:t>
                      </a:r>
                      <a:r>
                        <a:rPr lang="zh-CN" altLang="en-US" sz="2000" dirty="0">
                          <a:latin typeface="微软雅黑" pitchFamily="34" charset="-122"/>
                          <a:ea typeface="微软雅黑" pitchFamily="34" charset="-122"/>
                          <a:cs typeface="Microsoft YaHei" charset="0"/>
                        </a:rPr>
                        <a:t>开发</a:t>
                      </a:r>
                    </a:p>
                  </a:txBody>
                  <a:tcPr/>
                </a:tc>
                <a:tc>
                  <a:txBody>
                    <a:bodyPr/>
                    <a:lstStyle/>
                    <a:p>
                      <a:pPr algn="ctr">
                        <a:lnSpc>
                          <a:spcPct val="150000"/>
                        </a:lnSpc>
                        <a:buNone/>
                      </a:pPr>
                      <a:r>
                        <a:rPr lang="en-US" altLang="zh-CN" sz="2000" dirty="0" smtClean="0">
                          <a:solidFill>
                            <a:srgbClr val="FF0000"/>
                          </a:solidFill>
                          <a:latin typeface="微软雅黑" pitchFamily="34" charset="-122"/>
                          <a:ea typeface="微软雅黑" pitchFamily="34" charset="-122"/>
                          <a:cs typeface="Microsoft YaHei" charset="0"/>
                        </a:rPr>
                        <a:t>68000</a:t>
                      </a:r>
                      <a:endParaRPr lang="zh-CN" altLang="en-US" sz="2000" dirty="0">
                        <a:solidFill>
                          <a:srgbClr val="FF0000"/>
                        </a:solidFill>
                        <a:latin typeface="微软雅黑" pitchFamily="34" charset="-122"/>
                        <a:ea typeface="微软雅黑" pitchFamily="34" charset="-122"/>
                        <a:cs typeface="Microsoft YaHei" charset="0"/>
                      </a:endParaRPr>
                    </a:p>
                  </a:txBody>
                  <a:tcPr/>
                </a:tc>
              </a:tr>
              <a:tr h="535427">
                <a:tc>
                  <a:txBody>
                    <a:bodyPr/>
                    <a:lstStyle/>
                    <a:p>
                      <a:pPr algn="ctr">
                        <a:lnSpc>
                          <a:spcPct val="150000"/>
                        </a:lnSpc>
                        <a:buNone/>
                      </a:pPr>
                      <a:r>
                        <a:rPr lang="zh-CN" altLang="en-US" sz="2000" dirty="0">
                          <a:latin typeface="微软雅黑" pitchFamily="34" charset="-122"/>
                          <a:ea typeface="微软雅黑" pitchFamily="34" charset="-122"/>
                          <a:cs typeface="Microsoft YaHei" charset="0"/>
                        </a:rPr>
                        <a:t>后台开发</a:t>
                      </a:r>
                    </a:p>
                  </a:txBody>
                  <a:tcPr/>
                </a:tc>
                <a:tc>
                  <a:txBody>
                    <a:bodyPr/>
                    <a:lstStyle/>
                    <a:p>
                      <a:pPr algn="ctr">
                        <a:lnSpc>
                          <a:spcPct val="150000"/>
                        </a:lnSpc>
                        <a:buNone/>
                      </a:pPr>
                      <a:r>
                        <a:rPr lang="en-US" altLang="zh-CN" sz="2000" dirty="0" smtClean="0">
                          <a:solidFill>
                            <a:srgbClr val="FF0000"/>
                          </a:solidFill>
                          <a:latin typeface="微软雅黑" pitchFamily="34" charset="-122"/>
                          <a:ea typeface="微软雅黑" pitchFamily="34" charset="-122"/>
                          <a:cs typeface="Microsoft YaHei" charset="0"/>
                        </a:rPr>
                        <a:t>90000</a:t>
                      </a:r>
                      <a:endParaRPr lang="zh-CN" altLang="en-US" sz="2000" dirty="0">
                        <a:solidFill>
                          <a:srgbClr val="FF0000"/>
                        </a:solidFill>
                        <a:latin typeface="微软雅黑" pitchFamily="34" charset="-122"/>
                        <a:ea typeface="微软雅黑" pitchFamily="34" charset="-122"/>
                        <a:cs typeface="Microsoft YaHei" charset="0"/>
                      </a:endParaRPr>
                    </a:p>
                  </a:txBody>
                  <a:tcPr/>
                </a:tc>
              </a:tr>
              <a:tr h="554795">
                <a:tc>
                  <a:txBody>
                    <a:bodyPr/>
                    <a:lstStyle/>
                    <a:p>
                      <a:pPr algn="ctr">
                        <a:lnSpc>
                          <a:spcPct val="150000"/>
                        </a:lnSpc>
                        <a:buNone/>
                      </a:pPr>
                      <a:r>
                        <a:rPr lang="zh-CN" altLang="en-US" sz="2000" dirty="0" smtClean="0">
                          <a:latin typeface="微软雅黑" pitchFamily="34" charset="-122"/>
                          <a:ea typeface="微软雅黑" pitchFamily="34" charset="-122"/>
                          <a:cs typeface="Microsoft YaHei" charset="0"/>
                        </a:rPr>
                        <a:t>   总价</a:t>
                      </a:r>
                      <a:r>
                        <a:rPr lang="zh-CN" altLang="en-US" sz="2000" dirty="0">
                          <a:latin typeface="微软雅黑" pitchFamily="34" charset="-122"/>
                          <a:ea typeface="微软雅黑" pitchFamily="34" charset="-122"/>
                          <a:cs typeface="Microsoft YaHei" charset="0"/>
                        </a:rPr>
                        <a:t>：（含税</a:t>
                      </a:r>
                      <a:r>
                        <a:rPr lang="en-US" altLang="zh-CN" sz="2000" dirty="0">
                          <a:latin typeface="微软雅黑" pitchFamily="34" charset="-122"/>
                          <a:ea typeface="微软雅黑" pitchFamily="34" charset="-122"/>
                          <a:cs typeface="Microsoft YaHei" charset="0"/>
                        </a:rPr>
                        <a:t>3%</a:t>
                      </a:r>
                      <a:r>
                        <a:rPr lang="zh-CN" altLang="en-US" sz="2000" dirty="0">
                          <a:latin typeface="微软雅黑" pitchFamily="34" charset="-122"/>
                          <a:ea typeface="微软雅黑" pitchFamily="34" charset="-122"/>
                          <a:cs typeface="Microsoft YaHei" charset="0"/>
                        </a:rPr>
                        <a:t>）</a:t>
                      </a:r>
                    </a:p>
                  </a:txBody>
                  <a:tcPr/>
                </a:tc>
                <a:tc>
                  <a:txBody>
                    <a:bodyPr/>
                    <a:lstStyle/>
                    <a:p>
                      <a:pPr algn="ctr">
                        <a:lnSpc>
                          <a:spcPct val="150000"/>
                        </a:lnSpc>
                        <a:buNone/>
                      </a:pPr>
                      <a:r>
                        <a:rPr lang="en-US" altLang="zh-CN" sz="2000" b="1" dirty="0" smtClean="0">
                          <a:solidFill>
                            <a:srgbClr val="FF0000"/>
                          </a:solidFill>
                          <a:latin typeface="微软雅黑" pitchFamily="34" charset="-122"/>
                          <a:ea typeface="微软雅黑" pitchFamily="34" charset="-122"/>
                          <a:cs typeface="Microsoft YaHei" charset="0"/>
                        </a:rPr>
                        <a:t>180000</a:t>
                      </a:r>
                      <a:endParaRPr lang="zh-CN" altLang="en-US" sz="2000" b="1" dirty="0">
                        <a:solidFill>
                          <a:srgbClr val="FF0000"/>
                        </a:solidFill>
                        <a:latin typeface="微软雅黑" pitchFamily="34" charset="-122"/>
                        <a:ea typeface="微软雅黑" pitchFamily="34" charset="-122"/>
                        <a:cs typeface="Microsoft YaHei" charset="0"/>
                      </a:endParaRPr>
                    </a:p>
                  </a:txBody>
                  <a:tcPr/>
                </a:tc>
              </a:tr>
            </a:tbl>
          </a:graphicData>
        </a:graphic>
      </p:graphicFrame>
      <p:sp>
        <p:nvSpPr>
          <p:cNvPr id="9" name="文本框 5"/>
          <p:cNvSpPr txBox="1"/>
          <p:nvPr/>
        </p:nvSpPr>
        <p:spPr>
          <a:xfrm>
            <a:off x="1718441" y="857931"/>
            <a:ext cx="8987872" cy="523220"/>
          </a:xfrm>
          <a:prstGeom prst="rect">
            <a:avLst/>
          </a:prstGeom>
          <a:noFill/>
        </p:spPr>
        <p:txBody>
          <a:bodyPr wrap="square" rtlCol="0">
            <a:spAutoFit/>
          </a:bodyPr>
          <a:lstStyle/>
          <a:p>
            <a:pPr algn="ctr"/>
            <a:r>
              <a:rPr lang="zh-CN" altLang="en-US" sz="2800" dirty="0" smtClean="0">
                <a:latin typeface="微软雅黑" panose="020B0503020204020204" charset="-122"/>
                <a:ea typeface="微软雅黑" panose="020B0503020204020204" charset="-122"/>
                <a:cs typeface="微软雅黑" panose="020B0503020204020204" charset="-122"/>
              </a:rPr>
              <a:t>项目工期报价</a:t>
            </a:r>
            <a:endParaRPr lang="zh-CN" altLang="en-US" sz="28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xmlns="" val="28605600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Users\123\Desktop\矩形-6@3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182" y="239426"/>
            <a:ext cx="2185977" cy="683718"/>
          </a:xfrm>
          <a:prstGeom prst="rect">
            <a:avLst/>
          </a:prstGeom>
          <a:noFill/>
        </p:spPr>
      </p:pic>
      <p:sp>
        <p:nvSpPr>
          <p:cNvPr id="15" name="文本框 14"/>
          <p:cNvSpPr txBox="1"/>
          <p:nvPr/>
        </p:nvSpPr>
        <p:spPr>
          <a:xfrm>
            <a:off x="255864" y="353539"/>
            <a:ext cx="1822097"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付款方式</a:t>
            </a:r>
            <a:endParaRPr lang="zh-CN" altLang="zh-CN" sz="2200" dirty="0">
              <a:solidFill>
                <a:schemeClr val="bg1"/>
              </a:solidFill>
              <a:latin typeface="方正兰亭黑简体" panose="02000000000000000000" charset="-122"/>
              <a:ea typeface="方正兰亭黑简体" panose="02000000000000000000" charset="-122"/>
            </a:endParaRPr>
          </a:p>
        </p:txBody>
      </p:sp>
      <p:sp>
        <p:nvSpPr>
          <p:cNvPr id="2" name="文本框 1"/>
          <p:cNvSpPr txBox="1"/>
          <p:nvPr/>
        </p:nvSpPr>
        <p:spPr>
          <a:xfrm>
            <a:off x="1562002" y="1864725"/>
            <a:ext cx="9501946" cy="3871478"/>
          </a:xfrm>
          <a:prstGeom prst="rect">
            <a:avLst/>
          </a:prstGeom>
          <a:noFill/>
        </p:spPr>
        <p:txBody>
          <a:bodyPr wrap="square" lIns="100237" tIns="50118" rIns="100237" bIns="50118" rtlCol="0">
            <a:spAutoFit/>
          </a:bodyPr>
          <a:lstStyle/>
          <a:p>
            <a:r>
              <a:rPr lang="zh-CN" altLang="zh-CN" dirty="0" smtClean="0">
                <a:latin typeface="Microsoft YaHei" charset="-122"/>
                <a:ea typeface="Microsoft YaHei" charset="-122"/>
                <a:cs typeface="Microsoft YaHei" charset="-122"/>
              </a:rPr>
              <a:t>付款</a:t>
            </a:r>
            <a:r>
              <a:rPr lang="zh-CN" altLang="zh-CN" dirty="0">
                <a:latin typeface="Microsoft YaHei" charset="-122"/>
                <a:ea typeface="Microsoft YaHei" charset="-122"/>
                <a:cs typeface="Microsoft YaHei" charset="-122"/>
              </a:rPr>
              <a:t>方式： </a:t>
            </a:r>
            <a:endParaRPr lang="en-US" altLang="zh-CN" dirty="0" smtClean="0">
              <a:latin typeface="Microsoft YaHei" charset="-122"/>
              <a:ea typeface="Microsoft YaHei" charset="-122"/>
              <a:cs typeface="Microsoft YaHei" charset="-122"/>
            </a:endParaRPr>
          </a:p>
          <a:p>
            <a:pPr>
              <a:lnSpc>
                <a:spcPts val="2960"/>
              </a:lnSpc>
            </a:pPr>
            <a:endParaRPr lang="zh-CN" altLang="zh-CN" dirty="0">
              <a:latin typeface="Microsoft YaHei" charset="-122"/>
              <a:ea typeface="Microsoft YaHei" charset="-122"/>
              <a:cs typeface="Microsoft YaHei" charset="-122"/>
            </a:endParaRPr>
          </a:p>
          <a:p>
            <a:pPr>
              <a:lnSpc>
                <a:spcPts val="2960"/>
              </a:lnSpc>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）、协议签订后的</a:t>
            </a:r>
            <a:r>
              <a:rPr lang="en-US" altLang="zh-CN" dirty="0">
                <a:latin typeface="微软雅黑" panose="020B0503020204020204" pitchFamily="34" charset="-122"/>
                <a:ea typeface="微软雅黑" panose="020B0503020204020204" pitchFamily="34" charset="-122"/>
              </a:rPr>
              <a:t>2</a:t>
            </a:r>
            <a:r>
              <a:rPr lang="zh-CN" altLang="zh-CN" dirty="0">
                <a:latin typeface="微软雅黑" panose="020B0503020204020204" pitchFamily="34" charset="-122"/>
                <a:ea typeface="微软雅黑" panose="020B0503020204020204" pitchFamily="34" charset="-122"/>
              </a:rPr>
              <a:t>个工作日内，甲方应支付总开发费用</a:t>
            </a:r>
            <a:r>
              <a:rPr lang="en-US" altLang="zh-CN" dirty="0">
                <a:latin typeface="微软雅黑" panose="020B0503020204020204" pitchFamily="34" charset="-122"/>
                <a:ea typeface="微软雅黑" panose="020B0503020204020204" pitchFamily="34" charset="-122"/>
              </a:rPr>
              <a:t>40%</a:t>
            </a:r>
            <a:r>
              <a:rPr lang="zh-CN" altLang="zh-CN" dirty="0">
                <a:latin typeface="微软雅黑" panose="020B0503020204020204" pitchFamily="34" charset="-122"/>
                <a:ea typeface="微软雅黑" panose="020B0503020204020204" pitchFamily="34" charset="-122"/>
              </a:rPr>
              <a:t>共计大写</a:t>
            </a:r>
            <a:r>
              <a:rPr lang="en-US" altLang="zh-CN" u="sng"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元整（</a:t>
            </a:r>
            <a:r>
              <a:rPr lang="en-US" altLang="zh-CN" dirty="0">
                <a:latin typeface="微软雅黑" panose="020B0503020204020204" pitchFamily="34" charset="-122"/>
                <a:ea typeface="微软雅黑" panose="020B0503020204020204" pitchFamily="34" charset="-122"/>
              </a:rPr>
              <a:t>RMB</a:t>
            </a:r>
            <a:r>
              <a:rPr lang="zh-CN" altLang="zh-CN" dirty="0">
                <a:latin typeface="微软雅黑" panose="020B0503020204020204" pitchFamily="34" charset="-122"/>
                <a:ea typeface="微软雅黑" panose="020B0503020204020204" pitchFamily="34" charset="-122"/>
              </a:rPr>
              <a:t>￥</a:t>
            </a:r>
            <a:r>
              <a:rPr lang="zh-CN" altLang="zh-CN" u="sng" dirty="0">
                <a:latin typeface="微软雅黑" panose="020B0503020204020204" pitchFamily="34" charset="-122"/>
                <a:ea typeface="微软雅黑" panose="020B0503020204020204" pitchFamily="34" charset="-122"/>
              </a:rPr>
              <a:t> </a:t>
            </a:r>
            <a:r>
              <a:rPr lang="en-US" altLang="zh-CN" u="sng"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元整）； </a:t>
            </a:r>
          </a:p>
          <a:p>
            <a:pPr>
              <a:lnSpc>
                <a:spcPts val="2960"/>
              </a:lnSpc>
            </a:pPr>
            <a:r>
              <a:rPr lang="zh-CN" altLang="zh-CN"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zh-CN" dirty="0">
                <a:latin typeface="微软雅黑" panose="020B0503020204020204" pitchFamily="34" charset="-122"/>
                <a:ea typeface="微软雅黑" panose="020B0503020204020204" pitchFamily="34" charset="-122"/>
              </a:rPr>
              <a:t>）、乙方完成技术开发总工程</a:t>
            </a:r>
            <a:r>
              <a:rPr lang="en-US" altLang="zh-CN" dirty="0">
                <a:latin typeface="微软雅黑" panose="020B0503020204020204" pitchFamily="34" charset="-122"/>
                <a:ea typeface="微软雅黑" panose="020B0503020204020204" pitchFamily="34" charset="-122"/>
              </a:rPr>
              <a:t>50%</a:t>
            </a:r>
            <a:r>
              <a:rPr lang="zh-CN" altLang="zh-CN" dirty="0">
                <a:latin typeface="微软雅黑" panose="020B0503020204020204" pitchFamily="34" charset="-122"/>
                <a:ea typeface="微软雅黑" panose="020B0503020204020204" pitchFamily="34" charset="-122"/>
              </a:rPr>
              <a:t>时，甲方应支付总开发费用的</a:t>
            </a:r>
            <a:r>
              <a:rPr lang="en-US" altLang="zh-CN" dirty="0">
                <a:latin typeface="微软雅黑" panose="020B0503020204020204" pitchFamily="34" charset="-122"/>
                <a:ea typeface="微软雅黑" panose="020B0503020204020204" pitchFamily="34" charset="-122"/>
              </a:rPr>
              <a:t>30%</a:t>
            </a:r>
            <a:r>
              <a:rPr lang="zh-CN" altLang="zh-CN" dirty="0">
                <a:latin typeface="微软雅黑" panose="020B0503020204020204" pitchFamily="34" charset="-122"/>
                <a:ea typeface="微软雅黑" panose="020B0503020204020204" pitchFamily="34" charset="-122"/>
              </a:rPr>
              <a:t>大写</a:t>
            </a:r>
            <a:r>
              <a:rPr lang="en-US" altLang="zh-CN" u="sng"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元整（</a:t>
            </a:r>
            <a:r>
              <a:rPr lang="en-US" altLang="zh-CN" dirty="0">
                <a:latin typeface="微软雅黑" panose="020B0503020204020204" pitchFamily="34" charset="-122"/>
                <a:ea typeface="微软雅黑" panose="020B0503020204020204" pitchFamily="34" charset="-122"/>
              </a:rPr>
              <a:t>RMB</a:t>
            </a:r>
            <a:r>
              <a:rPr lang="zh-CN" altLang="zh-CN" dirty="0">
                <a:latin typeface="微软雅黑" panose="020B0503020204020204" pitchFamily="34" charset="-122"/>
                <a:ea typeface="微软雅黑" panose="020B0503020204020204" pitchFamily="34" charset="-122"/>
              </a:rPr>
              <a:t>￥</a:t>
            </a:r>
            <a:r>
              <a:rPr lang="zh-CN" altLang="zh-CN" u="sng" dirty="0">
                <a:latin typeface="微软雅黑" panose="020B0503020204020204" pitchFamily="34" charset="-122"/>
                <a:ea typeface="微软雅黑" panose="020B0503020204020204" pitchFamily="34" charset="-122"/>
              </a:rPr>
              <a:t> </a:t>
            </a:r>
            <a:r>
              <a:rPr lang="en-US" altLang="zh-CN" u="sng"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元整）； </a:t>
            </a:r>
            <a:endParaRPr lang="en-US" altLang="zh-CN" dirty="0" smtClean="0">
              <a:latin typeface="微软雅黑" panose="020B0503020204020204" pitchFamily="34" charset="-122"/>
              <a:ea typeface="微软雅黑" panose="020B0503020204020204" pitchFamily="34" charset="-122"/>
            </a:endParaRPr>
          </a:p>
          <a:p>
            <a:pPr>
              <a:lnSpc>
                <a:spcPts val="2960"/>
              </a:lnSpc>
            </a:pPr>
            <a:r>
              <a:rPr lang="zh-CN" altLang="zh-CN"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zh-CN" dirty="0">
                <a:latin typeface="微软雅黑" panose="020B0503020204020204" pitchFamily="34" charset="-122"/>
                <a:ea typeface="微软雅黑" panose="020B0503020204020204" pitchFamily="34" charset="-122"/>
              </a:rPr>
              <a:t>）、乙方完成项目工程并提交测试版本后</a:t>
            </a:r>
            <a:r>
              <a:rPr lang="en-US" altLang="zh-CN" dirty="0">
                <a:latin typeface="微软雅黑" panose="020B0503020204020204" pitchFamily="34" charset="-122"/>
                <a:ea typeface="微软雅黑" panose="020B0503020204020204" pitchFamily="34" charset="-122"/>
              </a:rPr>
              <a:t>2</a:t>
            </a:r>
            <a:r>
              <a:rPr lang="zh-CN" altLang="zh-CN" dirty="0">
                <a:latin typeface="微软雅黑" panose="020B0503020204020204" pitchFamily="34" charset="-122"/>
                <a:ea typeface="微软雅黑" panose="020B0503020204020204" pitchFamily="34" charset="-122"/>
              </a:rPr>
              <a:t>工作日内，甲方应总开发费用的</a:t>
            </a:r>
            <a:r>
              <a:rPr lang="en-US" altLang="zh-CN" dirty="0">
                <a:latin typeface="微软雅黑" panose="020B0503020204020204" pitchFamily="34" charset="-122"/>
                <a:ea typeface="微软雅黑" panose="020B0503020204020204" pitchFamily="34" charset="-122"/>
              </a:rPr>
              <a:t>20%</a:t>
            </a:r>
            <a:r>
              <a:rPr lang="zh-CN" altLang="zh-CN" dirty="0">
                <a:latin typeface="微软雅黑" panose="020B0503020204020204" pitchFamily="34" charset="-122"/>
                <a:ea typeface="微软雅黑" panose="020B0503020204020204" pitchFamily="34" charset="-122"/>
              </a:rPr>
              <a:t>大写</a:t>
            </a:r>
            <a:r>
              <a:rPr lang="en-US" altLang="zh-CN" u="sng"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元整（</a:t>
            </a:r>
            <a:r>
              <a:rPr lang="en-US" altLang="zh-CN" dirty="0">
                <a:latin typeface="微软雅黑" panose="020B0503020204020204" pitchFamily="34" charset="-122"/>
                <a:ea typeface="微软雅黑" panose="020B0503020204020204" pitchFamily="34" charset="-122"/>
              </a:rPr>
              <a:t>RMB</a:t>
            </a:r>
            <a:r>
              <a:rPr lang="zh-CN" altLang="zh-CN" dirty="0">
                <a:latin typeface="微软雅黑" panose="020B0503020204020204" pitchFamily="34" charset="-122"/>
                <a:ea typeface="微软雅黑" panose="020B0503020204020204" pitchFamily="34" charset="-122"/>
              </a:rPr>
              <a:t>￥</a:t>
            </a:r>
            <a:r>
              <a:rPr lang="en-US" altLang="zh-CN" u="sng"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元整）；</a:t>
            </a:r>
          </a:p>
          <a:p>
            <a:pPr>
              <a:lnSpc>
                <a:spcPts val="2960"/>
              </a:lnSpc>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a:t>
            </a:r>
            <a:r>
              <a:rPr lang="zh-CN" altLang="zh-CN" dirty="0">
                <a:latin typeface="微软雅黑" panose="020B0503020204020204" pitchFamily="34" charset="-122"/>
                <a:ea typeface="微软雅黑" panose="020B0503020204020204" pitchFamily="34" charset="-122"/>
              </a:rPr>
              <a:t>）、乙方提交测试版本后，甲方验收合格，并签订验收报告后</a:t>
            </a:r>
            <a:r>
              <a:rPr lang="en-US" altLang="zh-CN" dirty="0">
                <a:latin typeface="微软雅黑" panose="020B0503020204020204" pitchFamily="34" charset="-122"/>
                <a:ea typeface="微软雅黑" panose="020B0503020204020204" pitchFamily="34" charset="-122"/>
              </a:rPr>
              <a:t>2</a:t>
            </a:r>
            <a:r>
              <a:rPr lang="zh-CN" altLang="zh-CN" dirty="0">
                <a:latin typeface="微软雅黑" panose="020B0503020204020204" pitchFamily="34" charset="-122"/>
                <a:ea typeface="微软雅黑" panose="020B0503020204020204" pitchFamily="34" charset="-122"/>
              </a:rPr>
              <a:t>个工作日内，甲方应支付总开发费用的</a:t>
            </a:r>
            <a:r>
              <a:rPr lang="en-US" altLang="zh-CN" dirty="0">
                <a:latin typeface="微软雅黑" panose="020B0503020204020204" pitchFamily="34" charset="-122"/>
                <a:ea typeface="微软雅黑" panose="020B0503020204020204" pitchFamily="34" charset="-122"/>
              </a:rPr>
              <a:t>10%</a:t>
            </a:r>
            <a:r>
              <a:rPr lang="zh-CN" altLang="zh-CN" dirty="0">
                <a:latin typeface="微软雅黑" panose="020B0503020204020204" pitchFamily="34" charset="-122"/>
                <a:ea typeface="微软雅黑" panose="020B0503020204020204" pitchFamily="34" charset="-122"/>
              </a:rPr>
              <a:t>大写</a:t>
            </a:r>
            <a:r>
              <a:rPr lang="en-US" altLang="zh-CN" u="sng"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元整（</a:t>
            </a:r>
            <a:r>
              <a:rPr lang="en-US" altLang="zh-CN" dirty="0">
                <a:latin typeface="微软雅黑" panose="020B0503020204020204" pitchFamily="34" charset="-122"/>
                <a:ea typeface="微软雅黑" panose="020B0503020204020204" pitchFamily="34" charset="-122"/>
              </a:rPr>
              <a:t>RMB</a:t>
            </a:r>
            <a:r>
              <a:rPr lang="zh-CN" altLang="zh-CN" dirty="0">
                <a:latin typeface="微软雅黑" panose="020B0503020204020204" pitchFamily="34" charset="-122"/>
                <a:ea typeface="微软雅黑" panose="020B0503020204020204" pitchFamily="34" charset="-122"/>
              </a:rPr>
              <a:t>￥</a:t>
            </a:r>
            <a:r>
              <a:rPr lang="zh-CN" altLang="zh-CN" u="sng" dirty="0">
                <a:latin typeface="微软雅黑" panose="020B0503020204020204" pitchFamily="34" charset="-122"/>
                <a:ea typeface="微软雅黑" panose="020B0503020204020204" pitchFamily="34" charset="-122"/>
              </a:rPr>
              <a:t> </a:t>
            </a:r>
            <a:r>
              <a:rPr lang="en-US" altLang="zh-CN" u="sng"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元整）。</a:t>
            </a:r>
          </a:p>
        </p:txBody>
      </p:sp>
    </p:spTree>
    <p:extLst>
      <p:ext uri="{BB962C8B-B14F-4D97-AF65-F5344CB8AC3E}">
        <p14:creationId xmlns:p14="http://schemas.microsoft.com/office/powerpoint/2010/main" xmlns="" val="6321916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C:\Users\123\Desktop\组-78.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164" y="10077"/>
            <a:ext cx="12970873" cy="7918279"/>
          </a:xfrm>
          <a:prstGeom prst="rect">
            <a:avLst/>
          </a:prstGeom>
          <a:noFill/>
        </p:spPr>
      </p:pic>
      <p:sp>
        <p:nvSpPr>
          <p:cNvPr id="6" name="文本框 5"/>
          <p:cNvSpPr txBox="1"/>
          <p:nvPr/>
        </p:nvSpPr>
        <p:spPr>
          <a:xfrm>
            <a:off x="364799" y="368396"/>
            <a:ext cx="1822003" cy="439769"/>
          </a:xfrm>
          <a:prstGeom prst="rect">
            <a:avLst/>
          </a:prstGeom>
          <a:noFill/>
        </p:spPr>
        <p:txBody>
          <a:bodyPr wrap="square" lIns="100237" tIns="50118" rIns="100237" bIns="50118" rtlCol="0">
            <a:spAutoFit/>
          </a:bodyPr>
          <a:lstStyle/>
          <a:p>
            <a:pPr algn="ctr"/>
            <a:r>
              <a:rPr lang="zh-CN" altLang="en-US" sz="2200" dirty="0">
                <a:latin typeface="方正兰亭黑简体" panose="02000000000000000000" charset="-122"/>
                <a:ea typeface="方正兰亭黑简体" panose="02000000000000000000" charset="-122"/>
              </a:rPr>
              <a:t>客户案例</a:t>
            </a:r>
          </a:p>
        </p:txBody>
      </p:sp>
      <p:sp>
        <p:nvSpPr>
          <p:cNvPr id="3" name="矩形 2"/>
          <p:cNvSpPr/>
          <p:nvPr/>
        </p:nvSpPr>
        <p:spPr>
          <a:xfrm>
            <a:off x="-3055" y="44214"/>
            <a:ext cx="2501118" cy="1199184"/>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p>
        </p:txBody>
      </p:sp>
      <p:pic>
        <p:nvPicPr>
          <p:cNvPr id="5122" name="Picture 2" descr="C:\Users\123\Desktop\矩形-6@3x.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1241" y="239621"/>
            <a:ext cx="2185863" cy="683682"/>
          </a:xfrm>
          <a:prstGeom prst="rect">
            <a:avLst/>
          </a:prstGeom>
          <a:noFill/>
        </p:spPr>
      </p:pic>
      <p:sp>
        <p:nvSpPr>
          <p:cNvPr id="12" name="文本框 11"/>
          <p:cNvSpPr txBox="1"/>
          <p:nvPr/>
        </p:nvSpPr>
        <p:spPr>
          <a:xfrm>
            <a:off x="256788" y="353727"/>
            <a:ext cx="1822003" cy="439769"/>
          </a:xfrm>
          <a:prstGeom prst="rect">
            <a:avLst/>
          </a:prstGeom>
          <a:noFill/>
        </p:spPr>
        <p:txBody>
          <a:bodyPr wrap="square" lIns="100237" tIns="50118" rIns="100237" bIns="50118" rtlCol="0">
            <a:spAutoFit/>
          </a:bodyPr>
          <a:lstStyle/>
          <a:p>
            <a:pPr algn="ctr"/>
            <a:r>
              <a:rPr lang="zh-CN" altLang="en-US" sz="2200" dirty="0">
                <a:solidFill>
                  <a:schemeClr val="bg1"/>
                </a:solidFill>
                <a:latin typeface="方正兰亭黑简体" panose="02000000000000000000" charset="-122"/>
                <a:ea typeface="方正兰亭黑简体" panose="02000000000000000000" charset="-122"/>
              </a:rPr>
              <a:t>联系我们</a:t>
            </a:r>
          </a:p>
        </p:txBody>
      </p:sp>
      <p:grpSp>
        <p:nvGrpSpPr>
          <p:cNvPr id="7" name="组合 13"/>
          <p:cNvGrpSpPr/>
          <p:nvPr/>
        </p:nvGrpSpPr>
        <p:grpSpPr>
          <a:xfrm>
            <a:off x="2269160" y="1241931"/>
            <a:ext cx="8384317" cy="6182946"/>
            <a:chOff x="3375" y="943"/>
            <a:chExt cx="12420" cy="8430"/>
          </a:xfrm>
        </p:grpSpPr>
        <p:pic>
          <p:nvPicPr>
            <p:cNvPr id="17409" name="图片 1" descr="未标题-1"/>
            <p:cNvPicPr>
              <a:picLocks noChangeAspect="1"/>
            </p:cNvPicPr>
            <p:nvPr/>
          </p:nvPicPr>
          <p:blipFill>
            <a:blip r:embed="rId5" cstate="print"/>
            <a:stretch>
              <a:fillRect/>
            </a:stretch>
          </p:blipFill>
          <p:spPr>
            <a:xfrm>
              <a:off x="4055" y="1963"/>
              <a:ext cx="9633" cy="7410"/>
            </a:xfrm>
            <a:prstGeom prst="rect">
              <a:avLst/>
            </a:prstGeom>
            <a:noFill/>
            <a:ln w="9525">
              <a:noFill/>
              <a:miter/>
            </a:ln>
          </p:spPr>
        </p:pic>
        <p:pic>
          <p:nvPicPr>
            <p:cNvPr id="17414" name="图片 22" descr="未标题-2"/>
            <p:cNvPicPr>
              <a:picLocks noChangeAspect="1"/>
            </p:cNvPicPr>
            <p:nvPr/>
          </p:nvPicPr>
          <p:blipFill>
            <a:blip r:embed="rId6" cstate="print"/>
            <a:stretch>
              <a:fillRect/>
            </a:stretch>
          </p:blipFill>
          <p:spPr>
            <a:xfrm>
              <a:off x="7455" y="943"/>
              <a:ext cx="2393" cy="1675"/>
            </a:xfrm>
            <a:prstGeom prst="rect">
              <a:avLst/>
            </a:prstGeom>
            <a:noFill/>
            <a:ln w="9525">
              <a:noFill/>
              <a:miter/>
            </a:ln>
          </p:spPr>
        </p:pic>
        <p:pic>
          <p:nvPicPr>
            <p:cNvPr id="17415" name="图片 26" descr="图片2"/>
            <p:cNvPicPr>
              <a:picLocks noChangeAspect="1"/>
            </p:cNvPicPr>
            <p:nvPr/>
          </p:nvPicPr>
          <p:blipFill>
            <a:blip r:embed="rId7" cstate="print"/>
            <a:stretch>
              <a:fillRect/>
            </a:stretch>
          </p:blipFill>
          <p:spPr>
            <a:xfrm rot="-1440000" flipH="1">
              <a:off x="9125" y="2203"/>
              <a:ext cx="585" cy="2655"/>
            </a:xfrm>
            <a:prstGeom prst="rect">
              <a:avLst/>
            </a:prstGeom>
            <a:noFill/>
            <a:ln w="9525">
              <a:noFill/>
              <a:miter/>
            </a:ln>
          </p:spPr>
        </p:pic>
        <p:pic>
          <p:nvPicPr>
            <p:cNvPr id="17416" name="图片 27" descr="1"/>
            <p:cNvPicPr>
              <a:picLocks noChangeAspect="1"/>
            </p:cNvPicPr>
            <p:nvPr/>
          </p:nvPicPr>
          <p:blipFill>
            <a:blip r:embed="rId8" cstate="print"/>
            <a:stretch>
              <a:fillRect/>
            </a:stretch>
          </p:blipFill>
          <p:spPr>
            <a:xfrm>
              <a:off x="7455" y="2415"/>
              <a:ext cx="1273" cy="425"/>
            </a:xfrm>
            <a:prstGeom prst="rect">
              <a:avLst/>
            </a:prstGeom>
            <a:noFill/>
            <a:ln w="9525">
              <a:noFill/>
              <a:miter/>
            </a:ln>
          </p:spPr>
        </p:pic>
        <p:sp>
          <p:nvSpPr>
            <p:cNvPr id="17417" name="文本框 28"/>
            <p:cNvSpPr txBox="1"/>
            <p:nvPr/>
          </p:nvSpPr>
          <p:spPr>
            <a:xfrm>
              <a:off x="7455" y="2758"/>
              <a:ext cx="2323" cy="546"/>
            </a:xfrm>
            <a:prstGeom prst="rect">
              <a:avLst/>
            </a:prstGeom>
            <a:noFill/>
            <a:ln w="9525">
              <a:noFill/>
              <a:miter/>
            </a:ln>
          </p:spPr>
          <p:txBody>
            <a:bodyPr>
              <a:spAutoFit/>
            </a:bodyPr>
            <a:lstStyle/>
            <a:p>
              <a:pPr lvl="0"/>
              <a:r>
                <a:rPr lang="zh-CN" altLang="en-US" sz="1000" dirty="0">
                  <a:solidFill>
                    <a:srgbClr val="595959"/>
                  </a:solidFill>
                  <a:latin typeface="Arial" panose="020B0604020202020204" pitchFamily="34" charset="0"/>
                  <a:ea typeface="宋体" panose="02010600030101010101" pitchFamily="2" charset="-122"/>
                </a:rPr>
                <a:t>朝阳区朝阳路</a:t>
              </a:r>
              <a:r>
                <a:rPr lang="en-US" altLang="zh-CN" sz="1000" dirty="0">
                  <a:solidFill>
                    <a:srgbClr val="595959"/>
                  </a:solidFill>
                  <a:latin typeface="Arial" panose="020B0604020202020204" pitchFamily="34" charset="0"/>
                  <a:ea typeface="宋体" panose="02010600030101010101" pitchFamily="2" charset="-122"/>
                </a:rPr>
                <a:t>67</a:t>
              </a:r>
              <a:r>
                <a:rPr lang="zh-CN" altLang="en-US" sz="1000" dirty="0">
                  <a:solidFill>
                    <a:srgbClr val="595959"/>
                  </a:solidFill>
                  <a:latin typeface="Arial" panose="020B0604020202020204" pitchFamily="34" charset="0"/>
                  <a:ea typeface="宋体" panose="02010600030101010101" pitchFamily="2" charset="-122"/>
                </a:rPr>
                <a:t>号院财满街</a:t>
              </a:r>
              <a:r>
                <a:rPr lang="en-US" altLang="zh-CN" sz="1000" dirty="0">
                  <a:solidFill>
                    <a:srgbClr val="595959"/>
                  </a:solidFill>
                  <a:latin typeface="Arial" panose="020B0604020202020204" pitchFamily="34" charset="0"/>
                  <a:ea typeface="宋体" panose="02010600030101010101" pitchFamily="2" charset="-122"/>
                </a:rPr>
                <a:t>8</a:t>
              </a:r>
              <a:r>
                <a:rPr lang="zh-CN" altLang="en-US" sz="1000" dirty="0">
                  <a:solidFill>
                    <a:srgbClr val="595959"/>
                  </a:solidFill>
                  <a:latin typeface="Arial" panose="020B0604020202020204" pitchFamily="34" charset="0"/>
                  <a:ea typeface="宋体" panose="02010600030101010101" pitchFamily="2" charset="-122"/>
                </a:rPr>
                <a:t>号楼</a:t>
              </a:r>
              <a:r>
                <a:rPr lang="en-US" altLang="zh-CN" sz="1000" dirty="0">
                  <a:solidFill>
                    <a:srgbClr val="595959"/>
                  </a:solidFill>
                  <a:latin typeface="Arial" panose="020B0604020202020204" pitchFamily="34" charset="0"/>
                  <a:ea typeface="宋体" panose="02010600030101010101" pitchFamily="2" charset="-122"/>
                </a:rPr>
                <a:t>1</a:t>
              </a:r>
              <a:r>
                <a:rPr lang="zh-CN" altLang="en-US" sz="1000" dirty="0">
                  <a:solidFill>
                    <a:srgbClr val="595959"/>
                  </a:solidFill>
                  <a:latin typeface="Arial" panose="020B0604020202020204" pitchFamily="34" charset="0"/>
                  <a:ea typeface="宋体" panose="02010600030101010101" pitchFamily="2" charset="-122"/>
                </a:rPr>
                <a:t>单元</a:t>
              </a:r>
              <a:r>
                <a:rPr lang="en-US" altLang="zh-CN" sz="1000" dirty="0">
                  <a:solidFill>
                    <a:srgbClr val="595959"/>
                  </a:solidFill>
                  <a:latin typeface="Arial" panose="020B0604020202020204" pitchFamily="34" charset="0"/>
                  <a:ea typeface="宋体" panose="02010600030101010101" pitchFamily="2" charset="-122"/>
                </a:rPr>
                <a:t>801</a:t>
              </a:r>
            </a:p>
          </p:txBody>
        </p:sp>
        <p:pic>
          <p:nvPicPr>
            <p:cNvPr id="17418" name="图片 29" descr="图片2"/>
            <p:cNvPicPr>
              <a:picLocks noChangeAspect="1"/>
            </p:cNvPicPr>
            <p:nvPr/>
          </p:nvPicPr>
          <p:blipFill>
            <a:blip r:embed="rId7" cstate="print"/>
            <a:stretch>
              <a:fillRect/>
            </a:stretch>
          </p:blipFill>
          <p:spPr>
            <a:xfrm rot="2220000">
              <a:off x="11665" y="1535"/>
              <a:ext cx="813" cy="3688"/>
            </a:xfrm>
            <a:prstGeom prst="rect">
              <a:avLst/>
            </a:prstGeom>
            <a:noFill/>
            <a:ln w="9525">
              <a:noFill/>
              <a:miter/>
            </a:ln>
          </p:spPr>
        </p:pic>
        <p:pic>
          <p:nvPicPr>
            <p:cNvPr id="17419" name="图片 30" descr="北京分部"/>
            <p:cNvPicPr>
              <a:picLocks noChangeAspect="1"/>
            </p:cNvPicPr>
            <p:nvPr/>
          </p:nvPicPr>
          <p:blipFill>
            <a:blip r:embed="rId9" cstate="print"/>
            <a:stretch>
              <a:fillRect/>
            </a:stretch>
          </p:blipFill>
          <p:spPr>
            <a:xfrm>
              <a:off x="13465" y="1283"/>
              <a:ext cx="2260" cy="1582"/>
            </a:xfrm>
            <a:prstGeom prst="rect">
              <a:avLst/>
            </a:prstGeom>
            <a:noFill/>
            <a:ln w="9525">
              <a:noFill/>
              <a:miter/>
            </a:ln>
          </p:spPr>
        </p:pic>
        <p:pic>
          <p:nvPicPr>
            <p:cNvPr id="17420" name="图片 31" descr="2"/>
            <p:cNvPicPr>
              <a:picLocks noChangeAspect="1"/>
            </p:cNvPicPr>
            <p:nvPr/>
          </p:nvPicPr>
          <p:blipFill>
            <a:blip r:embed="rId10" cstate="print"/>
            <a:stretch>
              <a:fillRect/>
            </a:stretch>
          </p:blipFill>
          <p:spPr>
            <a:xfrm>
              <a:off x="13355" y="2645"/>
              <a:ext cx="1265" cy="420"/>
            </a:xfrm>
            <a:prstGeom prst="rect">
              <a:avLst/>
            </a:prstGeom>
            <a:noFill/>
            <a:ln w="9525">
              <a:noFill/>
              <a:miter/>
            </a:ln>
          </p:spPr>
        </p:pic>
        <p:sp>
          <p:nvSpPr>
            <p:cNvPr id="17421" name="文本框 32"/>
            <p:cNvSpPr txBox="1"/>
            <p:nvPr/>
          </p:nvSpPr>
          <p:spPr>
            <a:xfrm>
              <a:off x="13353" y="2985"/>
              <a:ext cx="2322" cy="546"/>
            </a:xfrm>
            <a:prstGeom prst="rect">
              <a:avLst/>
            </a:prstGeom>
            <a:noFill/>
            <a:ln w="9525">
              <a:noFill/>
              <a:miter/>
            </a:ln>
          </p:spPr>
          <p:txBody>
            <a:bodyPr>
              <a:spAutoFit/>
            </a:bodyPr>
            <a:lstStyle/>
            <a:p>
              <a:pPr lvl="0"/>
              <a:r>
                <a:rPr lang="zh-CN" altLang="en-US" sz="1000" dirty="0">
                  <a:solidFill>
                    <a:srgbClr val="595959"/>
                  </a:solidFill>
                  <a:latin typeface="Arial" panose="020B0604020202020204" pitchFamily="34" charset="0"/>
                  <a:ea typeface="宋体" panose="02010600030101010101" pitchFamily="2" charset="-122"/>
                </a:rPr>
                <a:t>朝阳区建国路</a:t>
              </a:r>
              <a:r>
                <a:rPr lang="en-US" altLang="zh-CN" sz="1000" dirty="0">
                  <a:solidFill>
                    <a:srgbClr val="595959"/>
                  </a:solidFill>
                  <a:latin typeface="Arial" panose="020B0604020202020204" pitchFamily="34" charset="0"/>
                  <a:ea typeface="宋体" panose="02010600030101010101" pitchFamily="2" charset="-122"/>
                </a:rPr>
                <a:t>18</a:t>
              </a:r>
              <a:r>
                <a:rPr lang="zh-CN" altLang="en-US" sz="1000" dirty="0">
                  <a:solidFill>
                    <a:srgbClr val="595959"/>
                  </a:solidFill>
                  <a:latin typeface="Arial" panose="020B0604020202020204" pitchFamily="34" charset="0"/>
                  <a:ea typeface="宋体" panose="02010600030101010101" pitchFamily="2" charset="-122"/>
                </a:rPr>
                <a:t>号珠江绿洲花园</a:t>
              </a:r>
              <a:r>
                <a:rPr lang="en-US" altLang="zh-CN" sz="1000" dirty="0">
                  <a:solidFill>
                    <a:srgbClr val="595959"/>
                  </a:solidFill>
                  <a:latin typeface="Arial" panose="020B0604020202020204" pitchFamily="34" charset="0"/>
                  <a:ea typeface="宋体" panose="02010600030101010101" pitchFamily="2" charset="-122"/>
                </a:rPr>
                <a:t>C</a:t>
              </a:r>
              <a:r>
                <a:rPr lang="zh-CN" altLang="en-US" sz="1000" dirty="0">
                  <a:solidFill>
                    <a:srgbClr val="595959"/>
                  </a:solidFill>
                  <a:latin typeface="Arial" panose="020B0604020202020204" pitchFamily="34" charset="0"/>
                  <a:ea typeface="宋体" panose="02010600030101010101" pitchFamily="2" charset="-122"/>
                </a:rPr>
                <a:t>座</a:t>
              </a:r>
              <a:r>
                <a:rPr lang="en-US" altLang="zh-CN" sz="1000" dirty="0">
                  <a:solidFill>
                    <a:srgbClr val="595959"/>
                  </a:solidFill>
                  <a:latin typeface="Arial" panose="020B0604020202020204" pitchFamily="34" charset="0"/>
                  <a:ea typeface="宋体" panose="02010600030101010101" pitchFamily="2" charset="-122"/>
                </a:rPr>
                <a:t>2103</a:t>
              </a:r>
            </a:p>
          </p:txBody>
        </p:sp>
        <p:pic>
          <p:nvPicPr>
            <p:cNvPr id="17422" name="图片 34" descr="淄博"/>
            <p:cNvPicPr>
              <a:picLocks noChangeAspect="1"/>
            </p:cNvPicPr>
            <p:nvPr/>
          </p:nvPicPr>
          <p:blipFill>
            <a:blip r:embed="rId11" cstate="print"/>
            <a:stretch>
              <a:fillRect/>
            </a:stretch>
          </p:blipFill>
          <p:spPr>
            <a:xfrm>
              <a:off x="3810" y="1993"/>
              <a:ext cx="2200" cy="1465"/>
            </a:xfrm>
            <a:prstGeom prst="rect">
              <a:avLst/>
            </a:prstGeom>
            <a:noFill/>
            <a:ln w="9525">
              <a:noFill/>
              <a:miter/>
            </a:ln>
          </p:spPr>
        </p:pic>
        <p:pic>
          <p:nvPicPr>
            <p:cNvPr id="17423" name="图片 36" descr="未南京"/>
            <p:cNvPicPr>
              <a:picLocks noChangeAspect="1"/>
            </p:cNvPicPr>
            <p:nvPr/>
          </p:nvPicPr>
          <p:blipFill>
            <a:blip r:embed="rId12" cstate="print"/>
            <a:stretch>
              <a:fillRect/>
            </a:stretch>
          </p:blipFill>
          <p:spPr>
            <a:xfrm>
              <a:off x="13465" y="6160"/>
              <a:ext cx="2265" cy="1510"/>
            </a:xfrm>
            <a:prstGeom prst="rect">
              <a:avLst/>
            </a:prstGeom>
            <a:noFill/>
            <a:ln w="9525">
              <a:noFill/>
              <a:miter/>
            </a:ln>
          </p:spPr>
        </p:pic>
        <p:pic>
          <p:nvPicPr>
            <p:cNvPr id="17424" name="图片 47" descr="3"/>
            <p:cNvPicPr>
              <a:picLocks noChangeAspect="1"/>
            </p:cNvPicPr>
            <p:nvPr/>
          </p:nvPicPr>
          <p:blipFill>
            <a:blip r:embed="rId13" cstate="print"/>
            <a:stretch>
              <a:fillRect/>
            </a:stretch>
          </p:blipFill>
          <p:spPr>
            <a:xfrm>
              <a:off x="13465" y="5138"/>
              <a:ext cx="1180" cy="392"/>
            </a:xfrm>
            <a:prstGeom prst="rect">
              <a:avLst/>
            </a:prstGeom>
            <a:noFill/>
            <a:ln w="9525">
              <a:noFill/>
              <a:miter/>
            </a:ln>
          </p:spPr>
        </p:pic>
        <p:pic>
          <p:nvPicPr>
            <p:cNvPr id="17425" name="图片 48" descr="4"/>
            <p:cNvPicPr>
              <a:picLocks noChangeAspect="1"/>
            </p:cNvPicPr>
            <p:nvPr/>
          </p:nvPicPr>
          <p:blipFill>
            <a:blip r:embed="rId14" cstate="print"/>
            <a:stretch>
              <a:fillRect/>
            </a:stretch>
          </p:blipFill>
          <p:spPr>
            <a:xfrm>
              <a:off x="3800" y="1756"/>
              <a:ext cx="1003" cy="335"/>
            </a:xfrm>
            <a:prstGeom prst="rect">
              <a:avLst/>
            </a:prstGeom>
            <a:noFill/>
            <a:ln w="9525">
              <a:noFill/>
              <a:miter/>
            </a:ln>
          </p:spPr>
        </p:pic>
        <p:pic>
          <p:nvPicPr>
            <p:cNvPr id="17426" name="图片 49" descr="5"/>
            <p:cNvPicPr>
              <a:picLocks noChangeAspect="1"/>
            </p:cNvPicPr>
            <p:nvPr/>
          </p:nvPicPr>
          <p:blipFill>
            <a:blip r:embed="rId15" cstate="print"/>
            <a:stretch>
              <a:fillRect/>
            </a:stretch>
          </p:blipFill>
          <p:spPr>
            <a:xfrm>
              <a:off x="13465" y="7610"/>
              <a:ext cx="1190" cy="398"/>
            </a:xfrm>
            <a:prstGeom prst="rect">
              <a:avLst/>
            </a:prstGeom>
            <a:noFill/>
            <a:ln w="9525">
              <a:noFill/>
              <a:miter/>
            </a:ln>
          </p:spPr>
        </p:pic>
        <p:sp>
          <p:nvSpPr>
            <p:cNvPr id="17427" name="文本框 52"/>
            <p:cNvSpPr txBox="1"/>
            <p:nvPr/>
          </p:nvSpPr>
          <p:spPr>
            <a:xfrm>
              <a:off x="13353" y="5478"/>
              <a:ext cx="2322" cy="546"/>
            </a:xfrm>
            <a:prstGeom prst="rect">
              <a:avLst/>
            </a:prstGeom>
            <a:noFill/>
            <a:ln w="9525">
              <a:noFill/>
              <a:miter/>
            </a:ln>
          </p:spPr>
          <p:txBody>
            <a:bodyPr>
              <a:spAutoFit/>
            </a:bodyPr>
            <a:lstStyle/>
            <a:p>
              <a:pPr lvl="0"/>
              <a:r>
                <a:rPr lang="zh-CN" altLang="en-US" sz="1000" dirty="0">
                  <a:solidFill>
                    <a:srgbClr val="595959"/>
                  </a:solidFill>
                  <a:latin typeface="Arial" panose="020B0604020202020204" pitchFamily="34" charset="0"/>
                  <a:ea typeface="宋体" panose="02010600030101010101" pitchFamily="2" charset="-122"/>
                </a:rPr>
                <a:t>青岛市敦化路</a:t>
              </a:r>
              <a:r>
                <a:rPr lang="en-US" altLang="zh-CN" sz="1000" dirty="0">
                  <a:solidFill>
                    <a:srgbClr val="595959"/>
                  </a:solidFill>
                  <a:latin typeface="Arial" panose="020B0604020202020204" pitchFamily="34" charset="0"/>
                  <a:ea typeface="宋体" panose="02010600030101010101" pitchFamily="2" charset="-122"/>
                </a:rPr>
                <a:t>138</a:t>
              </a:r>
              <a:r>
                <a:rPr lang="zh-CN" altLang="en-US" sz="1000" dirty="0">
                  <a:solidFill>
                    <a:srgbClr val="595959"/>
                  </a:solidFill>
                  <a:latin typeface="Arial" panose="020B0604020202020204" pitchFamily="34" charset="0"/>
                  <a:ea typeface="宋体" panose="02010600030101010101" pitchFamily="2" charset="-122"/>
                </a:rPr>
                <a:t>号西王大厦</a:t>
              </a:r>
              <a:r>
                <a:rPr lang="en-US" altLang="zh-CN" sz="1000" dirty="0">
                  <a:solidFill>
                    <a:srgbClr val="595959"/>
                  </a:solidFill>
                  <a:latin typeface="Arial" panose="020B0604020202020204" pitchFamily="34" charset="0"/>
                  <a:ea typeface="宋体" panose="02010600030101010101" pitchFamily="2" charset="-122"/>
                </a:rPr>
                <a:t>2503</a:t>
              </a:r>
              <a:r>
                <a:rPr lang="zh-CN" altLang="en-US" sz="1000" dirty="0">
                  <a:solidFill>
                    <a:srgbClr val="595959"/>
                  </a:solidFill>
                  <a:latin typeface="Arial" panose="020B0604020202020204" pitchFamily="34" charset="0"/>
                  <a:ea typeface="宋体" panose="02010600030101010101" pitchFamily="2" charset="-122"/>
                </a:rPr>
                <a:t>室</a:t>
              </a:r>
            </a:p>
          </p:txBody>
        </p:sp>
        <p:sp>
          <p:nvSpPr>
            <p:cNvPr id="17428" name="文本框 53"/>
            <p:cNvSpPr txBox="1"/>
            <p:nvPr/>
          </p:nvSpPr>
          <p:spPr>
            <a:xfrm>
              <a:off x="13353" y="7860"/>
              <a:ext cx="2322" cy="546"/>
            </a:xfrm>
            <a:prstGeom prst="rect">
              <a:avLst/>
            </a:prstGeom>
            <a:noFill/>
            <a:ln w="9525">
              <a:noFill/>
              <a:miter/>
            </a:ln>
          </p:spPr>
          <p:txBody>
            <a:bodyPr>
              <a:spAutoFit/>
            </a:bodyPr>
            <a:lstStyle/>
            <a:p>
              <a:pPr lvl="0"/>
              <a:r>
                <a:rPr lang="zh-CN" altLang="en-US" sz="1000" dirty="0">
                  <a:solidFill>
                    <a:srgbClr val="595959"/>
                  </a:solidFill>
                  <a:latin typeface="Arial" panose="020B0604020202020204" pitchFamily="34" charset="0"/>
                  <a:ea typeface="宋体" panose="02010600030101010101" pitchFamily="2" charset="-122"/>
                </a:rPr>
                <a:t>南京市玄武区玄武大道</a:t>
              </a:r>
              <a:r>
                <a:rPr lang="en-US" altLang="zh-CN" sz="1000" dirty="0">
                  <a:solidFill>
                    <a:srgbClr val="595959"/>
                  </a:solidFill>
                  <a:latin typeface="Arial" panose="020B0604020202020204" pitchFamily="34" charset="0"/>
                  <a:ea typeface="宋体" panose="02010600030101010101" pitchFamily="2" charset="-122"/>
                </a:rPr>
                <a:t>699-22</a:t>
              </a:r>
              <a:r>
                <a:rPr lang="zh-CN" altLang="en-US" sz="1000" dirty="0">
                  <a:solidFill>
                    <a:srgbClr val="595959"/>
                  </a:solidFill>
                  <a:latin typeface="Arial" panose="020B0604020202020204" pitchFamily="34" charset="0"/>
                  <a:ea typeface="宋体" panose="02010600030101010101" pitchFamily="2" charset="-122"/>
                </a:rPr>
                <a:t>号</a:t>
              </a:r>
              <a:r>
                <a:rPr lang="en-US" altLang="zh-CN" sz="1000" dirty="0">
                  <a:solidFill>
                    <a:srgbClr val="595959"/>
                  </a:solidFill>
                  <a:latin typeface="Arial" panose="020B0604020202020204" pitchFamily="34" charset="0"/>
                  <a:ea typeface="宋体" panose="02010600030101010101" pitchFamily="2" charset="-122"/>
                </a:rPr>
                <a:t>321</a:t>
              </a:r>
              <a:r>
                <a:rPr lang="zh-CN" altLang="en-US" sz="1000" dirty="0">
                  <a:solidFill>
                    <a:srgbClr val="595959"/>
                  </a:solidFill>
                  <a:latin typeface="Arial" panose="020B0604020202020204" pitchFamily="34" charset="0"/>
                  <a:ea typeface="宋体" panose="02010600030101010101" pitchFamily="2" charset="-122"/>
                </a:rPr>
                <a:t>人才大厦</a:t>
              </a:r>
            </a:p>
          </p:txBody>
        </p:sp>
        <p:sp>
          <p:nvSpPr>
            <p:cNvPr id="17429" name="文本框 54"/>
            <p:cNvSpPr txBox="1"/>
            <p:nvPr/>
          </p:nvSpPr>
          <p:spPr>
            <a:xfrm>
              <a:off x="3688" y="1191"/>
              <a:ext cx="2320" cy="546"/>
            </a:xfrm>
            <a:prstGeom prst="rect">
              <a:avLst/>
            </a:prstGeom>
            <a:noFill/>
            <a:ln w="9525">
              <a:noFill/>
              <a:miter/>
            </a:ln>
          </p:spPr>
          <p:txBody>
            <a:bodyPr>
              <a:spAutoFit/>
            </a:bodyPr>
            <a:lstStyle/>
            <a:p>
              <a:pPr lvl="0"/>
              <a:r>
                <a:rPr lang="zh-CN" altLang="en-US" sz="1000" dirty="0">
                  <a:solidFill>
                    <a:srgbClr val="595959"/>
                  </a:solidFill>
                  <a:latin typeface="Arial" panose="020B0604020202020204" pitchFamily="34" charset="0"/>
                  <a:ea typeface="宋体" panose="02010600030101010101" pitchFamily="2" charset="-122"/>
                </a:rPr>
                <a:t>淄博市西六路齐赛科技大厦</a:t>
              </a:r>
              <a:r>
                <a:rPr lang="en-US" altLang="zh-CN" sz="1000" dirty="0">
                  <a:solidFill>
                    <a:srgbClr val="595959"/>
                  </a:solidFill>
                  <a:latin typeface="Arial" panose="020B0604020202020204" pitchFamily="34" charset="0"/>
                  <a:ea typeface="宋体" panose="02010600030101010101" pitchFamily="2" charset="-122"/>
                </a:rPr>
                <a:t>6</a:t>
              </a:r>
              <a:r>
                <a:rPr lang="zh-CN" altLang="en-US" sz="1000" dirty="0">
                  <a:solidFill>
                    <a:srgbClr val="595959"/>
                  </a:solidFill>
                  <a:latin typeface="Arial" panose="020B0604020202020204" pitchFamily="34" charset="0"/>
                  <a:ea typeface="宋体" panose="02010600030101010101" pitchFamily="2" charset="-122"/>
                </a:rPr>
                <a:t>层</a:t>
              </a:r>
            </a:p>
          </p:txBody>
        </p:sp>
        <p:sp>
          <p:nvSpPr>
            <p:cNvPr id="17430" name="文本框 55"/>
            <p:cNvSpPr txBox="1"/>
            <p:nvPr/>
          </p:nvSpPr>
          <p:spPr>
            <a:xfrm>
              <a:off x="3375" y="8200"/>
              <a:ext cx="2320" cy="546"/>
            </a:xfrm>
            <a:prstGeom prst="rect">
              <a:avLst/>
            </a:prstGeom>
            <a:noFill/>
            <a:ln w="9525">
              <a:noFill/>
              <a:miter/>
            </a:ln>
          </p:spPr>
          <p:txBody>
            <a:bodyPr>
              <a:spAutoFit/>
            </a:bodyPr>
            <a:lstStyle/>
            <a:p>
              <a:pPr lvl="0"/>
              <a:r>
                <a:rPr lang="zh-CN" altLang="en-US" sz="1000" dirty="0">
                  <a:solidFill>
                    <a:srgbClr val="595959"/>
                  </a:solidFill>
                  <a:latin typeface="Arial" panose="020B0604020202020204" pitchFamily="34" charset="0"/>
                  <a:ea typeface="宋体" panose="02010600030101010101" pitchFamily="2" charset="-122"/>
                </a:rPr>
                <a:t>武汉市江夏区武大科技园兴业楼南楼一单元</a:t>
              </a:r>
              <a:r>
                <a:rPr lang="en-US" altLang="zh-CN" sz="1000" dirty="0">
                  <a:solidFill>
                    <a:srgbClr val="595959"/>
                  </a:solidFill>
                  <a:latin typeface="Arial" panose="020B0604020202020204" pitchFamily="34" charset="0"/>
                  <a:ea typeface="宋体" panose="02010600030101010101" pitchFamily="2" charset="-122"/>
                </a:rPr>
                <a:t>302</a:t>
              </a:r>
            </a:p>
          </p:txBody>
        </p:sp>
        <p:pic>
          <p:nvPicPr>
            <p:cNvPr id="17431" name="图片 57" descr="图片2"/>
            <p:cNvPicPr>
              <a:picLocks noChangeAspect="1"/>
            </p:cNvPicPr>
            <p:nvPr/>
          </p:nvPicPr>
          <p:blipFill>
            <a:blip r:embed="rId7" cstate="print"/>
            <a:stretch>
              <a:fillRect/>
            </a:stretch>
          </p:blipFill>
          <p:spPr>
            <a:xfrm rot="7440000" flipH="1">
              <a:off x="11993" y="5318"/>
              <a:ext cx="550" cy="2507"/>
            </a:xfrm>
            <a:prstGeom prst="rect">
              <a:avLst/>
            </a:prstGeom>
            <a:noFill/>
            <a:ln w="9525">
              <a:noFill/>
              <a:miter/>
            </a:ln>
          </p:spPr>
        </p:pic>
        <p:pic>
          <p:nvPicPr>
            <p:cNvPr id="17432" name="图片 58" descr="图片2"/>
            <p:cNvPicPr>
              <a:picLocks noChangeAspect="1"/>
            </p:cNvPicPr>
            <p:nvPr/>
          </p:nvPicPr>
          <p:blipFill>
            <a:blip r:embed="rId7" cstate="print"/>
            <a:stretch>
              <a:fillRect/>
            </a:stretch>
          </p:blipFill>
          <p:spPr>
            <a:xfrm rot="17570119">
              <a:off x="7918" y="1601"/>
              <a:ext cx="555" cy="5275"/>
            </a:xfrm>
            <a:prstGeom prst="rect">
              <a:avLst/>
            </a:prstGeom>
            <a:noFill/>
            <a:ln w="9525">
              <a:noFill/>
              <a:miter/>
            </a:ln>
          </p:spPr>
        </p:pic>
        <p:pic>
          <p:nvPicPr>
            <p:cNvPr id="17433" name="图片 59" descr="图片2"/>
            <p:cNvPicPr>
              <a:picLocks noChangeAspect="1"/>
            </p:cNvPicPr>
            <p:nvPr/>
          </p:nvPicPr>
          <p:blipFill>
            <a:blip r:embed="rId7" cstate="print"/>
            <a:stretch>
              <a:fillRect/>
            </a:stretch>
          </p:blipFill>
          <p:spPr>
            <a:xfrm rot="-6240000">
              <a:off x="7583" y="4663"/>
              <a:ext cx="445" cy="4815"/>
            </a:xfrm>
            <a:prstGeom prst="rect">
              <a:avLst/>
            </a:prstGeom>
            <a:noFill/>
            <a:ln w="9525">
              <a:noFill/>
              <a:miter/>
            </a:ln>
          </p:spPr>
        </p:pic>
        <p:pic>
          <p:nvPicPr>
            <p:cNvPr id="17434" name="图片 60" descr="图片2"/>
            <p:cNvPicPr>
              <a:picLocks noChangeAspect="1"/>
            </p:cNvPicPr>
            <p:nvPr/>
          </p:nvPicPr>
          <p:blipFill>
            <a:blip r:embed="rId7" cstate="print"/>
            <a:stretch>
              <a:fillRect/>
            </a:stretch>
          </p:blipFill>
          <p:spPr>
            <a:xfrm rot="5100000" flipH="1">
              <a:off x="11858" y="3580"/>
              <a:ext cx="632" cy="2888"/>
            </a:xfrm>
            <a:prstGeom prst="rect">
              <a:avLst/>
            </a:prstGeom>
            <a:noFill/>
            <a:ln w="9525">
              <a:noFill/>
              <a:miter/>
            </a:ln>
          </p:spPr>
        </p:pic>
        <p:pic>
          <p:nvPicPr>
            <p:cNvPr id="17435" name="图片 33" descr="青岛"/>
            <p:cNvPicPr>
              <a:picLocks noChangeAspect="1"/>
            </p:cNvPicPr>
            <p:nvPr/>
          </p:nvPicPr>
          <p:blipFill>
            <a:blip r:embed="rId16" cstate="print"/>
            <a:stretch>
              <a:fillRect/>
            </a:stretch>
          </p:blipFill>
          <p:spPr>
            <a:xfrm>
              <a:off x="13465" y="3665"/>
              <a:ext cx="2330" cy="1553"/>
            </a:xfrm>
            <a:prstGeom prst="rect">
              <a:avLst/>
            </a:prstGeom>
            <a:noFill/>
            <a:ln w="9525">
              <a:noFill/>
              <a:miter/>
            </a:ln>
          </p:spPr>
        </p:pic>
        <p:pic>
          <p:nvPicPr>
            <p:cNvPr id="17436" name="图片 2" descr="图图"/>
            <p:cNvPicPr>
              <a:picLocks noChangeAspect="1"/>
            </p:cNvPicPr>
            <p:nvPr/>
          </p:nvPicPr>
          <p:blipFill>
            <a:blip r:embed="rId17" cstate="print"/>
            <a:stretch>
              <a:fillRect/>
            </a:stretch>
          </p:blipFill>
          <p:spPr>
            <a:xfrm>
              <a:off x="3488" y="7973"/>
              <a:ext cx="1060" cy="217"/>
            </a:xfrm>
            <a:prstGeom prst="rect">
              <a:avLst/>
            </a:prstGeom>
            <a:noFill/>
            <a:ln w="9525">
              <a:noFill/>
              <a:miter/>
            </a:ln>
          </p:spPr>
        </p:pic>
        <p:pic>
          <p:nvPicPr>
            <p:cNvPr id="17437" name="图片 3" descr="2010621155837415_new"/>
            <p:cNvPicPr>
              <a:picLocks noChangeAspect="1"/>
            </p:cNvPicPr>
            <p:nvPr/>
          </p:nvPicPr>
          <p:blipFill>
            <a:blip r:embed="rId18" cstate="print"/>
            <a:srcRect t="13414"/>
            <a:stretch>
              <a:fillRect/>
            </a:stretch>
          </p:blipFill>
          <p:spPr>
            <a:xfrm>
              <a:off x="3488" y="6613"/>
              <a:ext cx="1965" cy="1277"/>
            </a:xfrm>
            <a:prstGeom prst="rect">
              <a:avLst/>
            </a:prstGeom>
            <a:noFill/>
            <a:ln w="9525">
              <a:noFill/>
              <a:miter/>
            </a:ln>
          </p:spPr>
        </p:pic>
      </p:grpSp>
      <p:pic>
        <p:nvPicPr>
          <p:cNvPr id="33" name="图片 32" descr="形状-6-拷贝-5@2x"/>
          <p:cNvPicPr>
            <a:picLocks noChangeAspect="1"/>
          </p:cNvPicPr>
          <p:nvPr/>
        </p:nvPicPr>
        <p:blipFill>
          <a:blip r:embed="rId19" cstate="print"/>
          <a:stretch>
            <a:fillRect/>
          </a:stretch>
        </p:blipFill>
        <p:spPr>
          <a:xfrm>
            <a:off x="160254" y="380130"/>
            <a:ext cx="342258" cy="371857"/>
          </a:xfrm>
          <a:prstGeom prst="rect">
            <a:avLst/>
          </a:prstGeom>
        </p:spPr>
      </p:pic>
      <p:pic>
        <p:nvPicPr>
          <p:cNvPr id="35" name="图片 48" descr="4"/>
          <p:cNvPicPr>
            <a:picLocks noChangeAspect="1"/>
          </p:cNvPicPr>
          <p:nvPr/>
        </p:nvPicPr>
        <p:blipFill>
          <a:blip r:embed="rId14" cstate="print"/>
          <a:stretch>
            <a:fillRect/>
          </a:stretch>
        </p:blipFill>
        <p:spPr>
          <a:xfrm>
            <a:off x="2119610" y="3733077"/>
            <a:ext cx="677091" cy="245704"/>
          </a:xfrm>
          <a:prstGeom prst="rect">
            <a:avLst/>
          </a:prstGeom>
          <a:noFill/>
          <a:ln w="9525">
            <a:noFill/>
            <a:miter/>
          </a:ln>
        </p:spPr>
      </p:pic>
      <p:sp>
        <p:nvSpPr>
          <p:cNvPr id="36" name="文本框 54"/>
          <p:cNvSpPr txBox="1"/>
          <p:nvPr/>
        </p:nvSpPr>
        <p:spPr>
          <a:xfrm>
            <a:off x="2042270" y="3316124"/>
            <a:ext cx="1566152" cy="408991"/>
          </a:xfrm>
          <a:prstGeom prst="rect">
            <a:avLst/>
          </a:prstGeom>
          <a:noFill/>
          <a:ln w="9525">
            <a:noFill/>
            <a:miter/>
          </a:ln>
        </p:spPr>
        <p:txBody>
          <a:bodyPr lIns="100237" tIns="50118" rIns="100237" bIns="50118">
            <a:spAutoFit/>
          </a:bodyPr>
          <a:lstStyle/>
          <a:p>
            <a:pPr lvl="0"/>
            <a:r>
              <a:rPr lang="zh-CN" altLang="en-US" sz="1000" dirty="0" smtClean="0">
                <a:solidFill>
                  <a:srgbClr val="595959"/>
                </a:solidFill>
                <a:latin typeface="Arial" panose="020B0604020202020204" pitchFamily="34" charset="0"/>
                <a:ea typeface="宋体" panose="02010600030101010101" pitchFamily="2" charset="-122"/>
              </a:rPr>
              <a:t>深圳市南山区科技园北区华瀚科技</a:t>
            </a:r>
            <a:r>
              <a:rPr lang="en-US" altLang="zh-CN" sz="1000" dirty="0" smtClean="0">
                <a:solidFill>
                  <a:srgbClr val="595959"/>
                </a:solidFill>
                <a:latin typeface="Arial" panose="020B0604020202020204" pitchFamily="34" charset="0"/>
                <a:ea typeface="宋体" panose="02010600030101010101" pitchFamily="2" charset="-122"/>
              </a:rPr>
              <a:t>A</a:t>
            </a:r>
            <a:r>
              <a:rPr lang="zh-CN" altLang="en-US" sz="1000" dirty="0" smtClean="0">
                <a:solidFill>
                  <a:srgbClr val="595959"/>
                </a:solidFill>
                <a:latin typeface="Arial" panose="020B0604020202020204" pitchFamily="34" charset="0"/>
                <a:ea typeface="宋体" panose="02010600030101010101" pitchFamily="2" charset="-122"/>
              </a:rPr>
              <a:t>座</a:t>
            </a:r>
            <a:r>
              <a:rPr lang="en-US" altLang="zh-CN" sz="1000" dirty="0" smtClean="0">
                <a:solidFill>
                  <a:srgbClr val="595959"/>
                </a:solidFill>
                <a:latin typeface="Arial" panose="020B0604020202020204" pitchFamily="34" charset="0"/>
                <a:ea typeface="宋体" panose="02010600030101010101" pitchFamily="2" charset="-122"/>
              </a:rPr>
              <a:t>703/708</a:t>
            </a:r>
            <a:endParaRPr lang="zh-CN" altLang="en-US" sz="1000" dirty="0">
              <a:solidFill>
                <a:srgbClr val="595959"/>
              </a:solidFill>
              <a:latin typeface="Arial" panose="020B0604020202020204" pitchFamily="34" charset="0"/>
              <a:ea typeface="宋体" panose="02010600030101010101" pitchFamily="2" charset="-122"/>
            </a:endParaRPr>
          </a:p>
        </p:txBody>
      </p:sp>
      <p:pic>
        <p:nvPicPr>
          <p:cNvPr id="38" name="图片 58" descr="图片2"/>
          <p:cNvPicPr>
            <a:picLocks noChangeAspect="1"/>
          </p:cNvPicPr>
          <p:nvPr/>
        </p:nvPicPr>
        <p:blipFill>
          <a:blip r:embed="rId7" cstate="print"/>
          <a:stretch>
            <a:fillRect/>
          </a:stretch>
        </p:blipFill>
        <p:spPr>
          <a:xfrm rot="17476960">
            <a:off x="4988370" y="3575264"/>
            <a:ext cx="407063" cy="3560972"/>
          </a:xfrm>
          <a:prstGeom prst="rect">
            <a:avLst/>
          </a:prstGeom>
          <a:noFill/>
          <a:ln w="9525">
            <a:noFill/>
            <a:miter/>
          </a:ln>
        </p:spPr>
      </p:pic>
      <p:pic>
        <p:nvPicPr>
          <p:cNvPr id="2" name="图片 1"/>
          <p:cNvPicPr>
            <a:picLocks noChangeAspect="1"/>
          </p:cNvPicPr>
          <p:nvPr/>
        </p:nvPicPr>
        <p:blipFill rotWithShape="1">
          <a:blip r:embed="rId20" cstate="print">
            <a:extLst>
              <a:ext uri="{28A0092B-C50C-407E-A947-70E740481C1C}">
                <a14:useLocalDpi xmlns="" xmlns:a14="http://schemas.microsoft.com/office/drawing/2010/main" val="0"/>
              </a:ext>
            </a:extLst>
          </a:blip>
          <a:srcRect t="6156" b="49753"/>
          <a:stretch>
            <a:fillRect/>
          </a:stretch>
        </p:blipFill>
        <p:spPr>
          <a:xfrm>
            <a:off x="2104105" y="3985750"/>
            <a:ext cx="1490545" cy="952033"/>
          </a:xfrm>
          <a:prstGeom prst="rect">
            <a:avLst/>
          </a:prstGeom>
        </p:spPr>
      </p:pic>
      <p:sp>
        <p:nvSpPr>
          <p:cNvPr id="4" name="矩形 3"/>
          <p:cNvSpPr/>
          <p:nvPr/>
        </p:nvSpPr>
        <p:spPr>
          <a:xfrm>
            <a:off x="2256693" y="3790653"/>
            <a:ext cx="612240" cy="177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0237" tIns="50118" rIns="100237" bIns="50118" rtlCol="0" anchor="ctr"/>
          <a:lstStyle/>
          <a:p>
            <a:pPr algn="ctr"/>
            <a:endParaRPr lang="zh-CN" altLang="en-US"/>
          </a:p>
        </p:txBody>
      </p:sp>
      <p:sp>
        <p:nvSpPr>
          <p:cNvPr id="5" name="文本框 4"/>
          <p:cNvSpPr txBox="1"/>
          <p:nvPr/>
        </p:nvSpPr>
        <p:spPr>
          <a:xfrm>
            <a:off x="2171789" y="3753413"/>
            <a:ext cx="1793093" cy="224325"/>
          </a:xfrm>
          <a:prstGeom prst="rect">
            <a:avLst/>
          </a:prstGeom>
          <a:noFill/>
        </p:spPr>
        <p:txBody>
          <a:bodyPr wrap="square" lIns="100237" tIns="50118" rIns="100237" bIns="50118" rtlCol="0">
            <a:spAutoFit/>
          </a:bodyPr>
          <a:lstStyle/>
          <a:p>
            <a:r>
              <a:rPr lang="zh-CN" altLang="en-US" sz="800" dirty="0" smtClean="0">
                <a:solidFill>
                  <a:schemeClr val="tx1">
                    <a:lumMod val="75000"/>
                    <a:lumOff val="25000"/>
                  </a:schemeClr>
                </a:solidFill>
                <a:latin typeface="Adobe 黑体 Std R" panose="020B0400000000000000" pitchFamily="34" charset="-122"/>
                <a:ea typeface="Adobe 黑体 Std R" panose="020B0400000000000000" pitchFamily="34" charset="-122"/>
              </a:rPr>
              <a:t>深圳分公司</a:t>
            </a:r>
            <a:endParaRPr lang="zh-CN" altLang="en-US" sz="800" dirty="0">
              <a:solidFill>
                <a:schemeClr val="tx1">
                  <a:lumMod val="75000"/>
                  <a:lumOff val="25000"/>
                </a:schemeClr>
              </a:solidFill>
              <a:latin typeface="Adobe 黑体 Std R" panose="020B0400000000000000" pitchFamily="34" charset="-122"/>
              <a:ea typeface="Adobe 黑体 Std R" panose="020B0400000000000000"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Users\123\Desktop\组-78.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430" y="2010"/>
            <a:ext cx="12970873" cy="7918279"/>
          </a:xfrm>
          <a:prstGeom prst="rect">
            <a:avLst/>
          </a:prstGeom>
          <a:noFill/>
        </p:spPr>
      </p:pic>
      <p:sp>
        <p:nvSpPr>
          <p:cNvPr id="3" name="文本框 2"/>
          <p:cNvSpPr txBox="1"/>
          <p:nvPr/>
        </p:nvSpPr>
        <p:spPr>
          <a:xfrm>
            <a:off x="364799" y="368396"/>
            <a:ext cx="1822003" cy="439769"/>
          </a:xfrm>
          <a:prstGeom prst="rect">
            <a:avLst/>
          </a:prstGeom>
          <a:noFill/>
        </p:spPr>
        <p:txBody>
          <a:bodyPr wrap="square" lIns="100237" tIns="50118" rIns="100237" bIns="50118" rtlCol="0">
            <a:spAutoFit/>
          </a:bodyPr>
          <a:lstStyle/>
          <a:p>
            <a:pPr algn="ctr"/>
            <a:r>
              <a:rPr lang="zh-CN" altLang="en-US" sz="2200" dirty="0">
                <a:latin typeface="方正兰亭黑简体" panose="02000000000000000000" charset="-122"/>
                <a:ea typeface="方正兰亭黑简体" panose="02000000000000000000" charset="-122"/>
              </a:rPr>
              <a:t>客户案例</a:t>
            </a:r>
          </a:p>
        </p:txBody>
      </p:sp>
      <p:sp>
        <p:nvSpPr>
          <p:cNvPr id="8" name="矩形 7"/>
          <p:cNvSpPr/>
          <p:nvPr/>
        </p:nvSpPr>
        <p:spPr>
          <a:xfrm>
            <a:off x="25241" y="44214"/>
            <a:ext cx="2501118" cy="1199184"/>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p>
        </p:txBody>
      </p:sp>
      <p:pic>
        <p:nvPicPr>
          <p:cNvPr id="13" name="Picture 2" descr="C:\Users\123\Desktop\矩形-6@3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241" y="239621"/>
            <a:ext cx="2185863" cy="683682"/>
          </a:xfrm>
          <a:prstGeom prst="rect">
            <a:avLst/>
          </a:prstGeom>
          <a:noFill/>
        </p:spPr>
      </p:pic>
      <p:sp>
        <p:nvSpPr>
          <p:cNvPr id="11" name="文本框 10"/>
          <p:cNvSpPr txBox="1"/>
          <p:nvPr/>
        </p:nvSpPr>
        <p:spPr>
          <a:xfrm>
            <a:off x="256788" y="353727"/>
            <a:ext cx="1822003"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研发实力</a:t>
            </a:r>
            <a:endParaRPr lang="zh-CN" altLang="zh-CN" sz="2200" dirty="0">
              <a:solidFill>
                <a:schemeClr val="bg1"/>
              </a:solidFill>
              <a:latin typeface="方正兰亭黑简体" panose="02000000000000000000" charset="-122"/>
              <a:ea typeface="方正兰亭黑简体" panose="02000000000000000000" charset="-122"/>
            </a:endParaRPr>
          </a:p>
        </p:txBody>
      </p:sp>
      <p:pic>
        <p:nvPicPr>
          <p:cNvPr id="31" name="图片 30" descr="形状-5-拷贝@2x"/>
          <p:cNvPicPr>
            <a:picLocks noChangeAspect="1"/>
          </p:cNvPicPr>
          <p:nvPr/>
        </p:nvPicPr>
        <p:blipFill>
          <a:blip r:embed="rId4" cstate="print"/>
          <a:stretch>
            <a:fillRect/>
          </a:stretch>
        </p:blipFill>
        <p:spPr>
          <a:xfrm>
            <a:off x="167005" y="435140"/>
            <a:ext cx="330782" cy="275043"/>
          </a:xfrm>
          <a:prstGeom prst="rect">
            <a:avLst/>
          </a:prstGeom>
        </p:spPr>
      </p:pic>
      <p:pic>
        <p:nvPicPr>
          <p:cNvPr id="2" name="图片 1"/>
          <p:cNvPicPr>
            <a:picLocks noChangeAspect="1"/>
          </p:cNvPicPr>
          <p:nvPr/>
        </p:nvPicPr>
        <p:blipFill>
          <a:blip r:embed="rId5" cstate="print"/>
          <a:stretch>
            <a:fillRect/>
          </a:stretch>
        </p:blipFill>
        <p:spPr>
          <a:xfrm>
            <a:off x="1277263" y="1413313"/>
            <a:ext cx="10076481" cy="5359026"/>
          </a:xfrm>
          <a:prstGeom prst="rect">
            <a:avLst/>
          </a:prstGeom>
        </p:spPr>
      </p:pic>
      <p:pic>
        <p:nvPicPr>
          <p:cNvPr id="4" name="图片 3" descr="C:\Users\123\Desktop\web.pngweb"/>
          <p:cNvPicPr>
            <a:picLocks noChangeAspect="1"/>
          </p:cNvPicPr>
          <p:nvPr/>
        </p:nvPicPr>
        <p:blipFill>
          <a:blip r:embed="rId6" cstate="print"/>
          <a:srcRect/>
          <a:stretch>
            <a:fillRect/>
          </a:stretch>
        </p:blipFill>
        <p:spPr>
          <a:xfrm>
            <a:off x="10726384" y="5086652"/>
            <a:ext cx="492123" cy="534682"/>
          </a:xfrm>
          <a:prstGeom prst="rect">
            <a:avLst/>
          </a:prstGeom>
        </p:spPr>
      </p:pic>
      <p:sp>
        <p:nvSpPr>
          <p:cNvPr id="5" name="文本框 4"/>
          <p:cNvSpPr txBox="1"/>
          <p:nvPr/>
        </p:nvSpPr>
        <p:spPr>
          <a:xfrm>
            <a:off x="10692630" y="5701280"/>
            <a:ext cx="661565" cy="301270"/>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lIns="100237" tIns="50118" rIns="100237" bIns="50118" rtlCol="0">
            <a:spAutoFit/>
          </a:bodyPr>
          <a:lstStyle/>
          <a:p>
            <a:r>
              <a:rPr lang="en-US" altLang="zh-CN" sz="1300" dirty="0">
                <a:solidFill>
                  <a:schemeClr val="tx1">
                    <a:lumMod val="75000"/>
                    <a:lumOff val="25000"/>
                  </a:schemeClr>
                </a:solidFill>
              </a:rPr>
              <a:t>WEB</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应用易PPT04.22\PPT22尾页.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342" y="207"/>
            <a:ext cx="12976281" cy="792121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8409828" y="4277234"/>
            <a:ext cx="4027460" cy="3102036"/>
          </a:xfrm>
          <a:prstGeom prst="rect">
            <a:avLst/>
          </a:prstGeom>
          <a:noFill/>
        </p:spPr>
        <p:txBody>
          <a:bodyPr wrap="square" lIns="100237" tIns="50118" rIns="100237" bIns="50118" rtlCol="0">
            <a:spAutoFit/>
          </a:bodyPr>
          <a:lstStyle/>
          <a:p>
            <a:pPr>
              <a:lnSpc>
                <a:spcPct val="150000"/>
              </a:lnSpc>
            </a:pPr>
            <a:r>
              <a:rPr lang="zh-CN" altLang="en-US" sz="2600" dirty="0">
                <a:solidFill>
                  <a:schemeClr val="tx2"/>
                </a:solidFill>
                <a:latin typeface="Ebrima" pitchFamily="2" charset="0"/>
                <a:ea typeface="黑体" panose="02010609060101010101" pitchFamily="49" charset="-122"/>
                <a:cs typeface="Ebrima" pitchFamily="2" charset="0"/>
              </a:rPr>
              <a:t>商</a:t>
            </a:r>
            <a:r>
              <a:rPr lang="zh-CN" altLang="en-US" sz="2600" dirty="0" smtClean="0">
                <a:solidFill>
                  <a:schemeClr val="tx2"/>
                </a:solidFill>
                <a:latin typeface="Ebrima" pitchFamily="2" charset="0"/>
                <a:ea typeface="黑体" panose="02010609060101010101" pitchFamily="49" charset="-122"/>
                <a:cs typeface="Ebrima" pitchFamily="2" charset="0"/>
              </a:rPr>
              <a:t>务顾问 </a:t>
            </a:r>
            <a:r>
              <a:rPr lang="en-US" altLang="zh-CN" sz="2600" dirty="0" smtClean="0">
                <a:solidFill>
                  <a:schemeClr val="tx2"/>
                </a:solidFill>
                <a:latin typeface="Ebrima" pitchFamily="2" charset="0"/>
                <a:ea typeface="黑体" panose="02010609060101010101" pitchFamily="49" charset="-122"/>
                <a:cs typeface="Ebrima" pitchFamily="2" charset="0"/>
              </a:rPr>
              <a:t>- </a:t>
            </a:r>
            <a:r>
              <a:rPr lang="zh-CN" altLang="en-US" sz="2600" dirty="0" smtClean="0">
                <a:solidFill>
                  <a:srgbClr val="0070C0"/>
                </a:solidFill>
                <a:latin typeface="Ebrima" pitchFamily="2" charset="0"/>
                <a:ea typeface="黑体" panose="02010609060101010101" pitchFamily="49" charset="-122"/>
                <a:cs typeface="Ebrima" pitchFamily="2" charset="0"/>
              </a:rPr>
              <a:t>丁 志 勇  </a:t>
            </a:r>
            <a:endParaRPr lang="en-US" altLang="zh-CN" sz="2600" dirty="0" smtClean="0">
              <a:solidFill>
                <a:srgbClr val="0070C0"/>
              </a:solidFill>
              <a:latin typeface="Ebrima" pitchFamily="2" charset="0"/>
              <a:ea typeface="黑体" panose="02010609060101010101" pitchFamily="49" charset="-122"/>
              <a:cs typeface="Ebrima" pitchFamily="2" charset="0"/>
            </a:endParaRPr>
          </a:p>
          <a:p>
            <a:pPr>
              <a:lnSpc>
                <a:spcPct val="150000"/>
              </a:lnSpc>
            </a:pPr>
            <a:r>
              <a:rPr lang="en-US" altLang="zh-CN" sz="2600" dirty="0" smtClean="0">
                <a:solidFill>
                  <a:schemeClr val="tx2"/>
                </a:solidFill>
                <a:latin typeface="Ebrima" pitchFamily="2" charset="0"/>
                <a:ea typeface="Ebrima" pitchFamily="2" charset="0"/>
                <a:cs typeface="Ebrima" pitchFamily="2" charset="0"/>
              </a:rPr>
              <a:t>Q  Q: </a:t>
            </a:r>
            <a:r>
              <a:rPr lang="en-US" altLang="zh-CN" sz="2600" dirty="0" smtClean="0">
                <a:solidFill>
                  <a:srgbClr val="0070C0"/>
                </a:solidFill>
                <a:latin typeface="Ebrima" pitchFamily="2" charset="0"/>
                <a:ea typeface="Ebrima" pitchFamily="2" charset="0"/>
                <a:cs typeface="Ebrima" pitchFamily="2" charset="0"/>
              </a:rPr>
              <a:t>3001069431</a:t>
            </a:r>
          </a:p>
          <a:p>
            <a:pPr>
              <a:lnSpc>
                <a:spcPct val="150000"/>
              </a:lnSpc>
            </a:pPr>
            <a:r>
              <a:rPr lang="zh-CN" altLang="en-US" sz="2600" dirty="0" smtClean="0">
                <a:solidFill>
                  <a:schemeClr val="tx2"/>
                </a:solidFill>
                <a:latin typeface="Ebrima" pitchFamily="2" charset="0"/>
                <a:ea typeface="黑体" panose="02010609060101010101" pitchFamily="49" charset="-122"/>
                <a:cs typeface="Ebrima" pitchFamily="2" charset="0"/>
              </a:rPr>
              <a:t>电话</a:t>
            </a:r>
            <a:r>
              <a:rPr lang="en-US" altLang="zh-CN" sz="2600" dirty="0" smtClean="0">
                <a:solidFill>
                  <a:schemeClr val="tx2"/>
                </a:solidFill>
                <a:latin typeface="Ebrima" pitchFamily="2" charset="0"/>
                <a:ea typeface="黑体" panose="02010609060101010101" pitchFamily="49" charset="-122"/>
                <a:cs typeface="Ebrima" pitchFamily="2" charset="0"/>
              </a:rPr>
              <a:t>: </a:t>
            </a:r>
            <a:r>
              <a:rPr lang="en-US" altLang="zh-CN" sz="2600" dirty="0" smtClean="0">
                <a:solidFill>
                  <a:srgbClr val="0070C0"/>
                </a:solidFill>
                <a:latin typeface="Ebrima" pitchFamily="2" charset="0"/>
                <a:ea typeface="Ebrima" pitchFamily="2" charset="0"/>
                <a:cs typeface="Ebrima" pitchFamily="2" charset="0"/>
              </a:rPr>
              <a:t>136 9215 9205</a:t>
            </a:r>
          </a:p>
          <a:p>
            <a:pPr>
              <a:lnSpc>
                <a:spcPct val="150000"/>
              </a:lnSpc>
            </a:pPr>
            <a:endParaRPr lang="en-US" altLang="zh-CN" sz="2600" dirty="0" smtClean="0">
              <a:solidFill>
                <a:schemeClr val="tx2"/>
              </a:solidFill>
              <a:latin typeface="Ebrima" pitchFamily="2" charset="0"/>
              <a:ea typeface="Ebrima" pitchFamily="2" charset="0"/>
              <a:cs typeface="Ebrima" pitchFamily="2" charset="0"/>
            </a:endParaRPr>
          </a:p>
          <a:p>
            <a:pPr algn="l">
              <a:lnSpc>
                <a:spcPct val="150000"/>
              </a:lnSpc>
            </a:pPr>
            <a:endParaRPr lang="zh-CN" altLang="en-US" sz="2600" dirty="0">
              <a:solidFill>
                <a:schemeClr val="tx2"/>
              </a:solidFill>
              <a:latin typeface="Ebrima" pitchFamily="2" charset="0"/>
              <a:ea typeface="黑体" panose="02010609060101010101" pitchFamily="49" charset="-122"/>
              <a:cs typeface="Ebrima" pitchFamily="2"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Users\123\Desktop\组-78.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590" y="9871"/>
            <a:ext cx="12971548" cy="7918691"/>
          </a:xfrm>
          <a:prstGeom prst="rect">
            <a:avLst/>
          </a:prstGeom>
          <a:noFill/>
          <a:extLst>
            <a:ext uri="{909E8E84-426E-40DD-AFC4-6F175D3DCCD1}">
              <a14:hiddenFill xmlns="" xmlns:a14="http://schemas.microsoft.com/office/drawing/2010/main">
                <a:solidFill>
                  <a:srgbClr val="FFFFFF"/>
                </a:solidFill>
              </a14:hiddenFill>
            </a:ext>
          </a:extLst>
        </p:spPr>
      </p:pic>
      <p:sp>
        <p:nvSpPr>
          <p:cNvPr id="3" name="文本框 2"/>
          <p:cNvSpPr txBox="1"/>
          <p:nvPr/>
        </p:nvSpPr>
        <p:spPr>
          <a:xfrm>
            <a:off x="363880" y="368209"/>
            <a:ext cx="1822097" cy="439769"/>
          </a:xfrm>
          <a:prstGeom prst="rect">
            <a:avLst/>
          </a:prstGeom>
          <a:noFill/>
        </p:spPr>
        <p:txBody>
          <a:bodyPr wrap="square" lIns="100237" tIns="50118" rIns="100237" bIns="50118" rtlCol="0">
            <a:spAutoFit/>
          </a:bodyPr>
          <a:lstStyle/>
          <a:p>
            <a:pPr algn="ctr"/>
            <a:r>
              <a:rPr lang="zh-CN" altLang="en-US" sz="2200" dirty="0">
                <a:latin typeface="方正兰亭黑简体" panose="02000000000000000000" charset="-122"/>
                <a:ea typeface="方正兰亭黑简体" panose="02000000000000000000" charset="-122"/>
              </a:rPr>
              <a:t>客户案例</a:t>
            </a:r>
          </a:p>
        </p:txBody>
      </p:sp>
      <p:sp>
        <p:nvSpPr>
          <p:cNvPr id="8" name="矩形 7"/>
          <p:cNvSpPr/>
          <p:nvPr/>
        </p:nvSpPr>
        <p:spPr>
          <a:xfrm>
            <a:off x="24304" y="44010"/>
            <a:ext cx="2501249" cy="1199246"/>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p>
        </p:txBody>
      </p:sp>
      <p:pic>
        <p:nvPicPr>
          <p:cNvPr id="13" name="Picture 2" descr="C:\Users\123\Desktop\矩形-6@3x.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182" y="239426"/>
            <a:ext cx="2185977" cy="683718"/>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文本框 10"/>
          <p:cNvSpPr txBox="1"/>
          <p:nvPr/>
        </p:nvSpPr>
        <p:spPr>
          <a:xfrm>
            <a:off x="255864" y="353539"/>
            <a:ext cx="1822097" cy="439769"/>
          </a:xfrm>
          <a:prstGeom prst="rect">
            <a:avLst/>
          </a:prstGeom>
          <a:noFill/>
        </p:spPr>
        <p:txBody>
          <a:bodyPr wrap="square" lIns="100237" tIns="50118" rIns="100237" bIns="50118" rtlCol="0">
            <a:spAutoFit/>
          </a:bodyPr>
          <a:lstStyle/>
          <a:p>
            <a:pPr algn="ctr"/>
            <a:r>
              <a:rPr lang="zh-CN" altLang="zh-CN" sz="2200" dirty="0">
                <a:solidFill>
                  <a:schemeClr val="bg1"/>
                </a:solidFill>
                <a:latin typeface="方正兰亭黑简体" panose="02000000000000000000" charset="-122"/>
                <a:ea typeface="方正兰亭黑简体" panose="02000000000000000000" charset="-122"/>
              </a:rPr>
              <a:t>认证资质</a:t>
            </a:r>
          </a:p>
        </p:txBody>
      </p:sp>
      <p:pic>
        <p:nvPicPr>
          <p:cNvPr id="31" name="图片 30" descr="形状-5-拷贝@2x"/>
          <p:cNvPicPr>
            <a:picLocks noChangeAspect="1"/>
          </p:cNvPicPr>
          <p:nvPr/>
        </p:nvPicPr>
        <p:blipFill>
          <a:blip r:embed="rId4" cstate="print"/>
          <a:stretch>
            <a:fillRect/>
          </a:stretch>
        </p:blipFill>
        <p:spPr>
          <a:xfrm>
            <a:off x="166075" y="434957"/>
            <a:ext cx="330799" cy="275056"/>
          </a:xfrm>
          <a:prstGeom prst="rect">
            <a:avLst/>
          </a:prstGeom>
        </p:spPr>
      </p:pic>
      <p:pic>
        <p:nvPicPr>
          <p:cNvPr id="4" name="图片 3"/>
          <p:cNvPicPr>
            <a:picLocks noChangeAspect="1"/>
          </p:cNvPicPr>
          <p:nvPr/>
        </p:nvPicPr>
        <p:blipFill>
          <a:blip r:embed="rId5" cstate="print"/>
          <a:stretch>
            <a:fillRect/>
          </a:stretch>
        </p:blipFill>
        <p:spPr>
          <a:xfrm>
            <a:off x="2615341" y="710013"/>
            <a:ext cx="7867362" cy="6452374"/>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123\Desktop\矩形-6@3x.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183" y="239426"/>
            <a:ext cx="2740589" cy="735473"/>
          </a:xfrm>
          <a:prstGeom prst="rect">
            <a:avLst/>
          </a:prstGeom>
          <a:noFill/>
          <a:extLst>
            <a:ext uri="{909E8E84-426E-40DD-AFC4-6F175D3DCCD1}">
              <a14:hiddenFill xmlns:a14="http://schemas.microsoft.com/office/drawing/2010/main" xmlns="">
                <a:solidFill>
                  <a:srgbClr val="FFFFFF"/>
                </a:solidFill>
              </a14:hiddenFill>
            </a:ext>
          </a:extLst>
        </p:spPr>
      </p:pic>
      <p:sp>
        <p:nvSpPr>
          <p:cNvPr id="9" name="文本框 8"/>
          <p:cNvSpPr txBox="1"/>
          <p:nvPr/>
        </p:nvSpPr>
        <p:spPr>
          <a:xfrm>
            <a:off x="561685" y="363739"/>
            <a:ext cx="2008094"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charset="0"/>
                <a:ea typeface="方正兰亭黑简体" charset="0"/>
              </a:rPr>
              <a:t>专注移动领域</a:t>
            </a:r>
            <a:endParaRPr lang="zh-CN" altLang="zh-CN" sz="2200" dirty="0">
              <a:solidFill>
                <a:schemeClr val="bg1"/>
              </a:solidFill>
              <a:latin typeface="方正兰亭黑简体" charset="0"/>
              <a:ea typeface="方正兰亭黑简体" charset="0"/>
            </a:endParaRPr>
          </a:p>
        </p:txBody>
      </p:sp>
      <p:pic>
        <p:nvPicPr>
          <p:cNvPr id="10" name="图片 9" descr="形状-5-拷贝@2x"/>
          <p:cNvPicPr>
            <a:picLocks noChangeAspect="1"/>
          </p:cNvPicPr>
          <p:nvPr/>
        </p:nvPicPr>
        <p:blipFill>
          <a:blip r:embed="rId3" cstate="print"/>
          <a:stretch>
            <a:fillRect/>
          </a:stretch>
        </p:blipFill>
        <p:spPr>
          <a:xfrm>
            <a:off x="166075" y="434957"/>
            <a:ext cx="330799" cy="275056"/>
          </a:xfrm>
          <a:prstGeom prst="rect">
            <a:avLst/>
          </a:prstGeom>
        </p:spPr>
      </p:pic>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46254" y="1827425"/>
            <a:ext cx="11458627" cy="466076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6420193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Users\123\Desktop\组-78.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590" y="9871"/>
            <a:ext cx="12971548" cy="7918691"/>
          </a:xfrm>
          <a:prstGeom prst="rect">
            <a:avLst/>
          </a:prstGeom>
          <a:noFill/>
          <a:extLst>
            <a:ext uri="{909E8E84-426E-40DD-AFC4-6F175D3DCCD1}">
              <a14:hiddenFill xmlns="" xmlns:a14="http://schemas.microsoft.com/office/drawing/2010/main">
                <a:solidFill>
                  <a:srgbClr val="FFFFFF"/>
                </a:solidFill>
              </a14:hiddenFill>
            </a:ext>
          </a:extLst>
        </p:spPr>
      </p:pic>
      <p:sp>
        <p:nvSpPr>
          <p:cNvPr id="3" name="文本框 2"/>
          <p:cNvSpPr txBox="1"/>
          <p:nvPr/>
        </p:nvSpPr>
        <p:spPr>
          <a:xfrm>
            <a:off x="363880" y="368209"/>
            <a:ext cx="1822097" cy="439769"/>
          </a:xfrm>
          <a:prstGeom prst="rect">
            <a:avLst/>
          </a:prstGeom>
          <a:noFill/>
        </p:spPr>
        <p:txBody>
          <a:bodyPr wrap="square" lIns="100237" tIns="50118" rIns="100237" bIns="50118" rtlCol="0">
            <a:spAutoFit/>
          </a:bodyPr>
          <a:lstStyle/>
          <a:p>
            <a:pPr algn="ctr"/>
            <a:r>
              <a:rPr lang="zh-CN" altLang="en-US" sz="2200" dirty="0">
                <a:latin typeface="方正兰亭黑简体" panose="02000000000000000000" charset="-122"/>
                <a:ea typeface="方正兰亭黑简体" panose="02000000000000000000" charset="-122"/>
              </a:rPr>
              <a:t>客户案例</a:t>
            </a:r>
          </a:p>
        </p:txBody>
      </p:sp>
      <p:sp>
        <p:nvSpPr>
          <p:cNvPr id="8" name="矩形 7"/>
          <p:cNvSpPr/>
          <p:nvPr/>
        </p:nvSpPr>
        <p:spPr>
          <a:xfrm>
            <a:off x="24304" y="44010"/>
            <a:ext cx="2501249" cy="1199246"/>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p>
        </p:txBody>
      </p:sp>
      <p:pic>
        <p:nvPicPr>
          <p:cNvPr id="13" name="Picture 2" descr="C:\Users\123\Desktop\矩形-6@3x.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182" y="239426"/>
            <a:ext cx="2185977" cy="683718"/>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文本框 10"/>
          <p:cNvSpPr txBox="1"/>
          <p:nvPr/>
        </p:nvSpPr>
        <p:spPr>
          <a:xfrm>
            <a:off x="255864" y="353539"/>
            <a:ext cx="1822097" cy="439769"/>
          </a:xfrm>
          <a:prstGeom prst="rect">
            <a:avLst/>
          </a:prstGeom>
          <a:noFill/>
        </p:spPr>
        <p:txBody>
          <a:bodyPr wrap="square" lIns="100237" tIns="50118" rIns="100237" bIns="50118" rtlCol="0">
            <a:spAutoFit/>
          </a:bodyPr>
          <a:lstStyle/>
          <a:p>
            <a:pPr algn="ctr"/>
            <a:r>
              <a:rPr lang="zh-CN" altLang="zh-CN" sz="2200" dirty="0">
                <a:solidFill>
                  <a:schemeClr val="bg1"/>
                </a:solidFill>
                <a:latin typeface="方正兰亭黑简体" panose="02000000000000000000" charset="-122"/>
                <a:ea typeface="方正兰亭黑简体" panose="02000000000000000000" charset="-122"/>
              </a:rPr>
              <a:t>认证资质</a:t>
            </a:r>
          </a:p>
        </p:txBody>
      </p:sp>
      <p:pic>
        <p:nvPicPr>
          <p:cNvPr id="31" name="图片 30" descr="形状-5-拷贝@2x"/>
          <p:cNvPicPr>
            <a:picLocks noChangeAspect="1"/>
          </p:cNvPicPr>
          <p:nvPr/>
        </p:nvPicPr>
        <p:blipFill>
          <a:blip r:embed="rId4" cstate="print"/>
          <a:stretch>
            <a:fillRect/>
          </a:stretch>
        </p:blipFill>
        <p:spPr>
          <a:xfrm>
            <a:off x="166075" y="434957"/>
            <a:ext cx="330799" cy="275056"/>
          </a:xfrm>
          <a:prstGeom prst="rect">
            <a:avLst/>
          </a:prstGeom>
        </p:spPr>
      </p:pic>
      <p:pic>
        <p:nvPicPr>
          <p:cNvPr id="2" name="图片 1"/>
          <p:cNvPicPr>
            <a:picLocks noChangeAspect="1"/>
          </p:cNvPicPr>
          <p:nvPr/>
        </p:nvPicPr>
        <p:blipFill>
          <a:blip r:embed="rId5" cstate="print"/>
          <a:stretch>
            <a:fillRect/>
          </a:stretch>
        </p:blipFill>
        <p:spPr>
          <a:xfrm>
            <a:off x="834425" y="1277393"/>
            <a:ext cx="10777311" cy="597008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Users\123\Desktop\组-78.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528" y="10077"/>
            <a:ext cx="12970873" cy="7918279"/>
          </a:xfrm>
          <a:prstGeom prst="rect">
            <a:avLst/>
          </a:prstGeom>
          <a:noFill/>
        </p:spPr>
      </p:pic>
      <p:sp>
        <p:nvSpPr>
          <p:cNvPr id="3" name="文本框 2"/>
          <p:cNvSpPr txBox="1"/>
          <p:nvPr/>
        </p:nvSpPr>
        <p:spPr>
          <a:xfrm>
            <a:off x="364799" y="368396"/>
            <a:ext cx="1822003" cy="439769"/>
          </a:xfrm>
          <a:prstGeom prst="rect">
            <a:avLst/>
          </a:prstGeom>
          <a:noFill/>
        </p:spPr>
        <p:txBody>
          <a:bodyPr wrap="square" lIns="100237" tIns="50118" rIns="100237" bIns="50118" rtlCol="0">
            <a:spAutoFit/>
          </a:bodyPr>
          <a:lstStyle/>
          <a:p>
            <a:pPr algn="ctr"/>
            <a:r>
              <a:rPr lang="zh-CN" altLang="en-US" sz="2200" dirty="0">
                <a:latin typeface="方正兰亭黑简体" panose="02000000000000000000" charset="-122"/>
                <a:ea typeface="方正兰亭黑简体" panose="02000000000000000000" charset="-122"/>
              </a:rPr>
              <a:t>客户案例</a:t>
            </a:r>
          </a:p>
        </p:txBody>
      </p:sp>
      <p:sp>
        <p:nvSpPr>
          <p:cNvPr id="8" name="矩形 7"/>
          <p:cNvSpPr/>
          <p:nvPr/>
        </p:nvSpPr>
        <p:spPr>
          <a:xfrm>
            <a:off x="25241" y="44214"/>
            <a:ext cx="2501118" cy="1199184"/>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p>
        </p:txBody>
      </p:sp>
      <p:pic>
        <p:nvPicPr>
          <p:cNvPr id="13" name="Picture 2" descr="C:\Users\123\Desktop\矩形-6@3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241" y="239621"/>
            <a:ext cx="2185863" cy="683682"/>
          </a:xfrm>
          <a:prstGeom prst="rect">
            <a:avLst/>
          </a:prstGeom>
          <a:noFill/>
        </p:spPr>
      </p:pic>
      <p:sp>
        <p:nvSpPr>
          <p:cNvPr id="11" name="文本框 10"/>
          <p:cNvSpPr txBox="1"/>
          <p:nvPr/>
        </p:nvSpPr>
        <p:spPr>
          <a:xfrm>
            <a:off x="256788" y="353727"/>
            <a:ext cx="1822003"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panose="02000000000000000000" charset="-122"/>
                <a:ea typeface="方正兰亭黑简体" panose="02000000000000000000" charset="-122"/>
              </a:rPr>
              <a:t>经典案例</a:t>
            </a:r>
            <a:endParaRPr lang="zh-CN" altLang="zh-CN" sz="2200" dirty="0">
              <a:solidFill>
                <a:schemeClr val="bg1"/>
              </a:solidFill>
              <a:latin typeface="方正兰亭黑简体" panose="02000000000000000000" charset="-122"/>
              <a:ea typeface="方正兰亭黑简体" panose="02000000000000000000" charset="-122"/>
            </a:endParaRPr>
          </a:p>
        </p:txBody>
      </p:sp>
      <p:pic>
        <p:nvPicPr>
          <p:cNvPr id="31" name="图片 30" descr="形状-5-拷贝@2x"/>
          <p:cNvPicPr>
            <a:picLocks noChangeAspect="1"/>
          </p:cNvPicPr>
          <p:nvPr/>
        </p:nvPicPr>
        <p:blipFill>
          <a:blip r:embed="rId4" cstate="print"/>
          <a:stretch>
            <a:fillRect/>
          </a:stretch>
        </p:blipFill>
        <p:spPr>
          <a:xfrm>
            <a:off x="167005" y="435140"/>
            <a:ext cx="330782" cy="275043"/>
          </a:xfrm>
          <a:prstGeom prst="rect">
            <a:avLst/>
          </a:prstGeom>
        </p:spPr>
      </p:pic>
      <p:pic>
        <p:nvPicPr>
          <p:cNvPr id="2" name="图片 1" descr="3.jp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957646" y="1500054"/>
            <a:ext cx="10333291" cy="542611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Users\123\Desktop\组-78.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90" y="9871"/>
            <a:ext cx="12971548" cy="7918691"/>
          </a:xfrm>
          <a:prstGeom prst="rect">
            <a:avLst/>
          </a:prstGeom>
          <a:noFill/>
          <a:extLst>
            <a:ext uri="{909E8E84-426E-40DD-AFC4-6F175D3DCCD1}">
              <a14:hiddenFill xmlns:a14="http://schemas.microsoft.com/office/drawing/2010/main" xmlns="">
                <a:solidFill>
                  <a:srgbClr val="FFFFFF"/>
                </a:solidFill>
              </a14:hiddenFill>
            </a:ext>
          </a:extLst>
        </p:spPr>
      </p:pic>
      <p:sp>
        <p:nvSpPr>
          <p:cNvPr id="3" name="文本框 2"/>
          <p:cNvSpPr txBox="1"/>
          <p:nvPr/>
        </p:nvSpPr>
        <p:spPr>
          <a:xfrm>
            <a:off x="363880" y="368209"/>
            <a:ext cx="1822097" cy="439769"/>
          </a:xfrm>
          <a:prstGeom prst="rect">
            <a:avLst/>
          </a:prstGeom>
          <a:noFill/>
        </p:spPr>
        <p:txBody>
          <a:bodyPr wrap="square" lIns="100237" tIns="50118" rIns="100237" bIns="50118" rtlCol="0">
            <a:spAutoFit/>
          </a:bodyPr>
          <a:lstStyle/>
          <a:p>
            <a:pPr algn="ctr"/>
            <a:r>
              <a:rPr lang="zh-CN" altLang="en-US" sz="2200" dirty="0">
                <a:latin typeface="方正兰亭黑简体" charset="0"/>
                <a:ea typeface="方正兰亭黑简体" charset="0"/>
              </a:rPr>
              <a:t>客户案例</a:t>
            </a:r>
          </a:p>
        </p:txBody>
      </p:sp>
      <p:sp>
        <p:nvSpPr>
          <p:cNvPr id="8" name="矩形 7"/>
          <p:cNvSpPr/>
          <p:nvPr/>
        </p:nvSpPr>
        <p:spPr>
          <a:xfrm>
            <a:off x="24304" y="44010"/>
            <a:ext cx="2501249" cy="1199246"/>
          </a:xfrm>
          <a:prstGeom prst="rect">
            <a:avLst/>
          </a:prstGeom>
          <a:ln>
            <a:noFill/>
          </a:ln>
        </p:spPr>
        <p:style>
          <a:lnRef idx="2">
            <a:schemeClr val="accent6"/>
          </a:lnRef>
          <a:fillRef idx="1">
            <a:schemeClr val="lt1"/>
          </a:fillRef>
          <a:effectRef idx="0">
            <a:schemeClr val="accent6"/>
          </a:effectRef>
          <a:fontRef idx="minor">
            <a:schemeClr val="dk1"/>
          </a:fontRef>
        </p:style>
        <p:txBody>
          <a:bodyPr lIns="100237" tIns="50118" rIns="100237" bIns="50118" rtlCol="0" anchor="ctr"/>
          <a:lstStyle/>
          <a:p>
            <a:pPr algn="ctr"/>
            <a:endParaRPr lang="zh-CN" altLang="en-US"/>
          </a:p>
        </p:txBody>
      </p:sp>
      <p:pic>
        <p:nvPicPr>
          <p:cNvPr id="13" name="Picture 2" descr="C:\Users\123\Desktop\矩形-6@3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182" y="239426"/>
            <a:ext cx="2185977" cy="683718"/>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文本框 10"/>
          <p:cNvSpPr txBox="1"/>
          <p:nvPr/>
        </p:nvSpPr>
        <p:spPr>
          <a:xfrm>
            <a:off x="255864" y="353539"/>
            <a:ext cx="1822097" cy="439769"/>
          </a:xfrm>
          <a:prstGeom prst="rect">
            <a:avLst/>
          </a:prstGeom>
          <a:noFill/>
        </p:spPr>
        <p:txBody>
          <a:bodyPr wrap="square" lIns="100237" tIns="50118" rIns="100237" bIns="50118" rtlCol="0">
            <a:spAutoFit/>
          </a:bodyPr>
          <a:lstStyle/>
          <a:p>
            <a:pPr algn="ctr"/>
            <a:r>
              <a:rPr lang="zh-CN" altLang="en-US" sz="2200" dirty="0" smtClean="0">
                <a:solidFill>
                  <a:schemeClr val="bg1"/>
                </a:solidFill>
                <a:latin typeface="方正兰亭黑简体" charset="0"/>
                <a:ea typeface="方正兰亭黑简体" charset="0"/>
              </a:rPr>
              <a:t>经典案例</a:t>
            </a:r>
            <a:endParaRPr lang="zh-CN" altLang="zh-CN" sz="2200" dirty="0">
              <a:solidFill>
                <a:schemeClr val="bg1"/>
              </a:solidFill>
              <a:latin typeface="方正兰亭黑简体" charset="0"/>
              <a:ea typeface="方正兰亭黑简体" charset="0"/>
            </a:endParaRPr>
          </a:p>
        </p:txBody>
      </p:sp>
      <p:pic>
        <p:nvPicPr>
          <p:cNvPr id="31" name="图片 30" descr="形状-5-拷贝@2x"/>
          <p:cNvPicPr>
            <a:picLocks noChangeAspect="1"/>
          </p:cNvPicPr>
          <p:nvPr/>
        </p:nvPicPr>
        <p:blipFill>
          <a:blip r:embed="rId4" cstate="print"/>
          <a:stretch>
            <a:fillRect/>
          </a:stretch>
        </p:blipFill>
        <p:spPr>
          <a:xfrm>
            <a:off x="166075" y="434957"/>
            <a:ext cx="330799" cy="275056"/>
          </a:xfrm>
          <a:prstGeom prst="rect">
            <a:avLst/>
          </a:prstGeom>
        </p:spPr>
      </p:pic>
      <p:pic>
        <p:nvPicPr>
          <p:cNvPr id="3074" name="Picture 2" descr="C:\Users\Administrator\Desktop\DCW\商务资料\各项目图片\12-万科链家精致+.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161702" y="1425054"/>
            <a:ext cx="10280581" cy="539844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356167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3141</TotalTime>
  <Words>2713</Words>
  <Application>Microsoft Office PowerPoint</Application>
  <PresentationFormat>自定义</PresentationFormat>
  <Paragraphs>458</Paragraphs>
  <Slides>49</Slides>
  <Notes>13</Notes>
  <HiddenSlides>0</HiddenSlides>
  <MMClips>0</MMClips>
  <ScaleCrop>false</ScaleCrop>
  <HeadingPairs>
    <vt:vector size="4" baseType="variant">
      <vt:variant>
        <vt:lpstr>主题</vt:lpstr>
      </vt:variant>
      <vt:variant>
        <vt:i4>2</vt:i4>
      </vt:variant>
      <vt:variant>
        <vt:lpstr>幻灯片标题</vt:lpstr>
      </vt:variant>
      <vt:variant>
        <vt:i4>49</vt:i4>
      </vt:variant>
    </vt:vector>
  </HeadingPairs>
  <TitlesOfParts>
    <vt:vector size="51" baseType="lpstr">
      <vt:lpstr>Office 主题</vt:lpstr>
      <vt:lpstr>自定义设计方案</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123</dc:creator>
  <cp:lastModifiedBy>Administrator</cp:lastModifiedBy>
  <cp:revision>745</cp:revision>
  <cp:lastPrinted>2017-08-25T03:07:32Z</cp:lastPrinted>
  <dcterms:created xsi:type="dcterms:W3CDTF">2016-04-18T03:24:00Z</dcterms:created>
  <dcterms:modified xsi:type="dcterms:W3CDTF">2017-12-13T03:06:17Z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